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9" r:id="rId2"/>
    <p:sldId id="543" r:id="rId3"/>
    <p:sldId id="553" r:id="rId4"/>
    <p:sldId id="546" r:id="rId5"/>
    <p:sldId id="474" r:id="rId6"/>
    <p:sldId id="555" r:id="rId7"/>
    <p:sldId id="542" r:id="rId8"/>
    <p:sldId id="564" r:id="rId9"/>
    <p:sldId id="539" r:id="rId10"/>
    <p:sldId id="532" r:id="rId11"/>
    <p:sldId id="556" r:id="rId12"/>
    <p:sldId id="507" r:id="rId13"/>
    <p:sldId id="475" r:id="rId14"/>
    <p:sldId id="515" r:id="rId15"/>
    <p:sldId id="561" r:id="rId16"/>
    <p:sldId id="489" r:id="rId17"/>
    <p:sldId id="510" r:id="rId18"/>
    <p:sldId id="511" r:id="rId19"/>
    <p:sldId id="557" r:id="rId20"/>
    <p:sldId id="517" r:id="rId21"/>
    <p:sldId id="562" r:id="rId22"/>
    <p:sldId id="488" r:id="rId23"/>
    <p:sldId id="563" r:id="rId24"/>
    <p:sldId id="485" r:id="rId25"/>
    <p:sldId id="519" r:id="rId26"/>
    <p:sldId id="558" r:id="rId27"/>
    <p:sldId id="497" r:id="rId28"/>
    <p:sldId id="499" r:id="rId29"/>
    <p:sldId id="559" r:id="rId30"/>
    <p:sldId id="491" r:id="rId31"/>
    <p:sldId id="502" r:id="rId32"/>
    <p:sldId id="560" r:id="rId33"/>
    <p:sldId id="493" r:id="rId34"/>
    <p:sldId id="527" r:id="rId35"/>
    <p:sldId id="528" r:id="rId36"/>
    <p:sldId id="529" r:id="rId37"/>
  </p:sldIdLst>
  <p:sldSz cx="12192000" cy="6858000"/>
  <p:notesSz cx="7104063" cy="10234613"/>
  <p:defaultTextStyle>
    <a:defPPr>
      <a:defRPr lang="lb-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48EC0B-33A1-4E33-B61F-AE27376AA2CF}">
          <p14:sldIdLst>
            <p14:sldId id="259"/>
            <p14:sldId id="543"/>
          </p14:sldIdLst>
        </p14:section>
        <p14:section name="Contexte" id="{4CA44FAE-97C0-4BC9-BAD3-242F72AE1584}">
          <p14:sldIdLst>
            <p14:sldId id="553"/>
            <p14:sldId id="546"/>
            <p14:sldId id="474"/>
          </p14:sldIdLst>
        </p14:section>
        <p14:section name="Sondage" id="{F587F861-69DA-4C06-87F7-D38CB84887E7}">
          <p14:sldIdLst>
            <p14:sldId id="555"/>
            <p14:sldId id="542"/>
            <p14:sldId id="564"/>
            <p14:sldId id="539"/>
            <p14:sldId id="532"/>
          </p14:sldIdLst>
        </p14:section>
        <p14:section name="Rébellion et outrages à agent" id="{E7EE6897-FB51-485B-9D54-0AB405722E6B}">
          <p14:sldIdLst>
            <p14:sldId id="556"/>
            <p14:sldId id="507"/>
            <p14:sldId id="475"/>
            <p14:sldId id="515"/>
            <p14:sldId id="561"/>
            <p14:sldId id="489"/>
            <p14:sldId id="510"/>
            <p14:sldId id="511"/>
          </p14:sldIdLst>
        </p14:section>
        <p14:section name="Refus d'obtempérer" id="{38681DFE-7087-498F-97CA-CE00150B4862}">
          <p14:sldIdLst>
            <p14:sldId id="557"/>
            <p14:sldId id="517"/>
            <p14:sldId id="562"/>
            <p14:sldId id="488"/>
            <p14:sldId id="563"/>
            <p14:sldId id="485"/>
            <p14:sldId id="519"/>
          </p14:sldIdLst>
        </p14:section>
        <p14:section name="Prévention et répression" id="{5EA8B7B5-D61A-4917-BECD-B4B6C65571AF}">
          <p14:sldIdLst>
            <p14:sldId id="558"/>
            <p14:sldId id="497"/>
            <p14:sldId id="499"/>
          </p14:sldIdLst>
        </p14:section>
        <p14:section name="Encadrement des victimes" id="{BDA333C9-27EC-452B-8E4F-3F801E5795C9}">
          <p14:sldIdLst>
            <p14:sldId id="559"/>
            <p14:sldId id="491"/>
            <p14:sldId id="502"/>
          </p14:sldIdLst>
        </p14:section>
        <p14:section name="Propositions" id="{E0DCF2F2-554C-41B0-8086-C6CE094C6F45}">
          <p14:sldIdLst>
            <p14:sldId id="560"/>
            <p14:sldId id="493"/>
            <p14:sldId id="527"/>
            <p14:sldId id="528"/>
            <p14:sldId id="529"/>
          </p14:sldIdLst>
        </p14:section>
      </p14:sectionLst>
    </p:ext>
    <p:ext uri="{EFAFB233-063F-42B5-8137-9DF3F51BA10A}">
      <p15:sldGuideLst xmlns:p15="http://schemas.microsoft.com/office/powerpoint/2012/main">
        <p15:guide id="1" orient="horz" pos="2160" userDrawn="1">
          <p15:clr>
            <a:srgbClr val="A4A3A4"/>
          </p15:clr>
        </p15:guide>
        <p15:guide id="2" pos="48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585526-01F7-89EA-0FC4-4B99FD22E704}" name="Mandy Dentzer" initials="MD" userId="S::Mandy.Dentzer@mai.etat.lu::771f4dd2-4bb9-4caf-964b-52f89a290a13" providerId="AD"/>
  <p188:author id="{7E5C734C-AE1E-DE5E-6351-525DBDFA87FD}" name="Paul Milmeister" initials="PM" userId="S::Paul.Milmeister@igp.etat.lu::9103e236-d02a-416d-b710-146423f6b3b2" providerId="AD"/>
  <p188:author id="{8AF2285C-CC33-7A2E-5C3A-80EACEA5E143}" name="Nicolas De Groote" initials="ND" userId="S::Nicolas.DeGroote@igp.etat.lu::48339584-e93d-4f48-9b4e-3aac1e7ed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79646"/>
    <a:srgbClr val="2F5496"/>
    <a:srgbClr val="FF9900"/>
    <a:srgbClr val="4F81BD"/>
    <a:srgbClr val="E97132"/>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77652" autoAdjust="0"/>
  </p:normalViewPr>
  <p:slideViewPr>
    <p:cSldViewPr snapToGrid="0">
      <p:cViewPr varScale="1">
        <p:scale>
          <a:sx n="83" d="100"/>
          <a:sy n="83" d="100"/>
        </p:scale>
        <p:origin x="1662" y="60"/>
      </p:cViewPr>
      <p:guideLst>
        <p:guide orient="horz" pos="2160"/>
        <p:guide pos="48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work01.gouv.etat.lu\IGP\4.%20Audits,%20Etudes,%20Avis\4.2.%20D&#233;partement%20Etudes\&#233;tudes\4.2.23.%20r&#233;bellion\Sondage\R&#233;sultats\sondage_cascomplets392_110825_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work01.gouv.etat.lu\IGP\4.%20Audits,%20Etudes,%20Avis\4.2.%20D&#233;partement%20Etudes\&#233;tudes\4.2.23.%20r&#233;bellion\Sondage\R&#233;sultats\sondage_cascomplets392_110825_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r-LU" sz="1400" b="0" i="0" u="none" strike="noStrike" kern="1200" spc="0" baseline="0" noProof="0" dirty="0">
                <a:solidFill>
                  <a:sysClr val="windowText" lastClr="000000">
                    <a:lumMod val="65000"/>
                    <a:lumOff val="35000"/>
                  </a:sysClr>
                </a:solidFill>
                <a:latin typeface="+mn-lt"/>
                <a:cs typeface="Times New Roman" panose="02020603050405020304" pitchFamily="18" charset="0"/>
              </a:rPr>
              <a:t>« </a:t>
            </a:r>
            <a:r>
              <a:rPr lang="fr-LU" sz="1400" b="0" i="0" u="none" strike="noStrike" kern="1200" spc="0" baseline="0" noProof="0" dirty="0">
                <a:solidFill>
                  <a:sysClr val="windowText" lastClr="000000">
                    <a:lumMod val="65000"/>
                    <a:lumOff val="35000"/>
                  </a:sysClr>
                </a:solidFill>
                <a:latin typeface="+mn-lt"/>
              </a:rPr>
              <a:t>Sur les 12 derniers mois, avez-vous vécu une ou plusieurs des situations mentionnées ? </a:t>
            </a:r>
            <a:r>
              <a:rPr lang="fr-LU" sz="1400" b="0" i="0" u="none" strike="noStrike" kern="1200" spc="0" baseline="0" noProof="0" dirty="0">
                <a:solidFill>
                  <a:sysClr val="windowText" lastClr="000000">
                    <a:lumMod val="65000"/>
                    <a:lumOff val="35000"/>
                  </a:sysClr>
                </a:solidFill>
                <a:latin typeface="+mn-lt"/>
                <a:cs typeface="Times New Roman" panose="02020603050405020304" pitchFamily="18" charset="0"/>
              </a:rPr>
              <a:t>»</a:t>
            </a:r>
            <a:endParaRPr lang="fr-LU" sz="1400" b="0" i="0" u="none" strike="noStrike" kern="1200" spc="0" baseline="0" noProof="0" dirty="0">
              <a:solidFill>
                <a:sysClr val="windowText" lastClr="000000">
                  <a:lumMod val="65000"/>
                  <a:lumOff val="35000"/>
                </a:sys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fr-LU" noProof="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r-LU"/>
        </a:p>
      </c:txPr>
    </c:title>
    <c:autoTitleDeleted val="0"/>
    <c:plotArea>
      <c:layout/>
      <c:barChart>
        <c:barDir val="col"/>
        <c:grouping val="clustered"/>
        <c:varyColors val="0"/>
        <c:ser>
          <c:idx val="1"/>
          <c:order val="0"/>
          <c:tx>
            <c:strRef>
              <c:f>'Q16'!$D$16</c:f>
              <c:strCache>
                <c:ptCount val="1"/>
                <c:pt idx="0">
                  <c:v>Uniquement agents effectuant des missions quotidiennement</c:v>
                </c:pt>
              </c:strCache>
            </c:strRef>
          </c:tx>
          <c:spPr>
            <a:solidFill>
              <a:srgbClr val="4F81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'Q16'!$B$17:$B$21</c:f>
              <c:strCache>
                <c:ptCount val="5"/>
                <c:pt idx="0">
                  <c:v>Outrage</c:v>
                </c:pt>
                <c:pt idx="1">
                  <c:v>Refus d'obtempérer</c:v>
                </c:pt>
                <c:pt idx="2">
                  <c:v>Violence</c:v>
                </c:pt>
                <c:pt idx="3">
                  <c:v>Rébellion</c:v>
                </c:pt>
                <c:pt idx="4">
                  <c:v>Rébellion armée</c:v>
                </c:pt>
              </c:strCache>
            </c:strRef>
          </c:cat>
          <c:val>
            <c:numRef>
              <c:f>'Q16'!$D$17:$D$21</c:f>
              <c:numCache>
                <c:formatCode>0.00%</c:formatCode>
                <c:ptCount val="5"/>
                <c:pt idx="0">
                  <c:v>0.75518672199170123</c:v>
                </c:pt>
                <c:pt idx="1">
                  <c:v>0.72199170124481327</c:v>
                </c:pt>
                <c:pt idx="2">
                  <c:v>0.52697095435684649</c:v>
                </c:pt>
                <c:pt idx="3">
                  <c:v>0.45643153526970953</c:v>
                </c:pt>
                <c:pt idx="4">
                  <c:v>0.1078838174273859</c:v>
                </c:pt>
              </c:numCache>
            </c:numRef>
          </c:val>
          <c:extLst>
            <c:ext xmlns:c16="http://schemas.microsoft.com/office/drawing/2014/chart" uri="{C3380CC4-5D6E-409C-BE32-E72D297353CC}">
              <c16:uniqueId val="{00000000-EC5F-4809-A8E7-A10893E55CCE}"/>
            </c:ext>
          </c:extLst>
        </c:ser>
        <c:dLbls>
          <c:dLblPos val="outEnd"/>
          <c:showLegendKey val="0"/>
          <c:showVal val="1"/>
          <c:showCatName val="0"/>
          <c:showSerName val="0"/>
          <c:showPercent val="0"/>
          <c:showBubbleSize val="0"/>
        </c:dLbls>
        <c:gapWidth val="219"/>
        <c:overlap val="-27"/>
        <c:axId val="2000094719"/>
        <c:axId val="2000092319"/>
      </c:barChart>
      <c:catAx>
        <c:axId val="200009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0092319"/>
        <c:crosses val="autoZero"/>
        <c:auto val="1"/>
        <c:lblAlgn val="ctr"/>
        <c:lblOffset val="100"/>
        <c:noMultiLvlLbl val="0"/>
      </c:catAx>
      <c:valAx>
        <c:axId val="2000092319"/>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20000947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a:t>« Dans quelle mesure avez-vous déjà vécu les impacts suivants sur votre bien-être comme conséquences d’incidents liés aux types de situations thématisés ici ?</a:t>
            </a:r>
            <a:r>
              <a:rPr lang="en-US" sz="1400" b="0" i="0" u="none" strike="noStrike" kern="1200" spc="0" baseline="0">
                <a:solidFill>
                  <a:sysClr val="windowText" lastClr="000000">
                    <a:lumMod val="65000"/>
                    <a:lumOff val="35000"/>
                  </a:sysClr>
                </a:solidFill>
              </a:rPr>
              <a:t> »</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bar"/>
        <c:grouping val="stacked"/>
        <c:varyColors val="0"/>
        <c:ser>
          <c:idx val="0"/>
          <c:order val="0"/>
          <c:tx>
            <c:strRef>
              <c:f>'Q28'!$M$4</c:f>
              <c:strCache>
                <c:ptCount val="1"/>
                <c:pt idx="0">
                  <c:v>Pas du tout</c:v>
                </c:pt>
              </c:strCache>
            </c:strRef>
          </c:tx>
          <c:spPr>
            <a:solidFill>
              <a:srgbClr val="00B050"/>
            </a:solidFill>
            <a:ln>
              <a:noFill/>
            </a:ln>
            <a:effectLst/>
          </c:spPr>
          <c:invertIfNegative val="0"/>
          <c:cat>
            <c:strRef>
              <c:f>'Q28'!$L$5:$L$13</c:f>
              <c:strCache>
                <c:ptCount val="9"/>
                <c:pt idx="0">
                  <c:v>Nervosité, irritabilité, colère</c:v>
                </c:pt>
                <c:pt idx="1">
                  <c:v>Anxiété, stress, déprime</c:v>
                </c:pt>
                <c:pt idx="2">
                  <c:v>Incertitude et inquiétude</c:v>
                </c:pt>
                <c:pt idx="3">
                  <c:v>Problèmes de sommeil</c:v>
                </c:pt>
                <c:pt idx="4">
                  <c:v>Problèmes dans les relations (amis, famille, partenaire)</c:v>
                </c:pt>
                <c:pt idx="5">
                  <c:v>Réflexions récurrentes</c:v>
                </c:pt>
                <c:pt idx="6">
                  <c:v>Douleurs persistantes</c:v>
                </c:pt>
                <c:pt idx="7">
                  <c:v>Culpabilité</c:v>
                </c:pt>
                <c:pt idx="8">
                  <c:v>Gêne ou honte</c:v>
                </c:pt>
              </c:strCache>
            </c:strRef>
          </c:cat>
          <c:val>
            <c:numRef>
              <c:f>'Q28'!$M$5:$M$13</c:f>
              <c:numCache>
                <c:formatCode>0.00%</c:formatCode>
                <c:ptCount val="9"/>
                <c:pt idx="0">
                  <c:v>0.18421052631578946</c:v>
                </c:pt>
                <c:pt idx="1">
                  <c:v>0.32105263157894737</c:v>
                </c:pt>
                <c:pt idx="2">
                  <c:v>0.44210526315789472</c:v>
                </c:pt>
                <c:pt idx="3">
                  <c:v>0.50526315789473686</c:v>
                </c:pt>
                <c:pt idx="4">
                  <c:v>0.6</c:v>
                </c:pt>
                <c:pt idx="5">
                  <c:v>0.65</c:v>
                </c:pt>
                <c:pt idx="6">
                  <c:v>0.75263157894736843</c:v>
                </c:pt>
                <c:pt idx="7">
                  <c:v>0.64473684210526316</c:v>
                </c:pt>
                <c:pt idx="8">
                  <c:v>0.75526315789473686</c:v>
                </c:pt>
              </c:numCache>
            </c:numRef>
          </c:val>
          <c:extLst>
            <c:ext xmlns:c16="http://schemas.microsoft.com/office/drawing/2014/chart" uri="{C3380CC4-5D6E-409C-BE32-E72D297353CC}">
              <c16:uniqueId val="{00000000-3688-4083-B32C-B24CC7E0C0C9}"/>
            </c:ext>
          </c:extLst>
        </c:ser>
        <c:ser>
          <c:idx val="1"/>
          <c:order val="1"/>
          <c:tx>
            <c:strRef>
              <c:f>'Q28'!$N$4</c:f>
              <c:strCache>
                <c:ptCount val="1"/>
                <c:pt idx="0">
                  <c:v>Un peu</c:v>
                </c:pt>
              </c:strCache>
            </c:strRef>
          </c:tx>
          <c:spPr>
            <a:solidFill>
              <a:srgbClr val="99FF33"/>
            </a:solidFill>
            <a:ln>
              <a:noFill/>
            </a:ln>
            <a:effectLst/>
          </c:spPr>
          <c:invertIfNegative val="0"/>
          <c:cat>
            <c:strRef>
              <c:f>'Q28'!$L$5:$L$13</c:f>
              <c:strCache>
                <c:ptCount val="9"/>
                <c:pt idx="0">
                  <c:v>Nervosité, irritabilité, colère</c:v>
                </c:pt>
                <c:pt idx="1">
                  <c:v>Anxiété, stress, déprime</c:v>
                </c:pt>
                <c:pt idx="2">
                  <c:v>Incertitude et inquiétude</c:v>
                </c:pt>
                <c:pt idx="3">
                  <c:v>Problèmes de sommeil</c:v>
                </c:pt>
                <c:pt idx="4">
                  <c:v>Problèmes dans les relations (amis, famille, partenaire)</c:v>
                </c:pt>
                <c:pt idx="5">
                  <c:v>Réflexions récurrentes</c:v>
                </c:pt>
                <c:pt idx="6">
                  <c:v>Douleurs persistantes</c:v>
                </c:pt>
                <c:pt idx="7">
                  <c:v>Culpabilité</c:v>
                </c:pt>
                <c:pt idx="8">
                  <c:v>Gêne ou honte</c:v>
                </c:pt>
              </c:strCache>
            </c:strRef>
          </c:cat>
          <c:val>
            <c:numRef>
              <c:f>'Q28'!$N$5:$N$13</c:f>
              <c:numCache>
                <c:formatCode>0.00%</c:formatCode>
                <c:ptCount val="9"/>
                <c:pt idx="0">
                  <c:v>0.25263157894736843</c:v>
                </c:pt>
                <c:pt idx="1">
                  <c:v>0.27631578947368424</c:v>
                </c:pt>
                <c:pt idx="2">
                  <c:v>0.22105263157894736</c:v>
                </c:pt>
                <c:pt idx="3">
                  <c:v>0.20526315789473684</c:v>
                </c:pt>
                <c:pt idx="4">
                  <c:v>0.1763157894736842</c:v>
                </c:pt>
                <c:pt idx="5">
                  <c:v>0.1736842105263158</c:v>
                </c:pt>
                <c:pt idx="6">
                  <c:v>0.10526315789473684</c:v>
                </c:pt>
                <c:pt idx="7">
                  <c:v>0.23947368421052631</c:v>
                </c:pt>
                <c:pt idx="8">
                  <c:v>0.13947368421052631</c:v>
                </c:pt>
              </c:numCache>
            </c:numRef>
          </c:val>
          <c:extLst>
            <c:ext xmlns:c16="http://schemas.microsoft.com/office/drawing/2014/chart" uri="{C3380CC4-5D6E-409C-BE32-E72D297353CC}">
              <c16:uniqueId val="{00000001-3688-4083-B32C-B24CC7E0C0C9}"/>
            </c:ext>
          </c:extLst>
        </c:ser>
        <c:ser>
          <c:idx val="2"/>
          <c:order val="2"/>
          <c:tx>
            <c:strRef>
              <c:f>'Q28'!$O$4</c:f>
              <c:strCache>
                <c:ptCount val="1"/>
                <c:pt idx="0">
                  <c:v>Moyennement</c:v>
                </c:pt>
              </c:strCache>
            </c:strRef>
          </c:tx>
          <c:spPr>
            <a:solidFill>
              <a:schemeClr val="bg2">
                <a:lumMod val="75000"/>
              </a:schemeClr>
            </a:solidFill>
            <a:ln>
              <a:noFill/>
            </a:ln>
            <a:effectLst/>
          </c:spPr>
          <c:invertIfNegative val="0"/>
          <c:cat>
            <c:strRef>
              <c:f>'Q28'!$L$5:$L$13</c:f>
              <c:strCache>
                <c:ptCount val="9"/>
                <c:pt idx="0">
                  <c:v>Nervosité, irritabilité, colère</c:v>
                </c:pt>
                <c:pt idx="1">
                  <c:v>Anxiété, stress, déprime</c:v>
                </c:pt>
                <c:pt idx="2">
                  <c:v>Incertitude et inquiétude</c:v>
                </c:pt>
                <c:pt idx="3">
                  <c:v>Problèmes de sommeil</c:v>
                </c:pt>
                <c:pt idx="4">
                  <c:v>Problèmes dans les relations (amis, famille, partenaire)</c:v>
                </c:pt>
                <c:pt idx="5">
                  <c:v>Réflexions récurrentes</c:v>
                </c:pt>
                <c:pt idx="6">
                  <c:v>Douleurs persistantes</c:v>
                </c:pt>
                <c:pt idx="7">
                  <c:v>Culpabilité</c:v>
                </c:pt>
                <c:pt idx="8">
                  <c:v>Gêne ou honte</c:v>
                </c:pt>
              </c:strCache>
            </c:strRef>
          </c:cat>
          <c:val>
            <c:numRef>
              <c:f>'Q28'!$O$5:$O$13</c:f>
              <c:numCache>
                <c:formatCode>0.00%</c:formatCode>
                <c:ptCount val="9"/>
                <c:pt idx="0">
                  <c:v>0.28947368421052633</c:v>
                </c:pt>
                <c:pt idx="1">
                  <c:v>0.23421052631578948</c:v>
                </c:pt>
                <c:pt idx="2">
                  <c:v>0.13421052631578947</c:v>
                </c:pt>
                <c:pt idx="3">
                  <c:v>0.16052631578947368</c:v>
                </c:pt>
                <c:pt idx="4">
                  <c:v>0.12105263157894737</c:v>
                </c:pt>
                <c:pt idx="5">
                  <c:v>8.4210526315789472E-2</c:v>
                </c:pt>
                <c:pt idx="6">
                  <c:v>7.6315789473684212E-2</c:v>
                </c:pt>
                <c:pt idx="7">
                  <c:v>8.4210526315789472E-2</c:v>
                </c:pt>
                <c:pt idx="8">
                  <c:v>5.526315789473684E-2</c:v>
                </c:pt>
              </c:numCache>
            </c:numRef>
          </c:val>
          <c:extLst>
            <c:ext xmlns:c16="http://schemas.microsoft.com/office/drawing/2014/chart" uri="{C3380CC4-5D6E-409C-BE32-E72D297353CC}">
              <c16:uniqueId val="{00000002-3688-4083-B32C-B24CC7E0C0C9}"/>
            </c:ext>
          </c:extLst>
        </c:ser>
        <c:ser>
          <c:idx val="3"/>
          <c:order val="3"/>
          <c:tx>
            <c:strRef>
              <c:f>'Q28'!$P$4</c:f>
              <c:strCache>
                <c:ptCount val="1"/>
                <c:pt idx="0">
                  <c:v>Fortement</c:v>
                </c:pt>
              </c:strCache>
            </c:strRef>
          </c:tx>
          <c:spPr>
            <a:solidFill>
              <a:schemeClr val="accent6"/>
            </a:solidFill>
            <a:ln>
              <a:noFill/>
            </a:ln>
            <a:effectLst/>
          </c:spPr>
          <c:invertIfNegative val="0"/>
          <c:cat>
            <c:strRef>
              <c:f>'Q28'!$L$5:$L$13</c:f>
              <c:strCache>
                <c:ptCount val="9"/>
                <c:pt idx="0">
                  <c:v>Nervosité, irritabilité, colère</c:v>
                </c:pt>
                <c:pt idx="1">
                  <c:v>Anxiété, stress, déprime</c:v>
                </c:pt>
                <c:pt idx="2">
                  <c:v>Incertitude et inquiétude</c:v>
                </c:pt>
                <c:pt idx="3">
                  <c:v>Problèmes de sommeil</c:v>
                </c:pt>
                <c:pt idx="4">
                  <c:v>Problèmes dans les relations (amis, famille, partenaire)</c:v>
                </c:pt>
                <c:pt idx="5">
                  <c:v>Réflexions récurrentes</c:v>
                </c:pt>
                <c:pt idx="6">
                  <c:v>Douleurs persistantes</c:v>
                </c:pt>
                <c:pt idx="7">
                  <c:v>Culpabilité</c:v>
                </c:pt>
                <c:pt idx="8">
                  <c:v>Gêne ou honte</c:v>
                </c:pt>
              </c:strCache>
            </c:strRef>
          </c:cat>
          <c:val>
            <c:numRef>
              <c:f>'Q28'!$P$5:$P$13</c:f>
              <c:numCache>
                <c:formatCode>0.00%</c:formatCode>
                <c:ptCount val="9"/>
                <c:pt idx="0">
                  <c:v>0.20526315789473684</c:v>
                </c:pt>
                <c:pt idx="1">
                  <c:v>0.12105263157894737</c:v>
                </c:pt>
                <c:pt idx="2">
                  <c:v>0.15526315789473685</c:v>
                </c:pt>
                <c:pt idx="3">
                  <c:v>7.6315789473684212E-2</c:v>
                </c:pt>
                <c:pt idx="4">
                  <c:v>8.6842105263157901E-2</c:v>
                </c:pt>
                <c:pt idx="5">
                  <c:v>7.8947368421052627E-2</c:v>
                </c:pt>
                <c:pt idx="6">
                  <c:v>3.6842105263157891E-2</c:v>
                </c:pt>
                <c:pt idx="7">
                  <c:v>2.6315789473684209E-2</c:v>
                </c:pt>
                <c:pt idx="8">
                  <c:v>4.2105263157894736E-2</c:v>
                </c:pt>
              </c:numCache>
            </c:numRef>
          </c:val>
          <c:extLst>
            <c:ext xmlns:c16="http://schemas.microsoft.com/office/drawing/2014/chart" uri="{C3380CC4-5D6E-409C-BE32-E72D297353CC}">
              <c16:uniqueId val="{00000003-3688-4083-B32C-B24CC7E0C0C9}"/>
            </c:ext>
          </c:extLst>
        </c:ser>
        <c:ser>
          <c:idx val="4"/>
          <c:order val="4"/>
          <c:tx>
            <c:strRef>
              <c:f>'Q28'!$Q$4</c:f>
              <c:strCache>
                <c:ptCount val="1"/>
                <c:pt idx="0">
                  <c:v>Très fortement</c:v>
                </c:pt>
              </c:strCache>
            </c:strRef>
          </c:tx>
          <c:spPr>
            <a:solidFill>
              <a:srgbClr val="C00000"/>
            </a:solidFill>
            <a:ln>
              <a:noFill/>
            </a:ln>
            <a:effectLst/>
          </c:spPr>
          <c:invertIfNegative val="0"/>
          <c:cat>
            <c:strRef>
              <c:f>'Q28'!$L$5:$L$13</c:f>
              <c:strCache>
                <c:ptCount val="9"/>
                <c:pt idx="0">
                  <c:v>Nervosité, irritabilité, colère</c:v>
                </c:pt>
                <c:pt idx="1">
                  <c:v>Anxiété, stress, déprime</c:v>
                </c:pt>
                <c:pt idx="2">
                  <c:v>Incertitude et inquiétude</c:v>
                </c:pt>
                <c:pt idx="3">
                  <c:v>Problèmes de sommeil</c:v>
                </c:pt>
                <c:pt idx="4">
                  <c:v>Problèmes dans les relations (amis, famille, partenaire)</c:v>
                </c:pt>
                <c:pt idx="5">
                  <c:v>Réflexions récurrentes</c:v>
                </c:pt>
                <c:pt idx="6">
                  <c:v>Douleurs persistantes</c:v>
                </c:pt>
                <c:pt idx="7">
                  <c:v>Culpabilité</c:v>
                </c:pt>
                <c:pt idx="8">
                  <c:v>Gêne ou honte</c:v>
                </c:pt>
              </c:strCache>
            </c:strRef>
          </c:cat>
          <c:val>
            <c:numRef>
              <c:f>'Q28'!$Q$5:$Q$13</c:f>
              <c:numCache>
                <c:formatCode>0.00%</c:formatCode>
                <c:ptCount val="9"/>
                <c:pt idx="0">
                  <c:v>6.8421052631578952E-2</c:v>
                </c:pt>
                <c:pt idx="1">
                  <c:v>4.736842105263158E-2</c:v>
                </c:pt>
                <c:pt idx="2">
                  <c:v>4.736842105263158E-2</c:v>
                </c:pt>
                <c:pt idx="3">
                  <c:v>5.2631578947368418E-2</c:v>
                </c:pt>
                <c:pt idx="4">
                  <c:v>1.5789473684210527E-2</c:v>
                </c:pt>
                <c:pt idx="5">
                  <c:v>1.3157894736842105E-2</c:v>
                </c:pt>
                <c:pt idx="6">
                  <c:v>2.8947368421052631E-2</c:v>
                </c:pt>
                <c:pt idx="7">
                  <c:v>5.263157894736842E-3</c:v>
                </c:pt>
                <c:pt idx="8">
                  <c:v>7.8947368421052634E-3</c:v>
                </c:pt>
              </c:numCache>
            </c:numRef>
          </c:val>
          <c:extLst>
            <c:ext xmlns:c16="http://schemas.microsoft.com/office/drawing/2014/chart" uri="{C3380CC4-5D6E-409C-BE32-E72D297353CC}">
              <c16:uniqueId val="{00000004-3688-4083-B32C-B24CC7E0C0C9}"/>
            </c:ext>
          </c:extLst>
        </c:ser>
        <c:dLbls>
          <c:showLegendKey val="0"/>
          <c:showVal val="0"/>
          <c:showCatName val="0"/>
          <c:showSerName val="0"/>
          <c:showPercent val="0"/>
          <c:showBubbleSize val="0"/>
        </c:dLbls>
        <c:gapWidth val="150"/>
        <c:overlap val="100"/>
        <c:axId val="718408240"/>
        <c:axId val="718411600"/>
      </c:barChart>
      <c:catAx>
        <c:axId val="718408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411600"/>
        <c:crosses val="autoZero"/>
        <c:auto val="1"/>
        <c:lblAlgn val="ctr"/>
        <c:lblOffset val="100"/>
        <c:noMultiLvlLbl val="0"/>
      </c:catAx>
      <c:valAx>
        <c:axId val="7184116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40824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LU" sz="1400" b="0" i="0" u="none" strike="noStrike" kern="1200" spc="0" baseline="0" noProof="0" dirty="0">
                <a:solidFill>
                  <a:sysClr val="windowText" lastClr="000000">
                    <a:lumMod val="65000"/>
                    <a:lumOff val="35000"/>
                  </a:sysClr>
                </a:solidFill>
              </a:rPr>
              <a:t>Perception de l'évolution sur cinq ans des </a:t>
            </a:r>
          </a:p>
          <a:p>
            <a:pPr>
              <a:defRPr/>
            </a:pPr>
            <a:r>
              <a:rPr lang="fr-LU" sz="1400" b="0" i="0" u="none" strike="noStrike" kern="1200" spc="0" baseline="0" noProof="0" dirty="0">
                <a:solidFill>
                  <a:sysClr val="windowText" lastClr="000000">
                    <a:lumMod val="65000"/>
                    <a:lumOff val="35000"/>
                  </a:sysClr>
                </a:solidFill>
              </a:rPr>
              <a:t>problématiques étudiées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'Q6'!$C$69</c:f>
              <c:strCache>
                <c:ptCount val="1"/>
                <c:pt idx="0">
                  <c:v>Forte augmentation</c:v>
                </c:pt>
              </c:strCache>
            </c:strRef>
          </c:tx>
          <c:spPr>
            <a:solidFill>
              <a:srgbClr val="C00000"/>
            </a:solidFill>
            <a:ln>
              <a:noFill/>
            </a:ln>
            <a:effectLst/>
          </c:spPr>
          <c:invertIfNegative val="0"/>
          <c:cat>
            <c:strRef>
              <c:f>'Q6'!$B$70:$B$74</c:f>
              <c:strCache>
                <c:ptCount val="5"/>
                <c:pt idx="0">
                  <c:v>Outrage</c:v>
                </c:pt>
                <c:pt idx="1">
                  <c:v>Violence</c:v>
                </c:pt>
                <c:pt idx="2">
                  <c:v>Refus d'obtempérer</c:v>
                </c:pt>
                <c:pt idx="3">
                  <c:v>Rébellion</c:v>
                </c:pt>
                <c:pt idx="4">
                  <c:v>Rébellion armée</c:v>
                </c:pt>
              </c:strCache>
            </c:strRef>
          </c:cat>
          <c:val>
            <c:numRef>
              <c:f>'Q6'!$C$70:$C$74</c:f>
              <c:numCache>
                <c:formatCode>0.00%</c:formatCode>
                <c:ptCount val="5"/>
                <c:pt idx="0">
                  <c:v>0.42346938775510207</c:v>
                </c:pt>
                <c:pt idx="1">
                  <c:v>0.3392857142857143</c:v>
                </c:pt>
                <c:pt idx="2">
                  <c:v>0.34948979591836737</c:v>
                </c:pt>
                <c:pt idx="3">
                  <c:v>0.28061224489795916</c:v>
                </c:pt>
                <c:pt idx="4">
                  <c:v>0.10459183673469388</c:v>
                </c:pt>
              </c:numCache>
            </c:numRef>
          </c:val>
          <c:extLst>
            <c:ext xmlns:c16="http://schemas.microsoft.com/office/drawing/2014/chart" uri="{C3380CC4-5D6E-409C-BE32-E72D297353CC}">
              <c16:uniqueId val="{00000000-560F-4376-A3D5-6648B6929217}"/>
            </c:ext>
          </c:extLst>
        </c:ser>
        <c:ser>
          <c:idx val="1"/>
          <c:order val="1"/>
          <c:tx>
            <c:strRef>
              <c:f>'Q6'!$D$69</c:f>
              <c:strCache>
                <c:ptCount val="1"/>
                <c:pt idx="0">
                  <c:v>Augmentation</c:v>
                </c:pt>
              </c:strCache>
            </c:strRef>
          </c:tx>
          <c:spPr>
            <a:solidFill>
              <a:schemeClr val="accent6"/>
            </a:solidFill>
            <a:ln>
              <a:noFill/>
            </a:ln>
            <a:effectLst/>
          </c:spPr>
          <c:invertIfNegative val="0"/>
          <c:cat>
            <c:strRef>
              <c:f>'Q6'!$B$70:$B$74</c:f>
              <c:strCache>
                <c:ptCount val="5"/>
                <c:pt idx="0">
                  <c:v>Outrage</c:v>
                </c:pt>
                <c:pt idx="1">
                  <c:v>Violence</c:v>
                </c:pt>
                <c:pt idx="2">
                  <c:v>Refus d'obtempérer</c:v>
                </c:pt>
                <c:pt idx="3">
                  <c:v>Rébellion</c:v>
                </c:pt>
                <c:pt idx="4">
                  <c:v>Rébellion armée</c:v>
                </c:pt>
              </c:strCache>
            </c:strRef>
          </c:cat>
          <c:val>
            <c:numRef>
              <c:f>'Q6'!$D$70:$D$74</c:f>
              <c:numCache>
                <c:formatCode>0.00%</c:formatCode>
                <c:ptCount val="5"/>
                <c:pt idx="0">
                  <c:v>0.41581632653061223</c:v>
                </c:pt>
                <c:pt idx="1">
                  <c:v>0.44132653061224492</c:v>
                </c:pt>
                <c:pt idx="2">
                  <c:v>0.41581632653061223</c:v>
                </c:pt>
                <c:pt idx="3">
                  <c:v>0.46683673469387754</c:v>
                </c:pt>
                <c:pt idx="4">
                  <c:v>0.39285714285714285</c:v>
                </c:pt>
              </c:numCache>
            </c:numRef>
          </c:val>
          <c:extLst>
            <c:ext xmlns:c16="http://schemas.microsoft.com/office/drawing/2014/chart" uri="{C3380CC4-5D6E-409C-BE32-E72D297353CC}">
              <c16:uniqueId val="{00000001-560F-4376-A3D5-6648B6929217}"/>
            </c:ext>
          </c:extLst>
        </c:ser>
        <c:ser>
          <c:idx val="2"/>
          <c:order val="2"/>
          <c:tx>
            <c:strRef>
              <c:f>'Q6'!$E$69</c:f>
              <c:strCache>
                <c:ptCount val="1"/>
                <c:pt idx="0">
                  <c:v>Pas de changement</c:v>
                </c:pt>
              </c:strCache>
            </c:strRef>
          </c:tx>
          <c:spPr>
            <a:solidFill>
              <a:schemeClr val="bg2">
                <a:lumMod val="75000"/>
              </a:schemeClr>
            </a:solidFill>
            <a:ln>
              <a:noFill/>
            </a:ln>
            <a:effectLst/>
          </c:spPr>
          <c:invertIfNegative val="0"/>
          <c:cat>
            <c:strRef>
              <c:f>'Q6'!$B$70:$B$74</c:f>
              <c:strCache>
                <c:ptCount val="5"/>
                <c:pt idx="0">
                  <c:v>Outrage</c:v>
                </c:pt>
                <c:pt idx="1">
                  <c:v>Violence</c:v>
                </c:pt>
                <c:pt idx="2">
                  <c:v>Refus d'obtempérer</c:v>
                </c:pt>
                <c:pt idx="3">
                  <c:v>Rébellion</c:v>
                </c:pt>
                <c:pt idx="4">
                  <c:v>Rébellion armée</c:v>
                </c:pt>
              </c:strCache>
            </c:strRef>
          </c:cat>
          <c:val>
            <c:numRef>
              <c:f>'Q6'!$E$70:$E$74</c:f>
              <c:numCache>
                <c:formatCode>0.00%</c:formatCode>
                <c:ptCount val="5"/>
                <c:pt idx="0">
                  <c:v>8.9285714285714288E-2</c:v>
                </c:pt>
                <c:pt idx="1">
                  <c:v>0.11989795918367346</c:v>
                </c:pt>
                <c:pt idx="2">
                  <c:v>0.11224489795918367</c:v>
                </c:pt>
                <c:pt idx="3">
                  <c:v>0.1326530612244898</c:v>
                </c:pt>
                <c:pt idx="4">
                  <c:v>0.25</c:v>
                </c:pt>
              </c:numCache>
            </c:numRef>
          </c:val>
          <c:extLst>
            <c:ext xmlns:c16="http://schemas.microsoft.com/office/drawing/2014/chart" uri="{C3380CC4-5D6E-409C-BE32-E72D297353CC}">
              <c16:uniqueId val="{00000002-560F-4376-A3D5-6648B6929217}"/>
            </c:ext>
          </c:extLst>
        </c:ser>
        <c:ser>
          <c:idx val="3"/>
          <c:order val="3"/>
          <c:tx>
            <c:strRef>
              <c:f>'Q6'!$F$69</c:f>
              <c:strCache>
                <c:ptCount val="1"/>
                <c:pt idx="0">
                  <c:v>Diminution</c:v>
                </c:pt>
              </c:strCache>
            </c:strRef>
          </c:tx>
          <c:spPr>
            <a:solidFill>
              <a:srgbClr val="92D050"/>
            </a:solidFill>
            <a:ln>
              <a:noFill/>
            </a:ln>
            <a:effectLst/>
          </c:spPr>
          <c:invertIfNegative val="0"/>
          <c:cat>
            <c:strRef>
              <c:f>'Q6'!$B$70:$B$74</c:f>
              <c:strCache>
                <c:ptCount val="5"/>
                <c:pt idx="0">
                  <c:v>Outrage</c:v>
                </c:pt>
                <c:pt idx="1">
                  <c:v>Violence</c:v>
                </c:pt>
                <c:pt idx="2">
                  <c:v>Refus d'obtempérer</c:v>
                </c:pt>
                <c:pt idx="3">
                  <c:v>Rébellion</c:v>
                </c:pt>
                <c:pt idx="4">
                  <c:v>Rébellion armée</c:v>
                </c:pt>
              </c:strCache>
            </c:strRef>
          </c:cat>
          <c:val>
            <c:numRef>
              <c:f>'Q6'!$F$70:$F$74</c:f>
              <c:numCache>
                <c:formatCode>0.00%</c:formatCode>
                <c:ptCount val="5"/>
                <c:pt idx="0">
                  <c:v>1.2755102040816327E-2</c:v>
                </c:pt>
                <c:pt idx="1">
                  <c:v>1.5306122448979591E-2</c:v>
                </c:pt>
                <c:pt idx="2">
                  <c:v>2.0408163265306121E-2</c:v>
                </c:pt>
                <c:pt idx="3">
                  <c:v>1.7857142857142856E-2</c:v>
                </c:pt>
                <c:pt idx="4">
                  <c:v>2.2959183673469389E-2</c:v>
                </c:pt>
              </c:numCache>
            </c:numRef>
          </c:val>
          <c:extLst>
            <c:ext xmlns:c16="http://schemas.microsoft.com/office/drawing/2014/chart" uri="{C3380CC4-5D6E-409C-BE32-E72D297353CC}">
              <c16:uniqueId val="{00000003-560F-4376-A3D5-6648B6929217}"/>
            </c:ext>
          </c:extLst>
        </c:ser>
        <c:ser>
          <c:idx val="4"/>
          <c:order val="4"/>
          <c:tx>
            <c:strRef>
              <c:f>'Q6'!$G$69</c:f>
              <c:strCache>
                <c:ptCount val="1"/>
                <c:pt idx="0">
                  <c:v>Forte diminution</c:v>
                </c:pt>
              </c:strCache>
            </c:strRef>
          </c:tx>
          <c:spPr>
            <a:solidFill>
              <a:srgbClr val="00B050"/>
            </a:solidFill>
            <a:ln>
              <a:noFill/>
            </a:ln>
            <a:effectLst/>
          </c:spPr>
          <c:invertIfNegative val="0"/>
          <c:cat>
            <c:strRef>
              <c:f>'Q6'!$B$70:$B$74</c:f>
              <c:strCache>
                <c:ptCount val="5"/>
                <c:pt idx="0">
                  <c:v>Outrage</c:v>
                </c:pt>
                <c:pt idx="1">
                  <c:v>Violence</c:v>
                </c:pt>
                <c:pt idx="2">
                  <c:v>Refus d'obtempérer</c:v>
                </c:pt>
                <c:pt idx="3">
                  <c:v>Rébellion</c:v>
                </c:pt>
                <c:pt idx="4">
                  <c:v>Rébellion armée</c:v>
                </c:pt>
              </c:strCache>
            </c:strRef>
          </c:cat>
          <c:val>
            <c:numRef>
              <c:f>'Q6'!$G$70:$G$74</c:f>
              <c:numCache>
                <c:formatCode>0.00%</c:formatCode>
                <c:ptCount val="5"/>
                <c:pt idx="0">
                  <c:v>0</c:v>
                </c:pt>
                <c:pt idx="1">
                  <c:v>0</c:v>
                </c:pt>
                <c:pt idx="2">
                  <c:v>1.020408163265306E-2</c:v>
                </c:pt>
                <c:pt idx="3">
                  <c:v>0</c:v>
                </c:pt>
                <c:pt idx="4">
                  <c:v>0</c:v>
                </c:pt>
              </c:numCache>
            </c:numRef>
          </c:val>
          <c:extLst>
            <c:ext xmlns:c16="http://schemas.microsoft.com/office/drawing/2014/chart" uri="{C3380CC4-5D6E-409C-BE32-E72D297353CC}">
              <c16:uniqueId val="{00000004-560F-4376-A3D5-6648B6929217}"/>
            </c:ext>
          </c:extLst>
        </c:ser>
        <c:ser>
          <c:idx val="5"/>
          <c:order val="5"/>
          <c:tx>
            <c:strRef>
              <c:f>'Q6'!$H$69</c:f>
              <c:strCache>
                <c:ptCount val="1"/>
                <c:pt idx="0">
                  <c:v>Ne sait pas</c:v>
                </c:pt>
              </c:strCache>
            </c:strRef>
          </c:tx>
          <c:spPr>
            <a:pattFill prst="lgCheck">
              <a:fgClr>
                <a:schemeClr val="bg1">
                  <a:lumMod val="75000"/>
                </a:schemeClr>
              </a:fgClr>
              <a:bgClr>
                <a:schemeClr val="bg1"/>
              </a:bgClr>
            </a:pattFill>
            <a:ln>
              <a:noFill/>
            </a:ln>
            <a:effectLst/>
          </c:spPr>
          <c:invertIfNegative val="0"/>
          <c:cat>
            <c:strRef>
              <c:f>'Q6'!$B$70:$B$74</c:f>
              <c:strCache>
                <c:ptCount val="5"/>
                <c:pt idx="0">
                  <c:v>Outrage</c:v>
                </c:pt>
                <c:pt idx="1">
                  <c:v>Violence</c:v>
                </c:pt>
                <c:pt idx="2">
                  <c:v>Refus d'obtempérer</c:v>
                </c:pt>
                <c:pt idx="3">
                  <c:v>Rébellion</c:v>
                </c:pt>
                <c:pt idx="4">
                  <c:v>Rébellion armée</c:v>
                </c:pt>
              </c:strCache>
            </c:strRef>
          </c:cat>
          <c:val>
            <c:numRef>
              <c:f>'Q6'!$H$70:$H$74</c:f>
              <c:numCache>
                <c:formatCode>0.00%</c:formatCode>
                <c:ptCount val="5"/>
                <c:pt idx="0">
                  <c:v>5.8673469387755105E-2</c:v>
                </c:pt>
                <c:pt idx="1">
                  <c:v>8.4183673469387751E-2</c:v>
                </c:pt>
                <c:pt idx="2">
                  <c:v>9.1836734693877556E-2</c:v>
                </c:pt>
                <c:pt idx="3">
                  <c:v>0.10204081632653061</c:v>
                </c:pt>
                <c:pt idx="4">
                  <c:v>0.22959183673469388</c:v>
                </c:pt>
              </c:numCache>
            </c:numRef>
          </c:val>
          <c:extLst>
            <c:ext xmlns:c16="http://schemas.microsoft.com/office/drawing/2014/chart" uri="{C3380CC4-5D6E-409C-BE32-E72D297353CC}">
              <c16:uniqueId val="{00000005-560F-4376-A3D5-6648B6929217}"/>
            </c:ext>
          </c:extLst>
        </c:ser>
        <c:dLbls>
          <c:showLegendKey val="0"/>
          <c:showVal val="0"/>
          <c:showCatName val="0"/>
          <c:showSerName val="0"/>
          <c:showPercent val="0"/>
          <c:showBubbleSize val="0"/>
        </c:dLbls>
        <c:gapWidth val="150"/>
        <c:overlap val="100"/>
        <c:axId val="844237359"/>
        <c:axId val="844236879"/>
      </c:barChart>
      <c:catAx>
        <c:axId val="8442373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36879"/>
        <c:crosses val="autoZero"/>
        <c:auto val="1"/>
        <c:lblAlgn val="ctr"/>
        <c:lblOffset val="100"/>
        <c:noMultiLvlLbl val="0"/>
      </c:catAx>
      <c:valAx>
        <c:axId val="8442368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37359"/>
        <c:crosses val="max"/>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a:outerShdw blurRad="50800" dist="38100" dir="18900000" algn="bl" rotWithShape="0">
        <a:prstClr val="black">
          <a:alpha val="40000"/>
        </a:prstClr>
      </a:outerShdw>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LU" noProof="0" dirty="0"/>
              <a:t>Perception de l'évolution sur cinq ans des interactions</a:t>
            </a:r>
          </a:p>
          <a:p>
            <a:pPr>
              <a:defRPr/>
            </a:pPr>
            <a:r>
              <a:rPr lang="fr-LU" noProof="0" dirty="0"/>
              <a:t> entre police</a:t>
            </a:r>
            <a:r>
              <a:rPr lang="fr-LU" baseline="0" noProof="0" dirty="0"/>
              <a:t> et population</a:t>
            </a:r>
            <a:endParaRPr lang="fr-LU"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'Q7'!$K$4</c:f>
              <c:strCache>
                <c:ptCount val="1"/>
                <c:pt idx="0">
                  <c:v>Forte détérioration</c:v>
                </c:pt>
              </c:strCache>
            </c:strRef>
          </c:tx>
          <c:spPr>
            <a:solidFill>
              <a:srgbClr val="C00000"/>
            </a:solidFill>
            <a:ln>
              <a:noFill/>
            </a:ln>
            <a:effectLst/>
          </c:spPr>
          <c:invertIfNegative val="0"/>
          <c:cat>
            <c:strRef>
              <c:f>'Q7'!$L$3:$O$3</c:f>
              <c:strCache>
                <c:ptCount val="4"/>
                <c:pt idx="0">
                  <c:v>Le respect envers les agents de police</c:v>
                </c:pt>
                <c:pt idx="1">
                  <c:v>La reconnaissance de l'autorité de la Police</c:v>
                </c:pt>
                <c:pt idx="2">
                  <c:v>La disposition à suivre les injonctions de la Police</c:v>
                </c:pt>
                <c:pt idx="3">
                  <c:v>La volonté de coopérer avec la Police</c:v>
                </c:pt>
              </c:strCache>
            </c:strRef>
          </c:cat>
          <c:val>
            <c:numRef>
              <c:f>'Q7'!$L$4:$O$4</c:f>
              <c:numCache>
                <c:formatCode>0.00%</c:formatCode>
                <c:ptCount val="4"/>
                <c:pt idx="0">
                  <c:v>0.4642857142857143</c:v>
                </c:pt>
                <c:pt idx="1">
                  <c:v>0.33418367346938777</c:v>
                </c:pt>
                <c:pt idx="2">
                  <c:v>0.21173469387755103</c:v>
                </c:pt>
                <c:pt idx="3">
                  <c:v>0.15051020408163265</c:v>
                </c:pt>
              </c:numCache>
            </c:numRef>
          </c:val>
          <c:extLst>
            <c:ext xmlns:c16="http://schemas.microsoft.com/office/drawing/2014/chart" uri="{C3380CC4-5D6E-409C-BE32-E72D297353CC}">
              <c16:uniqueId val="{00000000-BD35-4122-9646-E798B1AEEF0C}"/>
            </c:ext>
          </c:extLst>
        </c:ser>
        <c:ser>
          <c:idx val="1"/>
          <c:order val="1"/>
          <c:tx>
            <c:strRef>
              <c:f>'Q7'!$K$5</c:f>
              <c:strCache>
                <c:ptCount val="1"/>
                <c:pt idx="0">
                  <c:v>Détérioration</c:v>
                </c:pt>
              </c:strCache>
            </c:strRef>
          </c:tx>
          <c:spPr>
            <a:solidFill>
              <a:schemeClr val="accent6"/>
            </a:solidFill>
            <a:ln>
              <a:noFill/>
            </a:ln>
            <a:effectLst/>
          </c:spPr>
          <c:invertIfNegative val="0"/>
          <c:cat>
            <c:strRef>
              <c:f>'Q7'!$L$3:$O$3</c:f>
              <c:strCache>
                <c:ptCount val="4"/>
                <c:pt idx="0">
                  <c:v>Le respect envers les agents de police</c:v>
                </c:pt>
                <c:pt idx="1">
                  <c:v>La reconnaissance de l'autorité de la Police</c:v>
                </c:pt>
                <c:pt idx="2">
                  <c:v>La disposition à suivre les injonctions de la Police</c:v>
                </c:pt>
                <c:pt idx="3">
                  <c:v>La volonté de coopérer avec la Police</c:v>
                </c:pt>
              </c:strCache>
            </c:strRef>
          </c:cat>
          <c:val>
            <c:numRef>
              <c:f>'Q7'!$L$5:$O$5</c:f>
              <c:numCache>
                <c:formatCode>0.00%</c:formatCode>
                <c:ptCount val="4"/>
                <c:pt idx="0">
                  <c:v>0.42346938775510207</c:v>
                </c:pt>
                <c:pt idx="1">
                  <c:v>0.50510204081632648</c:v>
                </c:pt>
                <c:pt idx="2">
                  <c:v>0.59438775510204078</c:v>
                </c:pt>
                <c:pt idx="3">
                  <c:v>0.61479591836734693</c:v>
                </c:pt>
              </c:numCache>
            </c:numRef>
          </c:val>
          <c:extLst>
            <c:ext xmlns:c16="http://schemas.microsoft.com/office/drawing/2014/chart" uri="{C3380CC4-5D6E-409C-BE32-E72D297353CC}">
              <c16:uniqueId val="{00000001-BD35-4122-9646-E798B1AEEF0C}"/>
            </c:ext>
          </c:extLst>
        </c:ser>
        <c:ser>
          <c:idx val="2"/>
          <c:order val="2"/>
          <c:tx>
            <c:strRef>
              <c:f>'Q7'!$K$6</c:f>
              <c:strCache>
                <c:ptCount val="1"/>
                <c:pt idx="0">
                  <c:v>Pas de changement</c:v>
                </c:pt>
              </c:strCache>
            </c:strRef>
          </c:tx>
          <c:spPr>
            <a:solidFill>
              <a:schemeClr val="bg2">
                <a:lumMod val="75000"/>
              </a:schemeClr>
            </a:solidFill>
            <a:ln>
              <a:noFill/>
            </a:ln>
            <a:effectLst/>
          </c:spPr>
          <c:invertIfNegative val="0"/>
          <c:cat>
            <c:strRef>
              <c:f>'Q7'!$L$3:$O$3</c:f>
              <c:strCache>
                <c:ptCount val="4"/>
                <c:pt idx="0">
                  <c:v>Le respect envers les agents de police</c:v>
                </c:pt>
                <c:pt idx="1">
                  <c:v>La reconnaissance de l'autorité de la Police</c:v>
                </c:pt>
                <c:pt idx="2">
                  <c:v>La disposition à suivre les injonctions de la Police</c:v>
                </c:pt>
                <c:pt idx="3">
                  <c:v>La volonté de coopérer avec la Police</c:v>
                </c:pt>
              </c:strCache>
            </c:strRef>
          </c:cat>
          <c:val>
            <c:numRef>
              <c:f>'Q7'!$L$6:$O$6</c:f>
              <c:numCache>
                <c:formatCode>0.00%</c:formatCode>
                <c:ptCount val="4"/>
                <c:pt idx="0">
                  <c:v>6.3775510204081634E-2</c:v>
                </c:pt>
                <c:pt idx="1">
                  <c:v>9.9489795918367346E-2</c:v>
                </c:pt>
                <c:pt idx="2">
                  <c:v>0.13775510204081631</c:v>
                </c:pt>
                <c:pt idx="3">
                  <c:v>0.17602040816326531</c:v>
                </c:pt>
              </c:numCache>
            </c:numRef>
          </c:val>
          <c:extLst>
            <c:ext xmlns:c16="http://schemas.microsoft.com/office/drawing/2014/chart" uri="{C3380CC4-5D6E-409C-BE32-E72D297353CC}">
              <c16:uniqueId val="{00000002-BD35-4122-9646-E798B1AEEF0C}"/>
            </c:ext>
          </c:extLst>
        </c:ser>
        <c:ser>
          <c:idx val="3"/>
          <c:order val="3"/>
          <c:tx>
            <c:strRef>
              <c:f>'Q7'!$K$7</c:f>
              <c:strCache>
                <c:ptCount val="1"/>
                <c:pt idx="0">
                  <c:v>Amélioration</c:v>
                </c:pt>
              </c:strCache>
            </c:strRef>
          </c:tx>
          <c:spPr>
            <a:solidFill>
              <a:srgbClr val="92D050"/>
            </a:solidFill>
            <a:ln>
              <a:noFill/>
            </a:ln>
            <a:effectLst/>
          </c:spPr>
          <c:invertIfNegative val="0"/>
          <c:cat>
            <c:strRef>
              <c:f>'Q7'!$L$3:$O$3</c:f>
              <c:strCache>
                <c:ptCount val="4"/>
                <c:pt idx="0">
                  <c:v>Le respect envers les agents de police</c:v>
                </c:pt>
                <c:pt idx="1">
                  <c:v>La reconnaissance de l'autorité de la Police</c:v>
                </c:pt>
                <c:pt idx="2">
                  <c:v>La disposition à suivre les injonctions de la Police</c:v>
                </c:pt>
                <c:pt idx="3">
                  <c:v>La volonté de coopérer avec la Police</c:v>
                </c:pt>
              </c:strCache>
            </c:strRef>
          </c:cat>
          <c:val>
            <c:numRef>
              <c:f>'Q7'!$L$7:$O$7</c:f>
              <c:numCache>
                <c:formatCode>0.00%</c:formatCode>
                <c:ptCount val="4"/>
                <c:pt idx="0">
                  <c:v>1.7857142857142856E-2</c:v>
                </c:pt>
                <c:pt idx="1">
                  <c:v>3.0612244897959183E-2</c:v>
                </c:pt>
                <c:pt idx="2">
                  <c:v>1.2755102040816327E-2</c:v>
                </c:pt>
                <c:pt idx="3">
                  <c:v>2.0408163265306121E-2</c:v>
                </c:pt>
              </c:numCache>
            </c:numRef>
          </c:val>
          <c:extLst>
            <c:ext xmlns:c16="http://schemas.microsoft.com/office/drawing/2014/chart" uri="{C3380CC4-5D6E-409C-BE32-E72D297353CC}">
              <c16:uniqueId val="{00000003-BD35-4122-9646-E798B1AEEF0C}"/>
            </c:ext>
          </c:extLst>
        </c:ser>
        <c:ser>
          <c:idx val="4"/>
          <c:order val="4"/>
          <c:tx>
            <c:strRef>
              <c:f>'Q7'!$K$8</c:f>
              <c:strCache>
                <c:ptCount val="1"/>
                <c:pt idx="0">
                  <c:v>Forte amélioration</c:v>
                </c:pt>
              </c:strCache>
            </c:strRef>
          </c:tx>
          <c:spPr>
            <a:solidFill>
              <a:srgbClr val="00B050"/>
            </a:solidFill>
            <a:ln>
              <a:noFill/>
            </a:ln>
            <a:effectLst/>
          </c:spPr>
          <c:invertIfNegative val="0"/>
          <c:cat>
            <c:strRef>
              <c:f>'Q7'!$L$3:$O$3</c:f>
              <c:strCache>
                <c:ptCount val="4"/>
                <c:pt idx="0">
                  <c:v>Le respect envers les agents de police</c:v>
                </c:pt>
                <c:pt idx="1">
                  <c:v>La reconnaissance de l'autorité de la Police</c:v>
                </c:pt>
                <c:pt idx="2">
                  <c:v>La disposition à suivre les injonctions de la Police</c:v>
                </c:pt>
                <c:pt idx="3">
                  <c:v>La volonté de coopérer avec la Police</c:v>
                </c:pt>
              </c:strCache>
            </c:strRef>
          </c:cat>
          <c:val>
            <c:numRef>
              <c:f>'Q7'!$L$8:$O$8</c:f>
              <c:numCache>
                <c:formatCode>0.00%</c:formatCode>
                <c:ptCount val="4"/>
                <c:pt idx="0">
                  <c:v>0</c:v>
                </c:pt>
                <c:pt idx="1">
                  <c:v>0</c:v>
                </c:pt>
                <c:pt idx="2">
                  <c:v>0</c:v>
                </c:pt>
                <c:pt idx="3">
                  <c:v>0</c:v>
                </c:pt>
              </c:numCache>
            </c:numRef>
          </c:val>
          <c:extLst>
            <c:ext xmlns:c16="http://schemas.microsoft.com/office/drawing/2014/chart" uri="{C3380CC4-5D6E-409C-BE32-E72D297353CC}">
              <c16:uniqueId val="{00000004-BD35-4122-9646-E798B1AEEF0C}"/>
            </c:ext>
          </c:extLst>
        </c:ser>
        <c:ser>
          <c:idx val="5"/>
          <c:order val="5"/>
          <c:tx>
            <c:strRef>
              <c:f>'Q7'!$K$9</c:f>
              <c:strCache>
                <c:ptCount val="1"/>
                <c:pt idx="0">
                  <c:v>Ne sait pas</c:v>
                </c:pt>
              </c:strCache>
            </c:strRef>
          </c:tx>
          <c:spPr>
            <a:pattFill prst="lgCheck">
              <a:fgClr>
                <a:schemeClr val="bg1">
                  <a:lumMod val="75000"/>
                </a:schemeClr>
              </a:fgClr>
              <a:bgClr>
                <a:schemeClr val="bg1"/>
              </a:bgClr>
            </a:pattFill>
            <a:ln>
              <a:noFill/>
            </a:ln>
            <a:effectLst/>
          </c:spPr>
          <c:invertIfNegative val="0"/>
          <c:cat>
            <c:strRef>
              <c:f>'Q7'!$L$3:$O$3</c:f>
              <c:strCache>
                <c:ptCount val="4"/>
                <c:pt idx="0">
                  <c:v>Le respect envers les agents de police</c:v>
                </c:pt>
                <c:pt idx="1">
                  <c:v>La reconnaissance de l'autorité de la Police</c:v>
                </c:pt>
                <c:pt idx="2">
                  <c:v>La disposition à suivre les injonctions de la Police</c:v>
                </c:pt>
                <c:pt idx="3">
                  <c:v>La volonté de coopérer avec la Police</c:v>
                </c:pt>
              </c:strCache>
            </c:strRef>
          </c:cat>
          <c:val>
            <c:numRef>
              <c:f>'Q7'!$L$9:$O$9</c:f>
              <c:numCache>
                <c:formatCode>0.00%</c:formatCode>
                <c:ptCount val="4"/>
                <c:pt idx="0">
                  <c:v>3.0612244897959183E-2</c:v>
                </c:pt>
                <c:pt idx="1">
                  <c:v>3.0612244897959183E-2</c:v>
                </c:pt>
                <c:pt idx="2">
                  <c:v>4.336734693877551E-2</c:v>
                </c:pt>
                <c:pt idx="3">
                  <c:v>3.826530612244898E-2</c:v>
                </c:pt>
              </c:numCache>
            </c:numRef>
          </c:val>
          <c:extLst>
            <c:ext xmlns:c16="http://schemas.microsoft.com/office/drawing/2014/chart" uri="{C3380CC4-5D6E-409C-BE32-E72D297353CC}">
              <c16:uniqueId val="{00000005-BD35-4122-9646-E798B1AEEF0C}"/>
            </c:ext>
          </c:extLst>
        </c:ser>
        <c:dLbls>
          <c:showLegendKey val="0"/>
          <c:showVal val="0"/>
          <c:showCatName val="0"/>
          <c:showSerName val="0"/>
          <c:showPercent val="0"/>
          <c:showBubbleSize val="0"/>
        </c:dLbls>
        <c:gapWidth val="150"/>
        <c:overlap val="100"/>
        <c:axId val="844237359"/>
        <c:axId val="844236879"/>
      </c:barChart>
      <c:catAx>
        <c:axId val="8442373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36879"/>
        <c:crosses val="autoZero"/>
        <c:auto val="1"/>
        <c:lblAlgn val="ctr"/>
        <c:lblOffset val="100"/>
        <c:noMultiLvlLbl val="0"/>
      </c:catAx>
      <c:valAx>
        <c:axId val="84423687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237359"/>
        <c:crosses val="max"/>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a:outerShdw blurRad="50800" dist="38100" dir="18900000" algn="bl" rotWithShape="0">
        <a:prstClr val="black">
          <a:alpha val="40000"/>
        </a:prstClr>
      </a:outerShdw>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LU" noProof="0" dirty="0"/>
              <a:t>Evolution des rébellions et outrages</a:t>
            </a:r>
            <a:r>
              <a:rPr lang="fr-LU" baseline="0" noProof="0" dirty="0"/>
              <a:t> </a:t>
            </a:r>
            <a:r>
              <a:rPr lang="fr-LU" noProof="0" dirty="0"/>
              <a:t>recensés </a:t>
            </a:r>
          </a:p>
          <a:p>
            <a:pPr>
              <a:defRPr/>
            </a:pPr>
            <a:r>
              <a:rPr lang="fr-LU" noProof="0" dirty="0"/>
              <a:t>Chiffres absolus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Sheet1!$E$5</c:f>
              <c:strCache>
                <c:ptCount val="1"/>
                <c:pt idx="0">
                  <c:v>Total rébellions</c:v>
                </c:pt>
              </c:strCache>
            </c:strRef>
          </c:tx>
          <c:spPr>
            <a:solidFill>
              <a:srgbClr val="0070C0"/>
            </a:solidFill>
            <a:ln>
              <a:noFill/>
            </a:ln>
            <a:effectLst/>
          </c:spPr>
          <c:invertIfNegative val="0"/>
          <c:cat>
            <c:numRef>
              <c:f>Sheet1!$F$1:$T$1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Sheet1!$F$5:$T$5</c:f>
              <c:numCache>
                <c:formatCode>General</c:formatCode>
                <c:ptCount val="15"/>
                <c:pt idx="0">
                  <c:v>114</c:v>
                </c:pt>
                <c:pt idx="1">
                  <c:v>100</c:v>
                </c:pt>
                <c:pt idx="2">
                  <c:v>99</c:v>
                </c:pt>
                <c:pt idx="3">
                  <c:v>94</c:v>
                </c:pt>
                <c:pt idx="4">
                  <c:v>108</c:v>
                </c:pt>
                <c:pt idx="5">
                  <c:v>80</c:v>
                </c:pt>
                <c:pt idx="6">
                  <c:v>77</c:v>
                </c:pt>
                <c:pt idx="7">
                  <c:v>61</c:v>
                </c:pt>
                <c:pt idx="8">
                  <c:v>70</c:v>
                </c:pt>
                <c:pt idx="9">
                  <c:v>77</c:v>
                </c:pt>
                <c:pt idx="10">
                  <c:v>49</c:v>
                </c:pt>
                <c:pt idx="11">
                  <c:v>89</c:v>
                </c:pt>
                <c:pt idx="12">
                  <c:v>94</c:v>
                </c:pt>
                <c:pt idx="13">
                  <c:v>90</c:v>
                </c:pt>
                <c:pt idx="14">
                  <c:v>100</c:v>
                </c:pt>
              </c:numCache>
            </c:numRef>
          </c:val>
          <c:extLst>
            <c:ext xmlns:c16="http://schemas.microsoft.com/office/drawing/2014/chart" uri="{C3380CC4-5D6E-409C-BE32-E72D297353CC}">
              <c16:uniqueId val="{00000000-8DEF-4912-A68C-70AD1C93037A}"/>
            </c:ext>
          </c:extLst>
        </c:ser>
        <c:ser>
          <c:idx val="1"/>
          <c:order val="1"/>
          <c:tx>
            <c:strRef>
              <c:f>Sheet1!$E$10</c:f>
              <c:strCache>
                <c:ptCount val="1"/>
                <c:pt idx="0">
                  <c:v>Total outrages</c:v>
                </c:pt>
              </c:strCache>
            </c:strRef>
          </c:tx>
          <c:spPr>
            <a:solidFill>
              <a:srgbClr val="ED7D31"/>
            </a:solidFill>
            <a:ln>
              <a:noFill/>
            </a:ln>
            <a:effectLst/>
          </c:spPr>
          <c:invertIfNegative val="0"/>
          <c:cat>
            <c:numRef>
              <c:f>Sheet1!$F$1:$T$1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Sheet1!$F$10:$T$10</c:f>
              <c:numCache>
                <c:formatCode>General</c:formatCode>
                <c:ptCount val="15"/>
                <c:pt idx="0">
                  <c:v>217</c:v>
                </c:pt>
                <c:pt idx="1">
                  <c:v>217</c:v>
                </c:pt>
                <c:pt idx="2">
                  <c:v>217</c:v>
                </c:pt>
                <c:pt idx="3">
                  <c:v>207</c:v>
                </c:pt>
                <c:pt idx="4">
                  <c:v>237</c:v>
                </c:pt>
                <c:pt idx="5">
                  <c:v>202</c:v>
                </c:pt>
                <c:pt idx="6">
                  <c:v>215</c:v>
                </c:pt>
                <c:pt idx="7">
                  <c:v>165</c:v>
                </c:pt>
                <c:pt idx="8">
                  <c:v>149</c:v>
                </c:pt>
                <c:pt idx="9">
                  <c:v>177</c:v>
                </c:pt>
                <c:pt idx="10">
                  <c:v>262</c:v>
                </c:pt>
                <c:pt idx="11">
                  <c:v>260</c:v>
                </c:pt>
                <c:pt idx="12">
                  <c:v>244</c:v>
                </c:pt>
                <c:pt idx="13">
                  <c:v>292</c:v>
                </c:pt>
                <c:pt idx="14">
                  <c:v>283</c:v>
                </c:pt>
              </c:numCache>
            </c:numRef>
          </c:val>
          <c:extLst>
            <c:ext xmlns:c16="http://schemas.microsoft.com/office/drawing/2014/chart" uri="{C3380CC4-5D6E-409C-BE32-E72D297353CC}">
              <c16:uniqueId val="{00000001-8DEF-4912-A68C-70AD1C93037A}"/>
            </c:ext>
          </c:extLst>
        </c:ser>
        <c:dLbls>
          <c:showLegendKey val="0"/>
          <c:showVal val="0"/>
          <c:showCatName val="0"/>
          <c:showSerName val="0"/>
          <c:showPercent val="0"/>
          <c:showBubbleSize val="0"/>
        </c:dLbls>
        <c:gapWidth val="200"/>
        <c:overlap val="-27"/>
        <c:axId val="1337361103"/>
        <c:axId val="1337372143"/>
      </c:barChart>
      <c:catAx>
        <c:axId val="133736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372143"/>
        <c:crosses val="autoZero"/>
        <c:auto val="1"/>
        <c:lblAlgn val="ctr"/>
        <c:lblOffset val="100"/>
        <c:noMultiLvlLbl val="0"/>
      </c:catAx>
      <c:valAx>
        <c:axId val="1337372143"/>
        <c:scaling>
          <c:orientation val="minMax"/>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36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LU" sz="1400" b="0" i="0" u="none" strike="noStrike" baseline="0" noProof="0" dirty="0">
                <a:effectLst/>
              </a:rPr>
              <a:t>« </a:t>
            </a:r>
            <a:r>
              <a:rPr lang="fr-LU" noProof="0" dirty="0"/>
              <a:t>Dans</a:t>
            </a:r>
            <a:r>
              <a:rPr lang="fr-LU" baseline="0" noProof="0" dirty="0"/>
              <a:t> quelle mesure vous sentez-vous préparé(e) pour gérer les situations suivantes sur le terrain ?</a:t>
            </a:r>
            <a:r>
              <a:rPr lang="fr-LU" sz="1400" b="0" i="0" u="none" strike="noStrike" baseline="0" noProof="0" dirty="0">
                <a:effectLst/>
              </a:rPr>
              <a:t> »</a:t>
            </a:r>
            <a:endParaRPr lang="fr-LU"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LU"/>
        </a:p>
      </c:txPr>
    </c:title>
    <c:autoTitleDeleted val="0"/>
    <c:plotArea>
      <c:layout/>
      <c:barChart>
        <c:barDir val="bar"/>
        <c:grouping val="stacked"/>
        <c:varyColors val="0"/>
        <c:ser>
          <c:idx val="0"/>
          <c:order val="0"/>
          <c:tx>
            <c:strRef>
              <c:f>'Q14'!$R$5</c:f>
              <c:strCache>
                <c:ptCount val="1"/>
                <c:pt idx="0">
                  <c:v>Pas bien du tout</c:v>
                </c:pt>
              </c:strCache>
            </c:strRef>
          </c:tx>
          <c:spPr>
            <a:solidFill>
              <a:srgbClr val="C00000"/>
            </a:solidFill>
            <a:ln>
              <a:noFill/>
            </a:ln>
            <a:effectLst/>
          </c:spPr>
          <c:invertIfNegative val="0"/>
          <c:cat>
            <c:strRef>
              <c:f>'Q14'!$S$4:$W$4</c:f>
              <c:strCache>
                <c:ptCount val="5"/>
                <c:pt idx="0">
                  <c:v>Outrage</c:v>
                </c:pt>
                <c:pt idx="1">
                  <c:v>Refus d'obtempérer</c:v>
                </c:pt>
                <c:pt idx="2">
                  <c:v>Violence</c:v>
                </c:pt>
                <c:pt idx="3">
                  <c:v>Rébellion</c:v>
                </c:pt>
                <c:pt idx="4">
                  <c:v>Rébellion armée</c:v>
                </c:pt>
              </c:strCache>
            </c:strRef>
          </c:cat>
          <c:val>
            <c:numRef>
              <c:f>'Q14'!$S$5:$W$5</c:f>
              <c:numCache>
                <c:formatCode>0.00%</c:formatCode>
                <c:ptCount val="5"/>
                <c:pt idx="0">
                  <c:v>2.9325513196480938E-3</c:v>
                </c:pt>
                <c:pt idx="1">
                  <c:v>1.1730205278592375E-2</c:v>
                </c:pt>
                <c:pt idx="2">
                  <c:v>1.1730205278592375E-2</c:v>
                </c:pt>
                <c:pt idx="3">
                  <c:v>1.466275659824047E-2</c:v>
                </c:pt>
                <c:pt idx="4">
                  <c:v>4.9853372434017593E-2</c:v>
                </c:pt>
              </c:numCache>
            </c:numRef>
          </c:val>
          <c:extLst>
            <c:ext xmlns:c16="http://schemas.microsoft.com/office/drawing/2014/chart" uri="{C3380CC4-5D6E-409C-BE32-E72D297353CC}">
              <c16:uniqueId val="{00000000-3E6E-4454-8743-607FD2386CE5}"/>
            </c:ext>
          </c:extLst>
        </c:ser>
        <c:ser>
          <c:idx val="1"/>
          <c:order val="1"/>
          <c:tx>
            <c:strRef>
              <c:f>'Q14'!$R$6</c:f>
              <c:strCache>
                <c:ptCount val="1"/>
                <c:pt idx="0">
                  <c:v>Plutôt pas bien</c:v>
                </c:pt>
              </c:strCache>
            </c:strRef>
          </c:tx>
          <c:spPr>
            <a:solidFill>
              <a:schemeClr val="accent6"/>
            </a:solidFill>
            <a:ln>
              <a:noFill/>
            </a:ln>
            <a:effectLst/>
          </c:spPr>
          <c:invertIfNegative val="0"/>
          <c:cat>
            <c:strRef>
              <c:f>'Q14'!$S$4:$W$4</c:f>
              <c:strCache>
                <c:ptCount val="5"/>
                <c:pt idx="0">
                  <c:v>Outrage</c:v>
                </c:pt>
                <c:pt idx="1">
                  <c:v>Refus d'obtempérer</c:v>
                </c:pt>
                <c:pt idx="2">
                  <c:v>Violence</c:v>
                </c:pt>
                <c:pt idx="3">
                  <c:v>Rébellion</c:v>
                </c:pt>
                <c:pt idx="4">
                  <c:v>Rébellion armée</c:v>
                </c:pt>
              </c:strCache>
            </c:strRef>
          </c:cat>
          <c:val>
            <c:numRef>
              <c:f>'Q14'!$S$6:$W$6</c:f>
              <c:numCache>
                <c:formatCode>0.00%</c:formatCode>
                <c:ptCount val="5"/>
                <c:pt idx="0">
                  <c:v>2.6392961876832845E-2</c:v>
                </c:pt>
                <c:pt idx="1">
                  <c:v>6.7448680351906154E-2</c:v>
                </c:pt>
                <c:pt idx="2">
                  <c:v>4.9853372434017593E-2</c:v>
                </c:pt>
                <c:pt idx="3">
                  <c:v>4.9853372434017593E-2</c:v>
                </c:pt>
                <c:pt idx="4">
                  <c:v>0.17008797653958943</c:v>
                </c:pt>
              </c:numCache>
            </c:numRef>
          </c:val>
          <c:extLst>
            <c:ext xmlns:c16="http://schemas.microsoft.com/office/drawing/2014/chart" uri="{C3380CC4-5D6E-409C-BE32-E72D297353CC}">
              <c16:uniqueId val="{00000001-3E6E-4454-8743-607FD2386CE5}"/>
            </c:ext>
          </c:extLst>
        </c:ser>
        <c:ser>
          <c:idx val="2"/>
          <c:order val="2"/>
          <c:tx>
            <c:strRef>
              <c:f>'Q14'!$R$7</c:f>
              <c:strCache>
                <c:ptCount val="1"/>
                <c:pt idx="0">
                  <c:v>Moyennement</c:v>
                </c:pt>
              </c:strCache>
            </c:strRef>
          </c:tx>
          <c:spPr>
            <a:solidFill>
              <a:schemeClr val="bg2">
                <a:lumMod val="75000"/>
              </a:schemeClr>
            </a:solidFill>
            <a:ln>
              <a:noFill/>
            </a:ln>
            <a:effectLst/>
          </c:spPr>
          <c:invertIfNegative val="0"/>
          <c:cat>
            <c:strRef>
              <c:f>'Q14'!$S$4:$W$4</c:f>
              <c:strCache>
                <c:ptCount val="5"/>
                <c:pt idx="0">
                  <c:v>Outrage</c:v>
                </c:pt>
                <c:pt idx="1">
                  <c:v>Refus d'obtempérer</c:v>
                </c:pt>
                <c:pt idx="2">
                  <c:v>Violence</c:v>
                </c:pt>
                <c:pt idx="3">
                  <c:v>Rébellion</c:v>
                </c:pt>
                <c:pt idx="4">
                  <c:v>Rébellion armée</c:v>
                </c:pt>
              </c:strCache>
            </c:strRef>
          </c:cat>
          <c:val>
            <c:numRef>
              <c:f>'Q14'!$S$7:$W$7</c:f>
              <c:numCache>
                <c:formatCode>0.00%</c:formatCode>
                <c:ptCount val="5"/>
                <c:pt idx="0">
                  <c:v>0.1906158357771261</c:v>
                </c:pt>
                <c:pt idx="1">
                  <c:v>0.25806451612903225</c:v>
                </c:pt>
                <c:pt idx="2">
                  <c:v>0.34310850439882695</c:v>
                </c:pt>
                <c:pt idx="3">
                  <c:v>0.39296187683284456</c:v>
                </c:pt>
                <c:pt idx="4">
                  <c:v>0.43401759530791789</c:v>
                </c:pt>
              </c:numCache>
            </c:numRef>
          </c:val>
          <c:extLst>
            <c:ext xmlns:c16="http://schemas.microsoft.com/office/drawing/2014/chart" uri="{C3380CC4-5D6E-409C-BE32-E72D297353CC}">
              <c16:uniqueId val="{00000002-3E6E-4454-8743-607FD2386CE5}"/>
            </c:ext>
          </c:extLst>
        </c:ser>
        <c:ser>
          <c:idx val="3"/>
          <c:order val="3"/>
          <c:tx>
            <c:strRef>
              <c:f>'Q14'!$R$8</c:f>
              <c:strCache>
                <c:ptCount val="1"/>
                <c:pt idx="0">
                  <c:v>Plutôt bien</c:v>
                </c:pt>
              </c:strCache>
            </c:strRef>
          </c:tx>
          <c:spPr>
            <a:solidFill>
              <a:srgbClr val="CCFF33"/>
            </a:solidFill>
            <a:ln>
              <a:noFill/>
            </a:ln>
            <a:effectLst/>
          </c:spPr>
          <c:invertIfNegative val="0"/>
          <c:cat>
            <c:strRef>
              <c:f>'Q14'!$S$4:$W$4</c:f>
              <c:strCache>
                <c:ptCount val="5"/>
                <c:pt idx="0">
                  <c:v>Outrage</c:v>
                </c:pt>
                <c:pt idx="1">
                  <c:v>Refus d'obtempérer</c:v>
                </c:pt>
                <c:pt idx="2">
                  <c:v>Violence</c:v>
                </c:pt>
                <c:pt idx="3">
                  <c:v>Rébellion</c:v>
                </c:pt>
                <c:pt idx="4">
                  <c:v>Rébellion armée</c:v>
                </c:pt>
              </c:strCache>
            </c:strRef>
          </c:cat>
          <c:val>
            <c:numRef>
              <c:f>'Q14'!$S$8:$W$8</c:f>
              <c:numCache>
                <c:formatCode>0.00%</c:formatCode>
                <c:ptCount val="5"/>
                <c:pt idx="0">
                  <c:v>0.59530791788856308</c:v>
                </c:pt>
                <c:pt idx="1">
                  <c:v>0.56304985337243407</c:v>
                </c:pt>
                <c:pt idx="2">
                  <c:v>0.51026392961876832</c:v>
                </c:pt>
                <c:pt idx="3">
                  <c:v>0.4662756598240469</c:v>
                </c:pt>
                <c:pt idx="4">
                  <c:v>0.29618768328445749</c:v>
                </c:pt>
              </c:numCache>
            </c:numRef>
          </c:val>
          <c:extLst>
            <c:ext xmlns:c16="http://schemas.microsoft.com/office/drawing/2014/chart" uri="{C3380CC4-5D6E-409C-BE32-E72D297353CC}">
              <c16:uniqueId val="{00000003-3E6E-4454-8743-607FD2386CE5}"/>
            </c:ext>
          </c:extLst>
        </c:ser>
        <c:ser>
          <c:idx val="4"/>
          <c:order val="4"/>
          <c:tx>
            <c:strRef>
              <c:f>'Q14'!$R$9</c:f>
              <c:strCache>
                <c:ptCount val="1"/>
                <c:pt idx="0">
                  <c:v>Très bien</c:v>
                </c:pt>
              </c:strCache>
            </c:strRef>
          </c:tx>
          <c:spPr>
            <a:solidFill>
              <a:srgbClr val="92D050"/>
            </a:solidFill>
            <a:ln>
              <a:noFill/>
            </a:ln>
            <a:effectLst/>
          </c:spPr>
          <c:invertIfNegative val="0"/>
          <c:cat>
            <c:strRef>
              <c:f>'Q14'!$S$4:$W$4</c:f>
              <c:strCache>
                <c:ptCount val="5"/>
                <c:pt idx="0">
                  <c:v>Outrage</c:v>
                </c:pt>
                <c:pt idx="1">
                  <c:v>Refus d'obtempérer</c:v>
                </c:pt>
                <c:pt idx="2">
                  <c:v>Violence</c:v>
                </c:pt>
                <c:pt idx="3">
                  <c:v>Rébellion</c:v>
                </c:pt>
                <c:pt idx="4">
                  <c:v>Rébellion armée</c:v>
                </c:pt>
              </c:strCache>
            </c:strRef>
          </c:cat>
          <c:val>
            <c:numRef>
              <c:f>'Q14'!$S$9:$W$9</c:f>
              <c:numCache>
                <c:formatCode>0.00%</c:formatCode>
                <c:ptCount val="5"/>
                <c:pt idx="0">
                  <c:v>0.18475073313782991</c:v>
                </c:pt>
                <c:pt idx="1">
                  <c:v>9.9706744868035185E-2</c:v>
                </c:pt>
                <c:pt idx="2">
                  <c:v>8.5043988269794715E-2</c:v>
                </c:pt>
                <c:pt idx="3">
                  <c:v>7.6246334310850442E-2</c:v>
                </c:pt>
                <c:pt idx="4">
                  <c:v>4.9853372434017593E-2</c:v>
                </c:pt>
              </c:numCache>
            </c:numRef>
          </c:val>
          <c:extLst>
            <c:ext xmlns:c16="http://schemas.microsoft.com/office/drawing/2014/chart" uri="{C3380CC4-5D6E-409C-BE32-E72D297353CC}">
              <c16:uniqueId val="{00000004-3E6E-4454-8743-607FD2386CE5}"/>
            </c:ext>
          </c:extLst>
        </c:ser>
        <c:dLbls>
          <c:showLegendKey val="0"/>
          <c:showVal val="0"/>
          <c:showCatName val="0"/>
          <c:showSerName val="0"/>
          <c:showPercent val="0"/>
          <c:showBubbleSize val="0"/>
        </c:dLbls>
        <c:gapWidth val="150"/>
        <c:overlap val="100"/>
        <c:axId val="753519551"/>
        <c:axId val="755351407"/>
      </c:barChart>
      <c:catAx>
        <c:axId val="7535195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351407"/>
        <c:crosses val="autoZero"/>
        <c:auto val="1"/>
        <c:lblAlgn val="ctr"/>
        <c:lblOffset val="100"/>
        <c:noMultiLvlLbl val="0"/>
      </c:catAx>
      <c:valAx>
        <c:axId val="75535140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519551"/>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fr-LU" sz="1800" b="1" noProof="0" dirty="0"/>
              <a:t>Répartition du total des nouvelles affaires </a:t>
            </a:r>
            <a:br>
              <a:rPr lang="fr-LU" sz="1800" b="1" noProof="0" dirty="0"/>
            </a:br>
            <a:r>
              <a:rPr lang="fr-LU" sz="1800" b="1" noProof="0" dirty="0"/>
              <a:t>entre 2010 et 2024</a:t>
            </a:r>
          </a:p>
        </c:rich>
      </c:tx>
      <c:layout>
        <c:manualLayout>
          <c:xMode val="edge"/>
          <c:yMode val="edge"/>
          <c:x val="0.17071266493999529"/>
          <c:y val="5.411971902795140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09203868499894"/>
          <c:y val="0.35970414353943464"/>
          <c:w val="0.35183582511657974"/>
          <c:h val="0.44274404629823255"/>
        </c:manualLayout>
      </c:layout>
      <c:pie3DChart>
        <c:varyColors val="1"/>
        <c:ser>
          <c:idx val="0"/>
          <c:order val="0"/>
          <c:dPt>
            <c:idx val="0"/>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1E-4DFD-B3EB-3439E29D4E06}"/>
              </c:ext>
            </c:extLst>
          </c:dPt>
          <c:dPt>
            <c:idx val="1"/>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1E-4DFD-B3EB-3439E29D4E06}"/>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1E-4DFD-B3EB-3439E29D4E06}"/>
              </c:ext>
            </c:extLst>
          </c:dPt>
          <c:dLbls>
            <c:dLbl>
              <c:idx val="0"/>
              <c:layout>
                <c:manualLayout>
                  <c:x val="-9.8667921471301878E-2"/>
                  <c:y val="-0.2350689082822956"/>
                </c:manualLayout>
              </c:layout>
              <c:tx>
                <c:rich>
                  <a:bodyPr/>
                  <a:lstStyle/>
                  <a:p>
                    <a:fld id="{6DC8BD04-E24B-472F-BBCD-B701198BDDED}" type="VALUE">
                      <a:rPr lang="en-US"/>
                      <a:pPr/>
                      <a:t>[VALEUR]</a:t>
                    </a:fld>
                    <a:r>
                      <a:rPr lang="en-US"/>
                      <a:t> /</a:t>
                    </a:r>
                    <a:r>
                      <a:rPr lang="en-US" baseline="0"/>
                      <a:t> </a:t>
                    </a:r>
                    <a:fld id="{C1FEA132-C458-4685-B6A0-8B87168F71D0}" type="PERCENTAGE">
                      <a:rPr lang="en-US" baseline="0"/>
                      <a:pPr/>
                      <a:t>[POURCENTAGE]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1E-4DFD-B3EB-3439E29D4E06}"/>
                </c:ext>
              </c:extLst>
            </c:dLbl>
            <c:dLbl>
              <c:idx val="1"/>
              <c:layout>
                <c:manualLayout>
                  <c:x val="1.1406317515538961E-2"/>
                  <c:y val="6.8073048836502142E-2"/>
                </c:manualLayout>
              </c:layout>
              <c:tx>
                <c:rich>
                  <a:bodyPr/>
                  <a:lstStyle/>
                  <a:p>
                    <a:fld id="{F4C52F51-7E27-4AA8-AEC3-58462ADF78F5}" type="VALUE">
                      <a:rPr lang="en-US"/>
                      <a:pPr/>
                      <a:t>[VALEUR]</a:t>
                    </a:fld>
                    <a:r>
                      <a:rPr lang="en-US"/>
                      <a:t> /</a:t>
                    </a:r>
                    <a:r>
                      <a:rPr lang="en-US" baseline="0"/>
                      <a:t> </a:t>
                    </a:r>
                    <a:fld id="{2BE74DD0-D949-40C5-B13F-21CBF558003B}" type="PERCENTAGE">
                      <a:rPr lang="en-US" baseline="0"/>
                      <a:pPr/>
                      <a:t>[POURCENTAGE]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1E-4DFD-B3EB-3439E29D4E06}"/>
                </c:ext>
              </c:extLst>
            </c:dLbl>
            <c:dLbl>
              <c:idx val="2"/>
              <c:layout>
                <c:manualLayout>
                  <c:x val="4.2163097664251518E-2"/>
                  <c:y val="-2.0295503406224533E-2"/>
                </c:manualLayout>
              </c:layout>
              <c:tx>
                <c:rich>
                  <a:bodyPr/>
                  <a:lstStyle/>
                  <a:p>
                    <a:fld id="{E376F863-42A7-433B-B4B3-850875B6E46E}" type="VALUE">
                      <a:rPr lang="en-US"/>
                      <a:pPr/>
                      <a:t>[VALEUR]</a:t>
                    </a:fld>
                    <a:r>
                      <a:rPr lang="en-US" baseline="0"/>
                      <a:t> / </a:t>
                    </a:r>
                    <a:fld id="{7F31E046-48BA-4DD5-BEDF-4A6D0FA69217}" type="PERCENTAGE">
                      <a:rPr lang="en-US" baseline="0"/>
                      <a:pPr/>
                      <a:t>[POURCENTAGE]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1E-4DFD-B3EB-3439E29D4E0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cat>
            <c:strRef>
              <c:f>Sheet1!$R$10:$R$12</c:f>
              <c:strCache>
                <c:ptCount val="3"/>
                <c:pt idx="0">
                  <c:v>Affaires n'ayant pas abouti à une poursuite judiciaire</c:v>
                </c:pt>
                <c:pt idx="1">
                  <c:v>Affaires ayant abouti à une poursuite judiciaire</c:v>
                </c:pt>
                <c:pt idx="2">
                  <c:v>Affaires sans décision au 8/9/2025</c:v>
                </c:pt>
              </c:strCache>
            </c:strRef>
          </c:cat>
          <c:val>
            <c:numRef>
              <c:f>Sheet1!$S$10:$S$12</c:f>
              <c:numCache>
                <c:formatCode>#,##0</c:formatCode>
                <c:ptCount val="3"/>
                <c:pt idx="0">
                  <c:v>3518</c:v>
                </c:pt>
                <c:pt idx="1">
                  <c:v>2223</c:v>
                </c:pt>
                <c:pt idx="2">
                  <c:v>766</c:v>
                </c:pt>
              </c:numCache>
            </c:numRef>
          </c:val>
          <c:extLst>
            <c:ext xmlns:c16="http://schemas.microsoft.com/office/drawing/2014/chart" uri="{C3380CC4-5D6E-409C-BE32-E72D297353CC}">
              <c16:uniqueId val="{00000006-221E-4DFD-B3EB-3439E29D4E06}"/>
            </c:ext>
          </c:extLst>
        </c:ser>
        <c:dLbls>
          <c:dLblPos val="ctr"/>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59805578586982822"/>
          <c:y val="0.29117900325357521"/>
          <c:w val="0.40194421413017184"/>
          <c:h val="0.681761137232449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lb-LU"/>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93AB083-8987-46C4-8A76-CD35A7F96376}" type="datetimeFigureOut">
              <a:rPr lang="lb-LU" smtClean="0"/>
              <a:t>12.05.26</a:t>
            </a:fld>
            <a:endParaRPr lang="lb-LU"/>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lb-LU"/>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b-LU"/>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lb-LU"/>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33601ED-AB09-47BB-AF95-6A173FD68975}" type="slidenum">
              <a:rPr lang="lb-LU" smtClean="0"/>
              <a:t>‹N°›</a:t>
            </a:fld>
            <a:endParaRPr lang="lb-LU"/>
          </a:p>
        </p:txBody>
      </p:sp>
    </p:spTree>
    <p:extLst>
      <p:ext uri="{BB962C8B-B14F-4D97-AF65-F5344CB8AC3E}">
        <p14:creationId xmlns:p14="http://schemas.microsoft.com/office/powerpoint/2010/main" val="6296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500063"/>
            <a:ext cx="9155113" cy="5151437"/>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defTabSz="495376">
              <a:defRPr/>
            </a:pPr>
            <a:fld id="{F2FF3330-7D4E-4FFA-9798-073DDABC065E}" type="slidenum">
              <a:rPr lang="fr-FR">
                <a:solidFill>
                  <a:prstClr val="black"/>
                </a:solidFill>
                <a:latin typeface="Calibri"/>
              </a:rPr>
              <a:pPr defTabSz="495376">
                <a:defRPr/>
              </a:pPr>
              <a:t>1</a:t>
            </a:fld>
            <a:endParaRPr lang="fr-FR" dirty="0">
              <a:solidFill>
                <a:prstClr val="black"/>
              </a:solidFill>
              <a:latin typeface="Calibri"/>
            </a:endParaRPr>
          </a:p>
        </p:txBody>
      </p:sp>
      <p:sp>
        <p:nvSpPr>
          <p:cNvPr id="5" name="Footer Placeholder 4"/>
          <p:cNvSpPr>
            <a:spLocks noGrp="1"/>
          </p:cNvSpPr>
          <p:nvPr>
            <p:ph type="ftr" sz="quarter" idx="11"/>
          </p:nvPr>
        </p:nvSpPr>
        <p:spPr>
          <a:xfrm>
            <a:off x="1" y="10553138"/>
            <a:ext cx="3051348" cy="555530"/>
          </a:xfrm>
          <a:prstGeom prst="rect">
            <a:avLst/>
          </a:prstGeom>
        </p:spPr>
        <p:txBody>
          <a:bodyPr/>
          <a:lstStyle/>
          <a:p>
            <a:pPr defTabSz="495376">
              <a:defRPr/>
            </a:pPr>
            <a:r>
              <a:rPr lang="fr-FR" sz="1100" dirty="0">
                <a:solidFill>
                  <a:prstClr val="black"/>
                </a:solidFill>
                <a:latin typeface="Calibri"/>
              </a:rPr>
              <a:t>Inspection générale de la Police</a:t>
            </a:r>
          </a:p>
        </p:txBody>
      </p:sp>
    </p:spTree>
    <p:extLst>
      <p:ext uri="{BB962C8B-B14F-4D97-AF65-F5344CB8AC3E}">
        <p14:creationId xmlns:p14="http://schemas.microsoft.com/office/powerpoint/2010/main" val="362884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11</a:t>
            </a:fld>
            <a:endParaRPr lang="lb-LU"/>
          </a:p>
        </p:txBody>
      </p:sp>
    </p:spTree>
    <p:extLst>
      <p:ext uri="{BB962C8B-B14F-4D97-AF65-F5344CB8AC3E}">
        <p14:creationId xmlns:p14="http://schemas.microsoft.com/office/powerpoint/2010/main" val="387040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12</a:t>
            </a:fld>
            <a:endParaRPr lang="lb-LU"/>
          </a:p>
        </p:txBody>
      </p:sp>
    </p:spTree>
    <p:extLst>
      <p:ext uri="{BB962C8B-B14F-4D97-AF65-F5344CB8AC3E}">
        <p14:creationId xmlns:p14="http://schemas.microsoft.com/office/powerpoint/2010/main" val="366134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533601ED-AB09-47BB-AF95-6A173FD68975}" type="slidenum">
              <a:rPr lang="lb-LU" smtClean="0"/>
              <a:t>13</a:t>
            </a:fld>
            <a:endParaRPr lang="lb-LU"/>
          </a:p>
        </p:txBody>
      </p:sp>
    </p:spTree>
    <p:extLst>
      <p:ext uri="{BB962C8B-B14F-4D97-AF65-F5344CB8AC3E}">
        <p14:creationId xmlns:p14="http://schemas.microsoft.com/office/powerpoint/2010/main" val="46343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533601ED-AB09-47BB-AF95-6A173FD68975}" type="slidenum">
              <a:rPr lang="lb-LU" smtClean="0"/>
              <a:t>14</a:t>
            </a:fld>
            <a:endParaRPr lang="lb-LU"/>
          </a:p>
        </p:txBody>
      </p:sp>
    </p:spTree>
    <p:extLst>
      <p:ext uri="{BB962C8B-B14F-4D97-AF65-F5344CB8AC3E}">
        <p14:creationId xmlns:p14="http://schemas.microsoft.com/office/powerpoint/2010/main" val="276063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E5CA-CD3D-A65A-BE0B-73F9CF9E0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90C5A-31AB-82F0-0132-E3FAEB003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AAF6F-AC94-7165-D482-CD69513F7AE2}"/>
              </a:ext>
            </a:extLst>
          </p:cNvPr>
          <p:cNvSpPr>
            <a:spLocks noGrp="1"/>
          </p:cNvSpPr>
          <p:nvPr>
            <p:ph type="body" idx="1"/>
          </p:nvPr>
        </p:nvSpPr>
        <p:spPr/>
        <p:txBody>
          <a:bodyPr/>
          <a:lstStyle/>
          <a:p>
            <a:endParaRPr lang="en-US" b="0" u="none" dirty="0"/>
          </a:p>
        </p:txBody>
      </p:sp>
      <p:sp>
        <p:nvSpPr>
          <p:cNvPr id="4" name="Slide Number Placeholder 3">
            <a:extLst>
              <a:ext uri="{FF2B5EF4-FFF2-40B4-BE49-F238E27FC236}">
                <a16:creationId xmlns:a16="http://schemas.microsoft.com/office/drawing/2014/main" id="{965FECE0-95ED-5B0A-B1DD-DD9377843A9A}"/>
              </a:ext>
            </a:extLst>
          </p:cNvPr>
          <p:cNvSpPr>
            <a:spLocks noGrp="1"/>
          </p:cNvSpPr>
          <p:nvPr>
            <p:ph type="sldNum" sz="quarter" idx="5"/>
          </p:nvPr>
        </p:nvSpPr>
        <p:spPr/>
        <p:txBody>
          <a:bodyPr/>
          <a:lstStyle/>
          <a:p>
            <a:fld id="{533601ED-AB09-47BB-AF95-6A173FD68975}" type="slidenum">
              <a:rPr lang="lb-LU" smtClean="0"/>
              <a:t>15</a:t>
            </a:fld>
            <a:endParaRPr lang="lb-LU"/>
          </a:p>
        </p:txBody>
      </p:sp>
    </p:spTree>
    <p:extLst>
      <p:ext uri="{BB962C8B-B14F-4D97-AF65-F5344CB8AC3E}">
        <p14:creationId xmlns:p14="http://schemas.microsoft.com/office/powerpoint/2010/main" val="1454622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defTabSz="990752">
              <a:lnSpc>
                <a:spcPct val="107000"/>
              </a:lnSpc>
              <a:spcAft>
                <a:spcPts val="867"/>
              </a:spcAft>
              <a:defRPr/>
            </a:pPr>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16</a:t>
            </a:fld>
            <a:endParaRPr lang="lb-LU"/>
          </a:p>
        </p:txBody>
      </p:sp>
    </p:spTree>
    <p:extLst>
      <p:ext uri="{BB962C8B-B14F-4D97-AF65-F5344CB8AC3E}">
        <p14:creationId xmlns:p14="http://schemas.microsoft.com/office/powerpoint/2010/main" val="385583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LU" sz="1200" kern="100" dirty="0">
              <a:solidFill>
                <a:schemeClr val="tx2"/>
              </a:solidFill>
              <a:highlight>
                <a:srgbClr val="FFFF00"/>
              </a:highligh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17</a:t>
            </a:fld>
            <a:endParaRPr lang="lb-LU"/>
          </a:p>
        </p:txBody>
      </p:sp>
    </p:spTree>
    <p:extLst>
      <p:ext uri="{BB962C8B-B14F-4D97-AF65-F5344CB8AC3E}">
        <p14:creationId xmlns:p14="http://schemas.microsoft.com/office/powerpoint/2010/main" val="2535533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18</a:t>
            </a:fld>
            <a:endParaRPr lang="lb-LU"/>
          </a:p>
        </p:txBody>
      </p:sp>
    </p:spTree>
    <p:extLst>
      <p:ext uri="{BB962C8B-B14F-4D97-AF65-F5344CB8AC3E}">
        <p14:creationId xmlns:p14="http://schemas.microsoft.com/office/powerpoint/2010/main" val="1407376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19</a:t>
            </a:fld>
            <a:endParaRPr lang="lb-LU"/>
          </a:p>
        </p:txBody>
      </p:sp>
    </p:spTree>
    <p:extLst>
      <p:ext uri="{BB962C8B-B14F-4D97-AF65-F5344CB8AC3E}">
        <p14:creationId xmlns:p14="http://schemas.microsoft.com/office/powerpoint/2010/main" val="3289756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20</a:t>
            </a:fld>
            <a:endParaRPr lang="lb-LU"/>
          </a:p>
        </p:txBody>
      </p:sp>
    </p:spTree>
    <p:extLst>
      <p:ext uri="{BB962C8B-B14F-4D97-AF65-F5344CB8AC3E}">
        <p14:creationId xmlns:p14="http://schemas.microsoft.com/office/powerpoint/2010/main" val="70157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2</a:t>
            </a:fld>
            <a:endParaRPr lang="lb-LU"/>
          </a:p>
        </p:txBody>
      </p:sp>
    </p:spTree>
    <p:extLst>
      <p:ext uri="{BB962C8B-B14F-4D97-AF65-F5344CB8AC3E}">
        <p14:creationId xmlns:p14="http://schemas.microsoft.com/office/powerpoint/2010/main" val="3097748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AE9B9-4B7E-E89E-9F61-43C8BE0BBFA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1F35F8-5D53-EBB0-BD9D-662E8E992BB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ABF2E08-3FC2-149B-3B82-65E6C66391B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676C77F-4D16-C5C0-AF33-D9AFAD997688}"/>
              </a:ext>
            </a:extLst>
          </p:cNvPr>
          <p:cNvSpPr>
            <a:spLocks noGrp="1"/>
          </p:cNvSpPr>
          <p:nvPr>
            <p:ph type="sldNum" sz="quarter" idx="5"/>
          </p:nvPr>
        </p:nvSpPr>
        <p:spPr/>
        <p:txBody>
          <a:bodyPr/>
          <a:lstStyle/>
          <a:p>
            <a:fld id="{533601ED-AB09-47BB-AF95-6A173FD68975}" type="slidenum">
              <a:rPr lang="lb-LU" smtClean="0"/>
              <a:t>21</a:t>
            </a:fld>
            <a:endParaRPr lang="lb-LU"/>
          </a:p>
        </p:txBody>
      </p:sp>
    </p:spTree>
    <p:extLst>
      <p:ext uri="{BB962C8B-B14F-4D97-AF65-F5344CB8AC3E}">
        <p14:creationId xmlns:p14="http://schemas.microsoft.com/office/powerpoint/2010/main" val="2353979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22</a:t>
            </a:fld>
            <a:endParaRPr lang="lb-LU"/>
          </a:p>
        </p:txBody>
      </p:sp>
    </p:spTree>
    <p:extLst>
      <p:ext uri="{BB962C8B-B14F-4D97-AF65-F5344CB8AC3E}">
        <p14:creationId xmlns:p14="http://schemas.microsoft.com/office/powerpoint/2010/main" val="363381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6F2B3-0B67-AEAE-A1A3-5663636C97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3ACF2F-5616-BFE4-F96E-8A7DD03D991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5214AF-2DCB-7307-AB11-3E056A45A53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3777E0C-F469-DE20-548C-A5E839547F4B}"/>
              </a:ext>
            </a:extLst>
          </p:cNvPr>
          <p:cNvSpPr>
            <a:spLocks noGrp="1"/>
          </p:cNvSpPr>
          <p:nvPr>
            <p:ph type="sldNum" sz="quarter" idx="5"/>
          </p:nvPr>
        </p:nvSpPr>
        <p:spPr/>
        <p:txBody>
          <a:bodyPr/>
          <a:lstStyle/>
          <a:p>
            <a:fld id="{533601ED-AB09-47BB-AF95-6A173FD68975}" type="slidenum">
              <a:rPr lang="lb-LU" smtClean="0"/>
              <a:t>23</a:t>
            </a:fld>
            <a:endParaRPr lang="lb-LU"/>
          </a:p>
        </p:txBody>
      </p:sp>
    </p:spTree>
    <p:extLst>
      <p:ext uri="{BB962C8B-B14F-4D97-AF65-F5344CB8AC3E}">
        <p14:creationId xmlns:p14="http://schemas.microsoft.com/office/powerpoint/2010/main" val="315962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24</a:t>
            </a:fld>
            <a:endParaRPr lang="lb-LU"/>
          </a:p>
        </p:txBody>
      </p:sp>
    </p:spTree>
    <p:extLst>
      <p:ext uri="{BB962C8B-B14F-4D97-AF65-F5344CB8AC3E}">
        <p14:creationId xmlns:p14="http://schemas.microsoft.com/office/powerpoint/2010/main" val="3310243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25</a:t>
            </a:fld>
            <a:endParaRPr lang="lb-LU"/>
          </a:p>
        </p:txBody>
      </p:sp>
    </p:spTree>
    <p:extLst>
      <p:ext uri="{BB962C8B-B14F-4D97-AF65-F5344CB8AC3E}">
        <p14:creationId xmlns:p14="http://schemas.microsoft.com/office/powerpoint/2010/main" val="827341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27</a:t>
            </a:fld>
            <a:endParaRPr lang="lb-LU"/>
          </a:p>
        </p:txBody>
      </p:sp>
    </p:spTree>
    <p:extLst>
      <p:ext uri="{BB962C8B-B14F-4D97-AF65-F5344CB8AC3E}">
        <p14:creationId xmlns:p14="http://schemas.microsoft.com/office/powerpoint/2010/main" val="3213833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33601ED-AB09-47BB-AF95-6A173FD68975}" type="slidenum">
              <a:rPr lang="lb-LU" smtClean="0"/>
              <a:t>28</a:t>
            </a:fld>
            <a:endParaRPr lang="lb-LU"/>
          </a:p>
        </p:txBody>
      </p:sp>
    </p:spTree>
    <p:extLst>
      <p:ext uri="{BB962C8B-B14F-4D97-AF65-F5344CB8AC3E}">
        <p14:creationId xmlns:p14="http://schemas.microsoft.com/office/powerpoint/2010/main" val="392217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30</a:t>
            </a:fld>
            <a:endParaRPr lang="lb-LU"/>
          </a:p>
        </p:txBody>
      </p:sp>
    </p:spTree>
    <p:extLst>
      <p:ext uri="{BB962C8B-B14F-4D97-AF65-F5344CB8AC3E}">
        <p14:creationId xmlns:p14="http://schemas.microsoft.com/office/powerpoint/2010/main" val="2159857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31</a:t>
            </a:fld>
            <a:endParaRPr lang="lb-LU"/>
          </a:p>
        </p:txBody>
      </p:sp>
    </p:spTree>
    <p:extLst>
      <p:ext uri="{BB962C8B-B14F-4D97-AF65-F5344CB8AC3E}">
        <p14:creationId xmlns:p14="http://schemas.microsoft.com/office/powerpoint/2010/main" val="1796165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33</a:t>
            </a:fld>
            <a:endParaRPr lang="lb-LU"/>
          </a:p>
        </p:txBody>
      </p:sp>
    </p:spTree>
    <p:extLst>
      <p:ext uri="{BB962C8B-B14F-4D97-AF65-F5344CB8AC3E}">
        <p14:creationId xmlns:p14="http://schemas.microsoft.com/office/powerpoint/2010/main" val="252684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5"/>
          </p:nvPr>
        </p:nvSpPr>
        <p:spPr/>
        <p:txBody>
          <a:bodyPr/>
          <a:lstStyle/>
          <a:p>
            <a:fld id="{533601ED-AB09-47BB-AF95-6A173FD68975}" type="slidenum">
              <a:rPr lang="lb-LU" smtClean="0"/>
              <a:t>4</a:t>
            </a:fld>
            <a:endParaRPr lang="lb-LU" dirty="0"/>
          </a:p>
        </p:txBody>
      </p:sp>
    </p:spTree>
    <p:extLst>
      <p:ext uri="{BB962C8B-B14F-4D97-AF65-F5344CB8AC3E}">
        <p14:creationId xmlns:p14="http://schemas.microsoft.com/office/powerpoint/2010/main" val="1563600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34</a:t>
            </a:fld>
            <a:endParaRPr lang="lb-LU"/>
          </a:p>
        </p:txBody>
      </p:sp>
    </p:spTree>
    <p:extLst>
      <p:ext uri="{BB962C8B-B14F-4D97-AF65-F5344CB8AC3E}">
        <p14:creationId xmlns:p14="http://schemas.microsoft.com/office/powerpoint/2010/main" val="785329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35</a:t>
            </a:fld>
            <a:endParaRPr lang="lb-LU"/>
          </a:p>
        </p:txBody>
      </p:sp>
    </p:spTree>
    <p:extLst>
      <p:ext uri="{BB962C8B-B14F-4D97-AF65-F5344CB8AC3E}">
        <p14:creationId xmlns:p14="http://schemas.microsoft.com/office/powerpoint/2010/main" val="402170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3601ED-AB09-47BB-AF95-6A173FD68975}" type="slidenum">
              <a:rPr lang="lb-LU" smtClean="0"/>
              <a:t>36</a:t>
            </a:fld>
            <a:endParaRPr lang="lb-LU"/>
          </a:p>
        </p:txBody>
      </p:sp>
    </p:spTree>
    <p:extLst>
      <p:ext uri="{BB962C8B-B14F-4D97-AF65-F5344CB8AC3E}">
        <p14:creationId xmlns:p14="http://schemas.microsoft.com/office/powerpoint/2010/main" val="1789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5</a:t>
            </a:fld>
            <a:endParaRPr lang="lb-LU" dirty="0"/>
          </a:p>
        </p:txBody>
      </p:sp>
    </p:spTree>
    <p:extLst>
      <p:ext uri="{BB962C8B-B14F-4D97-AF65-F5344CB8AC3E}">
        <p14:creationId xmlns:p14="http://schemas.microsoft.com/office/powerpoint/2010/main" val="58576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33601ED-AB09-47BB-AF95-6A173FD68975}" type="slidenum">
              <a:rPr lang="lb-LU" smtClean="0"/>
              <a:t>6</a:t>
            </a:fld>
            <a:endParaRPr lang="lb-LU"/>
          </a:p>
        </p:txBody>
      </p:sp>
    </p:spTree>
    <p:extLst>
      <p:ext uri="{BB962C8B-B14F-4D97-AF65-F5344CB8AC3E}">
        <p14:creationId xmlns:p14="http://schemas.microsoft.com/office/powerpoint/2010/main" val="288432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Slide Number Placeholder 3"/>
          <p:cNvSpPr>
            <a:spLocks noGrp="1"/>
          </p:cNvSpPr>
          <p:nvPr>
            <p:ph type="sldNum" sz="quarter" idx="5"/>
          </p:nvPr>
        </p:nvSpPr>
        <p:spPr/>
        <p:txBody>
          <a:bodyPr/>
          <a:lstStyle/>
          <a:p>
            <a:fld id="{533601ED-AB09-47BB-AF95-6A173FD68975}" type="slidenum">
              <a:rPr lang="lb-LU" smtClean="0"/>
              <a:t>7</a:t>
            </a:fld>
            <a:endParaRPr lang="lb-LU"/>
          </a:p>
        </p:txBody>
      </p:sp>
    </p:spTree>
    <p:extLst>
      <p:ext uri="{BB962C8B-B14F-4D97-AF65-F5344CB8AC3E}">
        <p14:creationId xmlns:p14="http://schemas.microsoft.com/office/powerpoint/2010/main" val="278343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18D04-848E-20BE-1FF7-D9CD868EAD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8080A-D34D-9299-1ED5-11AFD6959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07767-72B1-3957-527F-1E46C68692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Slide Number Placeholder 3">
            <a:extLst>
              <a:ext uri="{FF2B5EF4-FFF2-40B4-BE49-F238E27FC236}">
                <a16:creationId xmlns:a16="http://schemas.microsoft.com/office/drawing/2014/main" id="{0A11ACDC-989E-0638-1089-2A560737B6C1}"/>
              </a:ext>
            </a:extLst>
          </p:cNvPr>
          <p:cNvSpPr>
            <a:spLocks noGrp="1"/>
          </p:cNvSpPr>
          <p:nvPr>
            <p:ph type="sldNum" sz="quarter" idx="5"/>
          </p:nvPr>
        </p:nvSpPr>
        <p:spPr/>
        <p:txBody>
          <a:bodyPr/>
          <a:lstStyle/>
          <a:p>
            <a:fld id="{533601ED-AB09-47BB-AF95-6A173FD68975}" type="slidenum">
              <a:rPr lang="lb-LU" smtClean="0"/>
              <a:t>8</a:t>
            </a:fld>
            <a:endParaRPr lang="lb-LU"/>
          </a:p>
        </p:txBody>
      </p:sp>
    </p:spTree>
    <p:extLst>
      <p:ext uri="{BB962C8B-B14F-4D97-AF65-F5344CB8AC3E}">
        <p14:creationId xmlns:p14="http://schemas.microsoft.com/office/powerpoint/2010/main" val="26926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533601ED-AB09-47BB-AF95-6A173FD68975}" type="slidenum">
              <a:rPr lang="lb-LU" smtClean="0"/>
              <a:t>9</a:t>
            </a:fld>
            <a:endParaRPr lang="lb-LU"/>
          </a:p>
        </p:txBody>
      </p:sp>
    </p:spTree>
    <p:extLst>
      <p:ext uri="{BB962C8B-B14F-4D97-AF65-F5344CB8AC3E}">
        <p14:creationId xmlns:p14="http://schemas.microsoft.com/office/powerpoint/2010/main" val="266713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9766-F593-25CB-477D-9B0929BE0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39A4A-9064-69EF-154F-6B3215263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1A7C1-213A-787A-9822-BD61B94D3C8F}"/>
              </a:ext>
            </a:extLst>
          </p:cNvPr>
          <p:cNvSpPr>
            <a:spLocks noGrp="1"/>
          </p:cNvSpPr>
          <p:nvPr>
            <p:ph type="body" idx="1"/>
          </p:nvPr>
        </p:nvSpPr>
        <p:spPr/>
        <p:txBody>
          <a:bodyPr/>
          <a:lstStyle/>
          <a:p>
            <a:pPr defTabSz="990752">
              <a:defRPr/>
            </a:pPr>
            <a:endParaRPr lang="fr-LU" dirty="0">
              <a:sym typeface="Wingdings" panose="05000000000000000000" pitchFamily="2" charset="2"/>
            </a:endParaRPr>
          </a:p>
        </p:txBody>
      </p:sp>
      <p:sp>
        <p:nvSpPr>
          <p:cNvPr id="4" name="Slide Number Placeholder 3">
            <a:extLst>
              <a:ext uri="{FF2B5EF4-FFF2-40B4-BE49-F238E27FC236}">
                <a16:creationId xmlns:a16="http://schemas.microsoft.com/office/drawing/2014/main" id="{68D6A9EB-70E2-C1F7-386E-19A4E87F190C}"/>
              </a:ext>
            </a:extLst>
          </p:cNvPr>
          <p:cNvSpPr>
            <a:spLocks noGrp="1"/>
          </p:cNvSpPr>
          <p:nvPr>
            <p:ph type="sldNum" sz="quarter" idx="5"/>
          </p:nvPr>
        </p:nvSpPr>
        <p:spPr/>
        <p:txBody>
          <a:bodyPr/>
          <a:lstStyle/>
          <a:p>
            <a:fld id="{533601ED-AB09-47BB-AF95-6A173FD68975}" type="slidenum">
              <a:rPr lang="lb-LU" smtClean="0"/>
              <a:t>10</a:t>
            </a:fld>
            <a:endParaRPr lang="lb-LU" dirty="0"/>
          </a:p>
        </p:txBody>
      </p:sp>
    </p:spTree>
    <p:extLst>
      <p:ext uri="{BB962C8B-B14F-4D97-AF65-F5344CB8AC3E}">
        <p14:creationId xmlns:p14="http://schemas.microsoft.com/office/powerpoint/2010/main" val="343771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a:solidFill>
            <a:schemeClr val="accent1"/>
          </a:solidFill>
        </p:spPr>
        <p:txBody>
          <a:bodyPr/>
          <a:lstStyle>
            <a:lvl1pPr marL="179388" indent="0">
              <a:defRPr/>
            </a:lvl1pPr>
          </a:lstStyle>
          <a:p>
            <a:r>
              <a:rPr lang="fr-FR"/>
              <a:t>Modifiez le style du titre</a:t>
            </a:r>
            <a:endParaRPr dirty="0"/>
          </a:p>
        </p:txBody>
      </p:sp>
      <p:sp>
        <p:nvSpPr>
          <p:cNvPr id="3" name="Subtitle 2"/>
          <p:cNvSpPr>
            <a:spLocks noGrp="1"/>
          </p:cNvSpPr>
          <p:nvPr>
            <p:ph type="subTitle" idx="1"/>
          </p:nvPr>
        </p:nvSpPr>
        <p:spPr>
          <a:xfrm>
            <a:off x="1219200" y="3035144"/>
            <a:ext cx="10668000" cy="3822857"/>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lnSpc>
                <a:spcPct val="150000"/>
              </a:lnSpc>
              <a:spcBef>
                <a:spcPts val="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dirty="0"/>
          </a:p>
        </p:txBody>
      </p:sp>
    </p:spTree>
    <p:extLst>
      <p:ext uri="{BB962C8B-B14F-4D97-AF65-F5344CB8AC3E}">
        <p14:creationId xmlns:p14="http://schemas.microsoft.com/office/powerpoint/2010/main" val="311006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atin typeface="Arial" panose="020B0604020202020204" pitchFamily="34" charset="0"/>
                <a:cs typeface="Arial" panose="020B0604020202020204" pitchFamily="34" charset="0"/>
              </a:defRPr>
            </a:lvl1pPr>
          </a:lstStyle>
          <a:p>
            <a:r>
              <a:rPr lang="fr-FR" dirty="0"/>
              <a:t>Modifiez le style du titre</a:t>
            </a:r>
            <a:endParaRPr dirty="0"/>
          </a:p>
        </p:txBody>
      </p:sp>
      <p:sp>
        <p:nvSpPr>
          <p:cNvPr id="3" name="Content Placeholder 2"/>
          <p:cNvSpPr>
            <a:spLocks noGrp="1"/>
          </p:cNvSpPr>
          <p:nvPr>
            <p:ph idx="1"/>
          </p:nvPr>
        </p:nvSpPr>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6" name="Slide Number Placeholder 5"/>
          <p:cNvSpPr>
            <a:spLocks noGrp="1"/>
          </p:cNvSpPr>
          <p:nvPr>
            <p:ph type="sldNum" sz="quarter" idx="12"/>
          </p:nvPr>
        </p:nvSpPr>
        <p:spPr/>
        <p:txBody>
          <a:bodyPr/>
          <a:lstStyle/>
          <a:p>
            <a:fld id="{90AFD27A-F5F1-F84D-8CB3-59526E99260B}" type="slidenum">
              <a:rPr lang="fr-FR" smtClean="0"/>
              <a:pPr/>
              <a:t>‹N°›</a:t>
            </a:fld>
            <a:endParaRPr lang="fr-FR" dirty="0"/>
          </a:p>
        </p:txBody>
      </p:sp>
      <p:sp>
        <p:nvSpPr>
          <p:cNvPr id="8" name="Footer Placeholder 4"/>
          <p:cNvSpPr>
            <a:spLocks noGrp="1"/>
          </p:cNvSpPr>
          <p:nvPr>
            <p:ph type="ftr" sz="quarter" idx="3"/>
          </p:nvPr>
        </p:nvSpPr>
        <p:spPr>
          <a:xfrm>
            <a:off x="1219199" y="6675120"/>
            <a:ext cx="10665884" cy="182881"/>
          </a:xfrm>
          <a:prstGeom prst="rect">
            <a:avLst/>
          </a:prstGeom>
          <a:solidFill>
            <a:schemeClr val="accent1">
              <a:lumMod val="20000"/>
              <a:lumOff val="80000"/>
            </a:schemeClr>
          </a:solidFill>
        </p:spPr>
        <p:txBody>
          <a:bodyPr vert="horz" lIns="91440" tIns="45720" rIns="91440" bIns="45720" rtlCol="0" anchor="ctr"/>
          <a:lstStyle>
            <a:lvl1pPr algn="l">
              <a:defRPr sz="1000">
                <a:solidFill>
                  <a:schemeClr val="tx1">
                    <a:lumMod val="65000"/>
                    <a:lumOff val="35000"/>
                  </a:schemeClr>
                </a:solidFill>
              </a:defRPr>
            </a:lvl1p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4984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fr-FR" dirty="0"/>
              <a:t>Modifiez le style du titre</a:t>
            </a:r>
            <a:endParaRPr dirty="0"/>
          </a:p>
        </p:txBody>
      </p:sp>
      <p:sp>
        <p:nvSpPr>
          <p:cNvPr id="3" name="Text Placeholder 2"/>
          <p:cNvSpPr>
            <a:spLocks noGrp="1"/>
          </p:cNvSpPr>
          <p:nvPr>
            <p:ph type="body" idx="1"/>
          </p:nvPr>
        </p:nvSpPr>
        <p:spPr>
          <a:xfrm>
            <a:off x="1219200" y="5484607"/>
            <a:ext cx="10668000" cy="1373393"/>
          </a:xfr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Tree>
    <p:extLst>
      <p:ext uri="{BB962C8B-B14F-4D97-AF65-F5344CB8AC3E}">
        <p14:creationId xmlns:p14="http://schemas.microsoft.com/office/powerpoint/2010/main" val="143984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re et 2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fr-FR"/>
              <a:t>Modifiez le style du titre</a:t>
            </a:r>
            <a:endParaRPr dirty="0"/>
          </a:p>
        </p:txBody>
      </p:sp>
      <p:sp>
        <p:nvSpPr>
          <p:cNvPr id="3" name="Content Placeholder 2"/>
          <p:cNvSpPr>
            <a:spLocks noGrp="1"/>
          </p:cNvSpPr>
          <p:nvPr>
            <p:ph sz="half" idx="1"/>
          </p:nvPr>
        </p:nvSpPr>
        <p:spPr>
          <a:xfrm>
            <a:off x="1219197" y="1695599"/>
            <a:ext cx="5040000" cy="4723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6845083" y="1695601"/>
            <a:ext cx="5040000" cy="4723199"/>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7" name="Slide Number Placeholder 6"/>
          <p:cNvSpPr>
            <a:spLocks noGrp="1"/>
          </p:cNvSpPr>
          <p:nvPr>
            <p:ph type="sldNum" sz="quarter" idx="12"/>
          </p:nvPr>
        </p:nvSpPr>
        <p:spPr/>
        <p:txBody>
          <a:bodyPr/>
          <a:lstStyle/>
          <a:p>
            <a:fld id="{90AFD27A-F5F1-F84D-8CB3-59526E99260B}" type="slidenum">
              <a:rPr lang="fr-FR" smtClean="0"/>
              <a:pPr/>
              <a:t>‹N°›</a:t>
            </a:fld>
            <a:endParaRPr lang="fr-FR"/>
          </a:p>
        </p:txBody>
      </p:sp>
      <p:sp>
        <p:nvSpPr>
          <p:cNvPr id="9" name="Footer Placeholder 4"/>
          <p:cNvSpPr>
            <a:spLocks noGrp="1"/>
          </p:cNvSpPr>
          <p:nvPr>
            <p:ph type="ftr" sz="quarter" idx="3"/>
          </p:nvPr>
        </p:nvSpPr>
        <p:spPr>
          <a:xfrm>
            <a:off x="1219199" y="6675120"/>
            <a:ext cx="10665884" cy="182881"/>
          </a:xfrm>
          <a:prstGeom prst="rect">
            <a:avLst/>
          </a:prstGeom>
          <a:solidFill>
            <a:schemeClr val="accent1">
              <a:lumMod val="20000"/>
              <a:lumOff val="80000"/>
            </a:schemeClr>
          </a:solidFill>
        </p:spPr>
        <p:txBody>
          <a:bodyPr vert="horz" lIns="91440" tIns="45720" rIns="91440" bIns="45720" rtlCol="0" anchor="ctr"/>
          <a:lstStyle>
            <a:lvl1pPr algn="l">
              <a:defRPr sz="1000">
                <a:solidFill>
                  <a:schemeClr val="tx1">
                    <a:lumMod val="65000"/>
                    <a:lumOff val="35000"/>
                  </a:schemeClr>
                </a:solidFill>
              </a:defRPr>
            </a:lvl1p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398830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re et 2 comparaisons">
    <p:spTree>
      <p:nvGrpSpPr>
        <p:cNvPr id="1" name=""/>
        <p:cNvGrpSpPr/>
        <p:nvPr/>
      </p:nvGrpSpPr>
      <p:grpSpPr>
        <a:xfrm>
          <a:off x="0" y="0"/>
          <a:ext cx="0" cy="0"/>
          <a:chOff x="0" y="0"/>
          <a:chExt cx="0" cy="0"/>
        </a:xfrm>
      </p:grpSpPr>
      <p:sp>
        <p:nvSpPr>
          <p:cNvPr id="2" name="Title 1"/>
          <p:cNvSpPr>
            <a:spLocks noGrp="1"/>
          </p:cNvSpPr>
          <p:nvPr>
            <p:ph type="title"/>
          </p:nvPr>
        </p:nvSpPr>
        <p:spPr>
          <a:xfrm>
            <a:off x="1" y="476156"/>
            <a:ext cx="11885084" cy="914400"/>
          </a:xfrm>
        </p:spPr>
        <p:txBody>
          <a:bodyPr/>
          <a:lstStyle>
            <a:lvl1pPr>
              <a:defRPr/>
            </a:lvl1pPr>
          </a:lstStyle>
          <a:p>
            <a:r>
              <a:rPr lang="fr-FR"/>
              <a:t>Modifiez le style du titre</a:t>
            </a:r>
            <a:endParaRPr dirty="0"/>
          </a:p>
        </p:txBody>
      </p:sp>
      <p:sp>
        <p:nvSpPr>
          <p:cNvPr id="3" name="Text Placeholder 2"/>
          <p:cNvSpPr>
            <a:spLocks noGrp="1"/>
          </p:cNvSpPr>
          <p:nvPr>
            <p:ph type="body" idx="1"/>
          </p:nvPr>
        </p:nvSpPr>
        <p:spPr>
          <a:xfrm>
            <a:off x="1219200" y="1681724"/>
            <a:ext cx="5040000" cy="44077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15161" y="2352503"/>
            <a:ext cx="5040000" cy="407393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5" name="Text Placeholder 4"/>
          <p:cNvSpPr>
            <a:spLocks noGrp="1"/>
          </p:cNvSpPr>
          <p:nvPr>
            <p:ph type="body" sz="quarter" idx="3"/>
          </p:nvPr>
        </p:nvSpPr>
        <p:spPr>
          <a:xfrm>
            <a:off x="6852111" y="1701559"/>
            <a:ext cx="5040000" cy="440771"/>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845084" y="2352503"/>
            <a:ext cx="5040000" cy="407393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9" name="Slide Number Placeholder 8"/>
          <p:cNvSpPr>
            <a:spLocks noGrp="1"/>
          </p:cNvSpPr>
          <p:nvPr>
            <p:ph type="sldNum" sz="quarter" idx="12"/>
          </p:nvPr>
        </p:nvSpPr>
        <p:spPr/>
        <p:txBody>
          <a:bodyPr/>
          <a:lstStyle/>
          <a:p>
            <a:fld id="{90AFD27A-F5F1-F84D-8CB3-59526E99260B}" type="slidenum">
              <a:rPr lang="fr-FR" smtClean="0"/>
              <a:pPr/>
              <a:t>‹N°›</a:t>
            </a:fld>
            <a:endParaRPr lang="fr-FR" dirty="0"/>
          </a:p>
        </p:txBody>
      </p:sp>
      <p:cxnSp>
        <p:nvCxnSpPr>
          <p:cNvPr id="15" name="Straight Connector 14"/>
          <p:cNvCxnSpPr/>
          <p:nvPr/>
        </p:nvCxnSpPr>
        <p:spPr>
          <a:xfrm>
            <a:off x="1616037" y="2136968"/>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140741"/>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p:cNvSpPr>
            <a:spLocks noGrp="1"/>
          </p:cNvSpPr>
          <p:nvPr>
            <p:ph type="ftr" sz="quarter" idx="13"/>
          </p:nvPr>
        </p:nvSpPr>
        <p:spPr>
          <a:xfrm>
            <a:off x="1219199" y="6675120"/>
            <a:ext cx="10665884" cy="182881"/>
          </a:xfrm>
          <a:prstGeom prst="rect">
            <a:avLst/>
          </a:prstGeom>
          <a:solidFill>
            <a:schemeClr val="accent1">
              <a:lumMod val="20000"/>
              <a:lumOff val="80000"/>
            </a:schemeClr>
          </a:solidFill>
        </p:spPr>
        <p:txBody>
          <a:bodyPr vert="horz" lIns="91440" tIns="45720" rIns="91440" bIns="45720" rtlCol="0" anchor="ctr"/>
          <a:lstStyle>
            <a:lvl1pPr algn="l">
              <a:defRPr sz="1000">
                <a:solidFill>
                  <a:schemeClr val="tx1">
                    <a:lumMod val="65000"/>
                    <a:lumOff val="35000"/>
                  </a:schemeClr>
                </a:solidFill>
              </a:defRPr>
            </a:lvl1p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427153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AFD27A-F5F1-F84D-8CB3-59526E99260B}" type="slidenum">
              <a:rPr lang="fr-FR" smtClean="0"/>
              <a:pPr/>
              <a:t>‹N°›</a:t>
            </a:fld>
            <a:endParaRPr lang="fr-FR" dirty="0"/>
          </a:p>
        </p:txBody>
      </p:sp>
      <p:sp>
        <p:nvSpPr>
          <p:cNvPr id="4" name="Footer Placeholder 4"/>
          <p:cNvSpPr>
            <a:spLocks noGrp="1"/>
          </p:cNvSpPr>
          <p:nvPr>
            <p:ph type="ftr" sz="quarter" idx="3"/>
          </p:nvPr>
        </p:nvSpPr>
        <p:spPr>
          <a:xfrm>
            <a:off x="1219199" y="6675120"/>
            <a:ext cx="10665884" cy="182881"/>
          </a:xfrm>
          <a:prstGeom prst="rect">
            <a:avLst/>
          </a:prstGeom>
          <a:solidFill>
            <a:schemeClr val="accent1">
              <a:lumMod val="20000"/>
              <a:lumOff val="80000"/>
            </a:schemeClr>
          </a:solidFill>
        </p:spPr>
        <p:txBody>
          <a:bodyPr vert="horz" lIns="91440" tIns="45720" rIns="91440" bIns="45720" rtlCol="0" anchor="ctr"/>
          <a:lstStyle>
            <a:lvl1pPr algn="l">
              <a:defRPr sz="1000">
                <a:solidFill>
                  <a:schemeClr val="tx1">
                    <a:lumMod val="65000"/>
                    <a:lumOff val="35000"/>
                  </a:schemeClr>
                </a:solidFill>
              </a:defRPr>
            </a:lvl1p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414331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36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156"/>
            <a:ext cx="11885085" cy="914400"/>
          </a:xfrm>
          <a:prstGeom prst="rect">
            <a:avLst/>
          </a:prstGeom>
          <a:solidFill>
            <a:schemeClr val="accent1"/>
          </a:solidFill>
        </p:spPr>
        <p:txBody>
          <a:bodyPr vert="horz" lIns="1008000" tIns="0" rIns="180000" bIns="0" rtlCol="0" anchor="ctr">
            <a:normAutofit/>
          </a:bodyPr>
          <a:lstStyle/>
          <a:p>
            <a:r>
              <a:rPr lang="fr-CH" dirty="0"/>
              <a:t>Cliquez et modifiez le titre</a:t>
            </a:r>
            <a:endParaRPr dirty="0"/>
          </a:p>
        </p:txBody>
      </p:sp>
      <p:sp>
        <p:nvSpPr>
          <p:cNvPr id="3" name="Text Placeholder 2"/>
          <p:cNvSpPr>
            <a:spLocks noGrp="1"/>
          </p:cNvSpPr>
          <p:nvPr>
            <p:ph type="body" idx="1"/>
          </p:nvPr>
        </p:nvSpPr>
        <p:spPr>
          <a:xfrm>
            <a:off x="1219201" y="1695450"/>
            <a:ext cx="10665883" cy="4722441"/>
          </a:xfrm>
          <a:prstGeom prst="rect">
            <a:avLst/>
          </a:prstGeom>
        </p:spPr>
        <p:txBody>
          <a:bodyPr vert="horz" lIns="91440" tIns="45720" rIns="91440" bIns="45720" rtlCol="0">
            <a:normAutofit/>
          </a:body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dirty="0"/>
          </a:p>
        </p:txBody>
      </p:sp>
      <p:sp>
        <p:nvSpPr>
          <p:cNvPr id="6" name="Slide Number Placeholder 5"/>
          <p:cNvSpPr>
            <a:spLocks noGrp="1"/>
          </p:cNvSpPr>
          <p:nvPr>
            <p:ph type="sldNum" sz="quarter" idx="4"/>
          </p:nvPr>
        </p:nvSpPr>
        <p:spPr>
          <a:xfrm>
            <a:off x="-1" y="6675120"/>
            <a:ext cx="1219201" cy="182881"/>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90AFD27A-F5F1-F84D-8CB3-59526E99260B}" type="slidenum">
              <a:rPr lang="fr-FR" smtClean="0"/>
              <a:pPr/>
              <a:t>‹N°›</a:t>
            </a:fld>
            <a:endParaRPr lang="fr-FR" dirty="0"/>
          </a:p>
        </p:txBody>
      </p:sp>
      <p:sp>
        <p:nvSpPr>
          <p:cNvPr id="5" name="Footer Placeholder 4"/>
          <p:cNvSpPr>
            <a:spLocks noGrp="1"/>
          </p:cNvSpPr>
          <p:nvPr>
            <p:ph type="ftr" sz="quarter" idx="3"/>
          </p:nvPr>
        </p:nvSpPr>
        <p:spPr>
          <a:xfrm>
            <a:off x="1219199" y="6675120"/>
            <a:ext cx="10665884" cy="182881"/>
          </a:xfrm>
          <a:prstGeom prst="rect">
            <a:avLst/>
          </a:prstGeom>
          <a:solidFill>
            <a:schemeClr val="accent1">
              <a:lumMod val="20000"/>
              <a:lumOff val="80000"/>
            </a:schemeClr>
          </a:solidFill>
        </p:spPr>
        <p:txBody>
          <a:bodyPr vert="horz" lIns="91440" tIns="45720" rIns="91440" bIns="45720" rtlCol="0" anchor="ctr"/>
          <a:lstStyle>
            <a:lvl1pPr algn="l">
              <a:defRPr sz="1000">
                <a:solidFill>
                  <a:schemeClr val="tx1">
                    <a:lumMod val="65000"/>
                    <a:lumOff val="35000"/>
                  </a:schemeClr>
                </a:solidFill>
              </a:defRPr>
            </a:lvl1p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
        <p:nvSpPr>
          <p:cNvPr id="10" name="Rectangle 9"/>
          <p:cNvSpPr/>
          <p:nvPr/>
        </p:nvSpPr>
        <p:spPr>
          <a:xfrm>
            <a:off x="1" y="0"/>
            <a:ext cx="11885084" cy="1828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179733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2"/>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3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300"/>
        </a:spcBef>
        <a:buClr>
          <a:schemeClr val="accent2"/>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3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1524000" y="2157319"/>
            <a:ext cx="8915400" cy="1974107"/>
          </a:xfrm>
        </p:spPr>
        <p:txBody>
          <a:bodyPr>
            <a:normAutofit/>
          </a:bodyPr>
          <a:lstStyle/>
          <a:p>
            <a:r>
              <a:rPr lang="fr-LU" sz="3200" noProof="0" dirty="0">
                <a:cs typeface="Arial" panose="020B0604020202020204" pitchFamily="34" charset="0"/>
              </a:rPr>
              <a:t>Etude portant sur les phénomènes de la rébellion, des outrages et des violences et du refus d’obtempérer</a:t>
            </a:r>
          </a:p>
        </p:txBody>
      </p:sp>
      <p:sp>
        <p:nvSpPr>
          <p:cNvPr id="18" name="Subtitle 17"/>
          <p:cNvSpPr>
            <a:spLocks noGrp="1"/>
          </p:cNvSpPr>
          <p:nvPr>
            <p:ph type="subTitle" idx="1"/>
          </p:nvPr>
        </p:nvSpPr>
        <p:spPr>
          <a:xfrm>
            <a:off x="2438400" y="4131426"/>
            <a:ext cx="8001000" cy="2726575"/>
          </a:xfrm>
        </p:spPr>
        <p:txBody>
          <a:bodyPr>
            <a:normAutofit/>
          </a:bodyPr>
          <a:lstStyle/>
          <a:p>
            <a:r>
              <a:rPr lang="fr-LU" sz="2000" noProof="0" dirty="0">
                <a:latin typeface="+mj-lt"/>
                <a:cs typeface="Arial" panose="020B0604020202020204" pitchFamily="34" charset="0"/>
              </a:rPr>
              <a:t>Présentation à la Commission des affaires intérieures </a:t>
            </a:r>
          </a:p>
          <a:p>
            <a:r>
              <a:rPr lang="fr-LU" sz="2000" noProof="0" dirty="0">
                <a:latin typeface="+mj-lt"/>
                <a:cs typeface="Arial" panose="020B0604020202020204" pitchFamily="34" charset="0"/>
              </a:rPr>
              <a:t>de la Chambre des députés</a:t>
            </a:r>
          </a:p>
          <a:p>
            <a:r>
              <a:rPr lang="fr-LU" sz="2000" noProof="0" dirty="0">
                <a:latin typeface="+mj-lt"/>
                <a:cs typeface="Arial" panose="020B0604020202020204" pitchFamily="34" charset="0"/>
              </a:rPr>
              <a:t>13 mai 2026</a:t>
            </a:r>
          </a:p>
        </p:txBody>
      </p:sp>
      <p:pic>
        <p:nvPicPr>
          <p:cNvPr id="3" name="Picture 2"/>
          <p:cNvPicPr>
            <a:picLocks noChangeAspect="1"/>
          </p:cNvPicPr>
          <p:nvPr/>
        </p:nvPicPr>
        <p:blipFill>
          <a:blip r:embed="rId3"/>
          <a:stretch>
            <a:fillRect/>
          </a:stretch>
        </p:blipFill>
        <p:spPr>
          <a:xfrm>
            <a:off x="1920616" y="649012"/>
            <a:ext cx="3042168" cy="1042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9B2C5-12BB-D187-DC67-0B1787523A8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419E20-48C2-B2FF-8961-B2EE9D170571}"/>
              </a:ext>
            </a:extLst>
          </p:cNvPr>
          <p:cNvSpPr>
            <a:spLocks noGrp="1"/>
          </p:cNvSpPr>
          <p:nvPr>
            <p:ph type="title"/>
          </p:nvPr>
        </p:nvSpPr>
        <p:spPr/>
        <p:txBody>
          <a:bodyPr/>
          <a:lstStyle/>
          <a:p>
            <a:r>
              <a:rPr lang="fr-LU" noProof="0" dirty="0">
                <a:latin typeface="+mj-lt"/>
              </a:rPr>
              <a:t>Perception de l’évolution sur cinq ans</a:t>
            </a:r>
          </a:p>
        </p:txBody>
      </p:sp>
      <p:sp>
        <p:nvSpPr>
          <p:cNvPr id="4" name="Espace réservé du numéro de diapositive 3">
            <a:extLst>
              <a:ext uri="{FF2B5EF4-FFF2-40B4-BE49-F238E27FC236}">
                <a16:creationId xmlns:a16="http://schemas.microsoft.com/office/drawing/2014/main" id="{4F5D3B76-2FD4-D1AE-F3FA-6069412DE89B}"/>
              </a:ext>
            </a:extLst>
          </p:cNvPr>
          <p:cNvSpPr>
            <a:spLocks noGrp="1"/>
          </p:cNvSpPr>
          <p:nvPr>
            <p:ph type="sldNum" sz="quarter" idx="12"/>
          </p:nvPr>
        </p:nvSpPr>
        <p:spPr/>
        <p:txBody>
          <a:bodyPr/>
          <a:lstStyle/>
          <a:p>
            <a:fld id="{90AFD27A-F5F1-F84D-8CB3-59526E99260B}" type="slidenum">
              <a:rPr lang="fr-LU" noProof="0" smtClean="0"/>
              <a:pPr/>
              <a:t>10</a:t>
            </a:fld>
            <a:endParaRPr lang="fr-LU" noProof="0" dirty="0"/>
          </a:p>
        </p:txBody>
      </p:sp>
      <p:sp>
        <p:nvSpPr>
          <p:cNvPr id="5" name="Espace réservé du pied de page 4">
            <a:extLst>
              <a:ext uri="{FF2B5EF4-FFF2-40B4-BE49-F238E27FC236}">
                <a16:creationId xmlns:a16="http://schemas.microsoft.com/office/drawing/2014/main" id="{C43C9884-E976-7F23-78B3-62E193895BA7}"/>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graphicFrame>
        <p:nvGraphicFramePr>
          <p:cNvPr id="7" name="Content Placeholder 6">
            <a:extLst>
              <a:ext uri="{FF2B5EF4-FFF2-40B4-BE49-F238E27FC236}">
                <a16:creationId xmlns:a16="http://schemas.microsoft.com/office/drawing/2014/main" id="{D011CC8D-83C5-1655-37ED-D32B9E08FD9E}"/>
              </a:ext>
            </a:extLst>
          </p:cNvPr>
          <p:cNvGraphicFramePr>
            <a:graphicFrameLocks noGrp="1"/>
          </p:cNvGraphicFramePr>
          <p:nvPr>
            <p:ph sz="half" idx="1"/>
            <p:extLst>
              <p:ext uri="{D42A27DB-BD31-4B8C-83A1-F6EECF244321}">
                <p14:modId xmlns:p14="http://schemas.microsoft.com/office/powerpoint/2010/main" val="3683980141"/>
              </p:ext>
            </p:extLst>
          </p:nvPr>
        </p:nvGraphicFramePr>
        <p:xfrm>
          <a:off x="6467642" y="2291970"/>
          <a:ext cx="5205743" cy="2838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63EB8ED-2D82-30A7-B717-87EED8466BC2}"/>
              </a:ext>
            </a:extLst>
          </p:cNvPr>
          <p:cNvGraphicFramePr/>
          <p:nvPr>
            <p:extLst>
              <p:ext uri="{D42A27DB-BD31-4B8C-83A1-F6EECF244321}">
                <p14:modId xmlns:p14="http://schemas.microsoft.com/office/powerpoint/2010/main" val="658389091"/>
              </p:ext>
            </p:extLst>
          </p:nvPr>
        </p:nvGraphicFramePr>
        <p:xfrm>
          <a:off x="518615" y="2291969"/>
          <a:ext cx="5473110" cy="282222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0C926F1C-ECA9-6B38-8CD7-0C1CBB1C6688}"/>
              </a:ext>
            </a:extLst>
          </p:cNvPr>
          <p:cNvSpPr txBox="1"/>
          <p:nvPr/>
        </p:nvSpPr>
        <p:spPr>
          <a:xfrm>
            <a:off x="463010" y="5597086"/>
            <a:ext cx="11265979" cy="369332"/>
          </a:xfrm>
          <a:prstGeom prst="rect">
            <a:avLst/>
          </a:prstGeom>
          <a:noFill/>
        </p:spPr>
        <p:txBody>
          <a:bodyPr wrap="square" rtlCol="0">
            <a:spAutoFit/>
          </a:bodyPr>
          <a:lstStyle/>
          <a:p>
            <a:pPr algn="ctr"/>
            <a:r>
              <a:rPr lang="fr-LU" noProof="0" dirty="0">
                <a:solidFill>
                  <a:schemeClr val="accent1"/>
                </a:solidFill>
              </a:rPr>
              <a:t>Les répondants constatent une </a:t>
            </a:r>
            <a:r>
              <a:rPr lang="fr-LU" b="1" noProof="0" dirty="0">
                <a:solidFill>
                  <a:schemeClr val="accent1"/>
                </a:solidFill>
              </a:rPr>
              <a:t>détérioration de la situation</a:t>
            </a:r>
            <a:r>
              <a:rPr lang="fr-LU" noProof="0" dirty="0">
                <a:solidFill>
                  <a:schemeClr val="accent1"/>
                </a:solidFill>
              </a:rPr>
              <a:t> sur le terrain </a:t>
            </a:r>
            <a:r>
              <a:rPr lang="fr-LU" b="1" noProof="0" dirty="0">
                <a:solidFill>
                  <a:schemeClr val="accent1"/>
                </a:solidFill>
              </a:rPr>
              <a:t>depuis cinq ans.</a:t>
            </a:r>
          </a:p>
        </p:txBody>
      </p:sp>
      <p:sp>
        <p:nvSpPr>
          <p:cNvPr id="3" name="TextBox 2">
            <a:extLst>
              <a:ext uri="{FF2B5EF4-FFF2-40B4-BE49-F238E27FC236}">
                <a16:creationId xmlns:a16="http://schemas.microsoft.com/office/drawing/2014/main" id="{9B9983EC-9E85-93EF-1989-AE9E621F2E26}"/>
              </a:ext>
            </a:extLst>
          </p:cNvPr>
          <p:cNvSpPr txBox="1"/>
          <p:nvPr/>
        </p:nvSpPr>
        <p:spPr>
          <a:xfrm>
            <a:off x="4639933" y="5130440"/>
            <a:ext cx="3384260" cy="276999"/>
          </a:xfrm>
          <a:prstGeom prst="rect">
            <a:avLst/>
          </a:prstGeom>
          <a:noFill/>
        </p:spPr>
        <p:txBody>
          <a:bodyPr wrap="none" rtlCol="0">
            <a:spAutoFit/>
          </a:bodyPr>
          <a:lstStyle/>
          <a:p>
            <a:r>
              <a:rPr lang="fr-LU" sz="1200" noProof="0" dirty="0"/>
              <a:t>(Répondants</a:t>
            </a:r>
            <a:r>
              <a:rPr lang="fr-LU" sz="1200" dirty="0"/>
              <a:t>: tous les participants; n=392</a:t>
            </a:r>
            <a:r>
              <a:rPr lang="fr-LU" sz="1200" noProof="0" dirty="0"/>
              <a:t>)</a:t>
            </a:r>
          </a:p>
        </p:txBody>
      </p:sp>
    </p:spTree>
    <p:extLst>
      <p:ext uri="{BB962C8B-B14F-4D97-AF65-F5344CB8AC3E}">
        <p14:creationId xmlns:p14="http://schemas.microsoft.com/office/powerpoint/2010/main" val="281209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3415-DECC-4BA4-853F-C72EEDF26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AAADC-3353-BABD-F868-34B44A3A3241}"/>
              </a:ext>
            </a:extLst>
          </p:cNvPr>
          <p:cNvSpPr>
            <a:spLocks noGrp="1"/>
          </p:cNvSpPr>
          <p:nvPr>
            <p:ph type="title"/>
          </p:nvPr>
        </p:nvSpPr>
        <p:spPr>
          <a:xfrm>
            <a:off x="0" y="171356"/>
            <a:ext cx="12192000" cy="6503764"/>
          </a:xfrm>
        </p:spPr>
        <p:txBody>
          <a:bodyPr>
            <a:normAutofit/>
          </a:bodyPr>
          <a:lstStyle/>
          <a:p>
            <a:r>
              <a:rPr lang="fr-FR" sz="4400" noProof="0" dirty="0">
                <a:latin typeface="+mj-lt"/>
              </a:rPr>
              <a:t>Rébellions et outrages à agent</a:t>
            </a:r>
          </a:p>
        </p:txBody>
      </p:sp>
      <p:sp>
        <p:nvSpPr>
          <p:cNvPr id="4" name="Slide Number Placeholder 3">
            <a:extLst>
              <a:ext uri="{FF2B5EF4-FFF2-40B4-BE49-F238E27FC236}">
                <a16:creationId xmlns:a16="http://schemas.microsoft.com/office/drawing/2014/main" id="{8FD0C2C9-8DA9-844A-5D23-6D94D80AB739}"/>
              </a:ext>
            </a:extLst>
          </p:cNvPr>
          <p:cNvSpPr>
            <a:spLocks noGrp="1"/>
          </p:cNvSpPr>
          <p:nvPr>
            <p:ph type="sldNum" sz="quarter" idx="12"/>
          </p:nvPr>
        </p:nvSpPr>
        <p:spPr/>
        <p:txBody>
          <a:bodyPr/>
          <a:lstStyle/>
          <a:p>
            <a:fld id="{90AFD27A-F5F1-F84D-8CB3-59526E99260B}" type="slidenum">
              <a:rPr lang="fr-FR" smtClean="0"/>
              <a:pPr/>
              <a:t>11</a:t>
            </a:fld>
            <a:endParaRPr lang="fr-FR" dirty="0"/>
          </a:p>
        </p:txBody>
      </p:sp>
      <p:sp>
        <p:nvSpPr>
          <p:cNvPr id="5" name="Footer Placeholder 4">
            <a:extLst>
              <a:ext uri="{FF2B5EF4-FFF2-40B4-BE49-F238E27FC236}">
                <a16:creationId xmlns:a16="http://schemas.microsoft.com/office/drawing/2014/main" id="{0C4E2F4F-A108-DECF-1889-CBE712875DD4}"/>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178558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72CF3-B1FF-8CF1-7FD8-3BAC3C74C515}"/>
              </a:ext>
            </a:extLst>
          </p:cNvPr>
          <p:cNvSpPr>
            <a:spLocks noGrp="1"/>
          </p:cNvSpPr>
          <p:nvPr>
            <p:ph type="title"/>
          </p:nvPr>
        </p:nvSpPr>
        <p:spPr/>
        <p:txBody>
          <a:bodyPr>
            <a:normAutofit/>
          </a:bodyPr>
          <a:lstStyle/>
          <a:p>
            <a:r>
              <a:rPr lang="fr-LU" dirty="0">
                <a:latin typeface="+mj-lt"/>
              </a:rPr>
              <a:t>Principaux constats</a:t>
            </a:r>
            <a:endParaRPr lang="fr-LU" noProof="0" dirty="0">
              <a:latin typeface="+mj-lt"/>
            </a:endParaRPr>
          </a:p>
        </p:txBody>
      </p:sp>
      <p:sp>
        <p:nvSpPr>
          <p:cNvPr id="3" name="Espace réservé du contenu 2">
            <a:extLst>
              <a:ext uri="{FF2B5EF4-FFF2-40B4-BE49-F238E27FC236}">
                <a16:creationId xmlns:a16="http://schemas.microsoft.com/office/drawing/2014/main" id="{B93303B3-19E7-EFEB-5B21-570C0F2D92BA}"/>
              </a:ext>
            </a:extLst>
          </p:cNvPr>
          <p:cNvSpPr>
            <a:spLocks noGrp="1"/>
          </p:cNvSpPr>
          <p:nvPr>
            <p:ph idx="1"/>
          </p:nvPr>
        </p:nvSpPr>
        <p:spPr>
          <a:xfrm>
            <a:off x="1050552" y="1390556"/>
            <a:ext cx="4199861" cy="4722441"/>
          </a:xfrm>
        </p:spPr>
        <p:txBody>
          <a:bodyPr>
            <a:normAutofit/>
          </a:bodyPr>
          <a:lstStyle/>
          <a:p>
            <a:pPr marL="0" indent="0">
              <a:buNone/>
            </a:pPr>
            <a:endParaRPr lang="fr-LU" noProof="0" dirty="0">
              <a:latin typeface="+mn-lt"/>
            </a:endParaRPr>
          </a:p>
          <a:p>
            <a:pPr marL="0" indent="0">
              <a:spcAft>
                <a:spcPts val="1200"/>
              </a:spcAft>
              <a:buNone/>
            </a:pPr>
            <a:r>
              <a:rPr lang="fr-LU" b="1" u="sng" noProof="0" dirty="0">
                <a:latin typeface="+mn-lt"/>
              </a:rPr>
              <a:t>Chiffres absolus sur 15 ans</a:t>
            </a:r>
          </a:p>
          <a:p>
            <a:pPr>
              <a:spcAft>
                <a:spcPts val="1200"/>
              </a:spcAft>
              <a:buFont typeface="Wingdings" panose="05000000000000000000" pitchFamily="2" charset="2"/>
              <a:buChar char="q"/>
            </a:pPr>
            <a:r>
              <a:rPr lang="fr-LU" sz="1800" noProof="0" dirty="0">
                <a:latin typeface="+mn-lt"/>
              </a:rPr>
              <a:t>Les </a:t>
            </a:r>
            <a:r>
              <a:rPr lang="fr-LU" sz="1800" b="1" noProof="0" dirty="0">
                <a:solidFill>
                  <a:srgbClr val="E97132"/>
                </a:solidFill>
                <a:latin typeface="+mn-lt"/>
              </a:rPr>
              <a:t>outrages</a:t>
            </a:r>
            <a:r>
              <a:rPr lang="fr-LU" sz="1800" noProof="0" dirty="0">
                <a:latin typeface="+mn-lt"/>
              </a:rPr>
              <a:t> sont en hausse </a:t>
            </a:r>
            <a:r>
              <a:rPr lang="fr-FR" sz="1800" noProof="0" dirty="0">
                <a:latin typeface="+mn-lt"/>
              </a:rPr>
              <a:t>depuis 2020 vers un niveau inédit, avec maximum en 2023</a:t>
            </a:r>
            <a:endParaRPr lang="fr-LU" sz="1800" noProof="0" dirty="0">
              <a:latin typeface="+mn-lt"/>
            </a:endParaRPr>
          </a:p>
          <a:p>
            <a:pPr>
              <a:buFont typeface="Wingdings" panose="05000000000000000000" pitchFamily="2" charset="2"/>
              <a:buChar char="q"/>
            </a:pPr>
            <a:r>
              <a:rPr lang="fr-LU" sz="1800" noProof="0" dirty="0">
                <a:latin typeface="+mn-lt"/>
              </a:rPr>
              <a:t>Les </a:t>
            </a:r>
            <a:r>
              <a:rPr lang="fr-LU" sz="1800" b="1" noProof="0" dirty="0">
                <a:solidFill>
                  <a:srgbClr val="0070C0"/>
                </a:solidFill>
                <a:latin typeface="+mn-lt"/>
              </a:rPr>
              <a:t>rébellions</a:t>
            </a:r>
            <a:r>
              <a:rPr lang="fr-LU" sz="1800" noProof="0" dirty="0">
                <a:latin typeface="+mn-lt"/>
              </a:rPr>
              <a:t> sont plutôt stables, </a:t>
            </a:r>
            <a:r>
              <a:rPr lang="fr-FR" sz="1800" noProof="0" dirty="0">
                <a:latin typeface="+mn-lt"/>
              </a:rPr>
              <a:t>hausse depuis 2021vers un niveau élevé mais maximum en début de série</a:t>
            </a:r>
            <a:endParaRPr lang="fr-LU" noProof="0" dirty="0">
              <a:latin typeface="+mn-lt"/>
            </a:endParaRPr>
          </a:p>
          <a:p>
            <a:pPr marL="0" indent="0">
              <a:buNone/>
            </a:pPr>
            <a:endParaRPr lang="fr-LU" noProof="0" dirty="0"/>
          </a:p>
        </p:txBody>
      </p:sp>
      <p:sp>
        <p:nvSpPr>
          <p:cNvPr id="4" name="Espace réservé du numéro de diapositive 3">
            <a:extLst>
              <a:ext uri="{FF2B5EF4-FFF2-40B4-BE49-F238E27FC236}">
                <a16:creationId xmlns:a16="http://schemas.microsoft.com/office/drawing/2014/main" id="{21DFAA11-D973-0705-1049-ED690924FB2A}"/>
              </a:ext>
            </a:extLst>
          </p:cNvPr>
          <p:cNvSpPr>
            <a:spLocks noGrp="1"/>
          </p:cNvSpPr>
          <p:nvPr>
            <p:ph type="sldNum" sz="quarter" idx="12"/>
          </p:nvPr>
        </p:nvSpPr>
        <p:spPr/>
        <p:txBody>
          <a:bodyPr/>
          <a:lstStyle/>
          <a:p>
            <a:fld id="{90AFD27A-F5F1-F84D-8CB3-59526E99260B}" type="slidenum">
              <a:rPr lang="fr-LU" noProof="0" smtClean="0"/>
              <a:pPr/>
              <a:t>12</a:t>
            </a:fld>
            <a:endParaRPr lang="fr-LU" noProof="0" dirty="0"/>
          </a:p>
        </p:txBody>
      </p:sp>
      <p:sp>
        <p:nvSpPr>
          <p:cNvPr id="5" name="Espace réservé du pied de page 4">
            <a:extLst>
              <a:ext uri="{FF2B5EF4-FFF2-40B4-BE49-F238E27FC236}">
                <a16:creationId xmlns:a16="http://schemas.microsoft.com/office/drawing/2014/main" id="{3A1B659D-DDFE-862B-03CE-D3AEC34F1585}"/>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graphicFrame>
        <p:nvGraphicFramePr>
          <p:cNvPr id="7" name="Chart 1">
            <a:extLst>
              <a:ext uri="{FF2B5EF4-FFF2-40B4-BE49-F238E27FC236}">
                <a16:creationId xmlns:a16="http://schemas.microsoft.com/office/drawing/2014/main" id="{4F5BC13A-10DC-EA54-3119-F533C5B931DC}"/>
              </a:ext>
            </a:extLst>
          </p:cNvPr>
          <p:cNvGraphicFramePr/>
          <p:nvPr>
            <p:extLst>
              <p:ext uri="{D42A27DB-BD31-4B8C-83A1-F6EECF244321}">
                <p14:modId xmlns:p14="http://schemas.microsoft.com/office/powerpoint/2010/main" val="2170645387"/>
              </p:ext>
            </p:extLst>
          </p:nvPr>
        </p:nvGraphicFramePr>
        <p:xfrm>
          <a:off x="5678751" y="1857866"/>
          <a:ext cx="6191418" cy="40411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3056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9AB1E-8FD2-4193-469C-5F8E955EC8BF}"/>
              </a:ext>
            </a:extLst>
          </p:cNvPr>
          <p:cNvSpPr>
            <a:spLocks noGrp="1"/>
          </p:cNvSpPr>
          <p:nvPr>
            <p:ph type="title"/>
          </p:nvPr>
        </p:nvSpPr>
        <p:spPr/>
        <p:txBody>
          <a:bodyPr/>
          <a:lstStyle/>
          <a:p>
            <a:r>
              <a:rPr lang="fr-LU" noProof="0" dirty="0">
                <a:latin typeface="+mj-lt"/>
              </a:rPr>
              <a:t>Principaux constats</a:t>
            </a:r>
          </a:p>
        </p:txBody>
      </p:sp>
      <p:sp>
        <p:nvSpPr>
          <p:cNvPr id="4" name="Espace réservé du numéro de diapositive 3">
            <a:extLst>
              <a:ext uri="{FF2B5EF4-FFF2-40B4-BE49-F238E27FC236}">
                <a16:creationId xmlns:a16="http://schemas.microsoft.com/office/drawing/2014/main" id="{8A6D2F5C-D3D7-A1D5-4FDC-E6CC31DE935F}"/>
              </a:ext>
            </a:extLst>
          </p:cNvPr>
          <p:cNvSpPr>
            <a:spLocks noGrp="1"/>
          </p:cNvSpPr>
          <p:nvPr>
            <p:ph type="sldNum" sz="quarter" idx="12"/>
          </p:nvPr>
        </p:nvSpPr>
        <p:spPr>
          <a:xfrm>
            <a:off x="-1" y="6675120"/>
            <a:ext cx="1219201" cy="182881"/>
          </a:xfrm>
        </p:spPr>
        <p:txBody>
          <a:bodyPr/>
          <a:lstStyle/>
          <a:p>
            <a:fld id="{90AFD27A-F5F1-F84D-8CB3-59526E99260B}" type="slidenum">
              <a:rPr lang="fr-LU" noProof="0" smtClean="0"/>
              <a:pPr/>
              <a:t>13</a:t>
            </a:fld>
            <a:endParaRPr lang="fr-LU" noProof="0" dirty="0"/>
          </a:p>
        </p:txBody>
      </p:sp>
      <p:sp>
        <p:nvSpPr>
          <p:cNvPr id="5" name="Espace réservé du pied de page 4">
            <a:extLst>
              <a:ext uri="{FF2B5EF4-FFF2-40B4-BE49-F238E27FC236}">
                <a16:creationId xmlns:a16="http://schemas.microsoft.com/office/drawing/2014/main" id="{F154DDC7-6D73-F145-F1CD-FACC49B0B3EE}"/>
              </a:ext>
            </a:extLst>
          </p:cNvPr>
          <p:cNvSpPr>
            <a:spLocks noGrp="1"/>
          </p:cNvSpPr>
          <p:nvPr>
            <p:ph type="ftr" sz="quarter" idx="3"/>
          </p:nvPr>
        </p:nvSpPr>
        <p:spPr>
          <a:xfrm>
            <a:off x="1219199" y="6675120"/>
            <a:ext cx="10665884" cy="182881"/>
          </a:xfrm>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12" name="Espace réservé du contenu 2">
            <a:extLst>
              <a:ext uri="{FF2B5EF4-FFF2-40B4-BE49-F238E27FC236}">
                <a16:creationId xmlns:a16="http://schemas.microsoft.com/office/drawing/2014/main" id="{B80B146D-D177-2D8A-B0FA-4C4B1CB60AE8}"/>
              </a:ext>
            </a:extLst>
          </p:cNvPr>
          <p:cNvSpPr>
            <a:spLocks noGrp="1"/>
          </p:cNvSpPr>
          <p:nvPr>
            <p:ph idx="1"/>
          </p:nvPr>
        </p:nvSpPr>
        <p:spPr>
          <a:xfrm>
            <a:off x="531009" y="1651000"/>
            <a:ext cx="11152005" cy="4746462"/>
          </a:xfrm>
        </p:spPr>
        <p:txBody>
          <a:bodyPr>
            <a:noAutofit/>
          </a:bodyPr>
          <a:lstStyle/>
          <a:p>
            <a:pPr marL="0" indent="0">
              <a:buNone/>
            </a:pPr>
            <a:r>
              <a:rPr lang="fr-LU" b="1" u="sng" noProof="0" dirty="0">
                <a:latin typeface="+mn-lt"/>
              </a:rPr>
              <a:t>Tendances face à l’évolution démographique et de l’effectif policier</a:t>
            </a:r>
          </a:p>
          <a:p>
            <a:pPr marL="0" indent="0">
              <a:buNone/>
            </a:pPr>
            <a:r>
              <a:rPr lang="fr-LU" b="1" noProof="0" dirty="0">
                <a:solidFill>
                  <a:srgbClr val="FF9900"/>
                </a:solidFill>
                <a:latin typeface="+mj-lt"/>
              </a:rPr>
              <a:t>Outrages : </a:t>
            </a:r>
            <a:endParaRPr lang="fr-LU" b="1" dirty="0">
              <a:solidFill>
                <a:srgbClr val="FF9900"/>
              </a:solidFill>
              <a:latin typeface="+mj-lt"/>
            </a:endParaRPr>
          </a:p>
          <a:p>
            <a:pPr>
              <a:buFontTx/>
              <a:buChar char="-"/>
            </a:pPr>
            <a:r>
              <a:rPr lang="fr-LU" dirty="0">
                <a:latin typeface="+mj-lt"/>
              </a:rPr>
              <a:t>Par 100 000 habitants : après une baisse autour de 2018, retour vers un niveau connu en début de série, maximum en 2023 </a:t>
            </a:r>
          </a:p>
          <a:p>
            <a:pPr>
              <a:buFontTx/>
              <a:buChar char="-"/>
            </a:pPr>
            <a:r>
              <a:rPr lang="fr-LU" dirty="0">
                <a:latin typeface="+mj-lt"/>
              </a:rPr>
              <a:t>Par 100 agents de police : après une baisse autour de 2018, retour vers un niveau semblable à celui du début de série, maximum en 2014</a:t>
            </a:r>
          </a:p>
          <a:p>
            <a:pPr marL="0" indent="0">
              <a:buNone/>
            </a:pPr>
            <a:r>
              <a:rPr lang="fr-LU" b="1" dirty="0">
                <a:solidFill>
                  <a:srgbClr val="2F5496"/>
                </a:solidFill>
                <a:latin typeface="+mj-lt"/>
              </a:rPr>
              <a:t>Rébellions : </a:t>
            </a:r>
          </a:p>
          <a:p>
            <a:pPr>
              <a:buFontTx/>
              <a:buChar char="-"/>
            </a:pPr>
            <a:r>
              <a:rPr lang="fr-LU" dirty="0">
                <a:latin typeface="+mj-lt"/>
              </a:rPr>
              <a:t>Par 100 000 habitants : hausse depuis 2021 vers un niveau moyen, maximum en 2010</a:t>
            </a:r>
          </a:p>
          <a:p>
            <a:pPr>
              <a:buFontTx/>
              <a:buChar char="-"/>
            </a:pPr>
            <a:r>
              <a:rPr lang="fr-LU" dirty="0">
                <a:latin typeface="+mj-lt"/>
              </a:rPr>
              <a:t>Par 100 agents de police : hausse depuis 2021 vers un niveau moyen, maximum en 2010</a:t>
            </a:r>
          </a:p>
          <a:p>
            <a:pPr>
              <a:buFontTx/>
              <a:buChar char="-"/>
            </a:pPr>
            <a:endParaRPr lang="fr-LU" sz="2400" noProof="0" dirty="0">
              <a:latin typeface="+mj-lt"/>
            </a:endParaRPr>
          </a:p>
        </p:txBody>
      </p:sp>
    </p:spTree>
    <p:extLst>
      <p:ext uri="{BB962C8B-B14F-4D97-AF65-F5344CB8AC3E}">
        <p14:creationId xmlns:p14="http://schemas.microsoft.com/office/powerpoint/2010/main" val="83200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309FBD1-01D1-9788-D4C4-B7A150D0E49D}"/>
              </a:ext>
            </a:extLst>
          </p:cNvPr>
          <p:cNvSpPr>
            <a:spLocks noGrp="1"/>
          </p:cNvSpPr>
          <p:nvPr>
            <p:ph type="title"/>
          </p:nvPr>
        </p:nvSpPr>
        <p:spPr/>
        <p:txBody>
          <a:bodyPr/>
          <a:lstStyle/>
          <a:p>
            <a:r>
              <a:rPr lang="fr-LU" dirty="0"/>
              <a:t>Principaux constats</a:t>
            </a:r>
            <a:endParaRPr lang="fr-LU" noProof="0" dirty="0"/>
          </a:p>
        </p:txBody>
      </p:sp>
      <p:sp>
        <p:nvSpPr>
          <p:cNvPr id="4" name="Espace réservé du contenu 3">
            <a:extLst>
              <a:ext uri="{FF2B5EF4-FFF2-40B4-BE49-F238E27FC236}">
                <a16:creationId xmlns:a16="http://schemas.microsoft.com/office/drawing/2014/main" id="{509B6392-97C3-3AE1-EBBD-F6A1C5F2A72F}"/>
              </a:ext>
            </a:extLst>
          </p:cNvPr>
          <p:cNvSpPr>
            <a:spLocks noGrp="1"/>
          </p:cNvSpPr>
          <p:nvPr>
            <p:ph sz="half" idx="1"/>
          </p:nvPr>
        </p:nvSpPr>
        <p:spPr>
          <a:xfrm>
            <a:off x="415636" y="1604468"/>
            <a:ext cx="11469447" cy="4286724"/>
          </a:xfrm>
        </p:spPr>
        <p:txBody>
          <a:bodyPr>
            <a:normAutofit/>
          </a:bodyPr>
          <a:lstStyle/>
          <a:p>
            <a:pPr marL="0" indent="0">
              <a:lnSpc>
                <a:spcPct val="107000"/>
              </a:lnSpc>
              <a:spcBef>
                <a:spcPts val="0"/>
              </a:spcBef>
              <a:spcAft>
                <a:spcPts val="1200"/>
              </a:spcAft>
              <a:buNone/>
            </a:pPr>
            <a:r>
              <a:rPr lang="fr-LU" b="1" u="sng" kern="100" noProof="0" dirty="0">
                <a:solidFill>
                  <a:schemeClr val="accent1"/>
                </a:solidFill>
                <a:effectLst/>
                <a:ea typeface="Calibri" panose="020F0502020204030204" pitchFamily="34" charset="0"/>
                <a:cs typeface="Times New Roman" panose="02020603050405020304" pitchFamily="18" charset="0"/>
              </a:rPr>
              <a:t>Comparaison sondage / statistiques IP</a:t>
            </a:r>
          </a:p>
          <a:p>
            <a:pPr>
              <a:lnSpc>
                <a:spcPct val="107000"/>
              </a:lnSpc>
              <a:spcBef>
                <a:spcPts val="0"/>
              </a:spcBef>
              <a:spcAft>
                <a:spcPts val="1200"/>
              </a:spcAft>
              <a:buFont typeface="Wingdings" panose="05000000000000000000" pitchFamily="2" charset="2"/>
              <a:buChar char="q"/>
            </a:pPr>
            <a:r>
              <a:rPr lang="fr-LU" b="1" kern="100" noProof="0" dirty="0">
                <a:solidFill>
                  <a:schemeClr val="accent1"/>
                </a:solidFill>
                <a:effectLst/>
                <a:ea typeface="Calibri" panose="020F0502020204030204" pitchFamily="34" charset="0"/>
                <a:cs typeface="Times New Roman" panose="02020603050405020304" pitchFamily="18" charset="0"/>
              </a:rPr>
              <a:t>Pas de détérioration marquante </a:t>
            </a:r>
            <a:r>
              <a:rPr lang="fr-LU" kern="100" noProof="0" dirty="0">
                <a:solidFill>
                  <a:schemeClr val="accent1"/>
                </a:solidFill>
                <a:effectLst/>
                <a:ea typeface="Calibri" panose="020F0502020204030204" pitchFamily="34" charset="0"/>
                <a:cs typeface="Times New Roman" panose="02020603050405020304" pitchFamily="18" charset="0"/>
              </a:rPr>
              <a:t>de la situation selon les données IP.  </a:t>
            </a:r>
            <a:endParaRPr lang="fr-LU" kern="100" noProof="0" dirty="0">
              <a:solidFill>
                <a:schemeClr val="accent1"/>
              </a:solidFill>
              <a:ea typeface="Calibri" panose="020F0502020204030204" pitchFamily="34" charset="0"/>
              <a:cs typeface="Times New Roman" panose="02020603050405020304" pitchFamily="18" charset="0"/>
            </a:endParaRPr>
          </a:p>
          <a:p>
            <a:pPr>
              <a:lnSpc>
                <a:spcPct val="107000"/>
              </a:lnSpc>
              <a:spcBef>
                <a:spcPts val="0"/>
              </a:spcBef>
              <a:spcAft>
                <a:spcPts val="1200"/>
              </a:spcAft>
              <a:buFont typeface="Wingdings" panose="05000000000000000000" pitchFamily="2" charset="2"/>
              <a:buChar char="q"/>
            </a:pPr>
            <a:r>
              <a:rPr lang="fr-LU" b="1" kern="100" noProof="0" dirty="0">
                <a:solidFill>
                  <a:schemeClr val="accent1"/>
                </a:solidFill>
                <a:effectLst/>
                <a:ea typeface="Calibri" panose="020F0502020204030204" pitchFamily="34" charset="0"/>
                <a:cs typeface="Times New Roman" panose="02020603050405020304" pitchFamily="18" charset="0"/>
              </a:rPr>
              <a:t>Manque de concordance avec notre sondage</a:t>
            </a:r>
            <a:r>
              <a:rPr lang="fr-LU" kern="100" noProof="0" dirty="0">
                <a:solidFill>
                  <a:schemeClr val="accent1"/>
                </a:solidFill>
                <a:effectLst/>
                <a:ea typeface="Calibri" panose="020F0502020204030204" pitchFamily="34" charset="0"/>
                <a:cs typeface="Times New Roman" panose="02020603050405020304" pitchFamily="18" charset="0"/>
              </a:rPr>
              <a:t> qui rapporte une </a:t>
            </a:r>
            <a:r>
              <a:rPr lang="fr-LU" u="sng" kern="100" noProof="0" dirty="0">
                <a:solidFill>
                  <a:schemeClr val="accent1"/>
                </a:solidFill>
                <a:effectLst/>
                <a:ea typeface="Calibri" panose="020F0502020204030204" pitchFamily="34" charset="0"/>
                <a:cs typeface="Times New Roman" panose="02020603050405020304" pitchFamily="18" charset="0"/>
              </a:rPr>
              <a:t>détérioration perçue marquée</a:t>
            </a:r>
            <a:r>
              <a:rPr lang="fr-LU" kern="100" noProof="0" dirty="0">
                <a:solidFill>
                  <a:schemeClr val="accent1"/>
                </a:solidFill>
                <a:effectLst/>
                <a:ea typeface="Calibri" panose="020F0502020204030204" pitchFamily="34" charset="0"/>
                <a:cs typeface="Times New Roman" panose="02020603050405020304" pitchFamily="18" charset="0"/>
              </a:rPr>
              <a:t> de la situation sur les cinq dernières années.</a:t>
            </a:r>
          </a:p>
          <a:p>
            <a:pPr>
              <a:spcBef>
                <a:spcPts val="0"/>
              </a:spcBef>
              <a:spcAft>
                <a:spcPts val="1200"/>
              </a:spcAft>
              <a:buFont typeface="Wingdings" panose="05000000000000000000" pitchFamily="2" charset="2"/>
              <a:buChar char="q"/>
            </a:pPr>
            <a:r>
              <a:rPr lang="fr-LU" b="1" kern="100" noProof="0" dirty="0">
                <a:solidFill>
                  <a:schemeClr val="accent1"/>
                </a:solidFill>
                <a:ea typeface="Calibri" panose="020F0502020204030204" pitchFamily="34" charset="0"/>
                <a:cs typeface="Times New Roman" panose="02020603050405020304" pitchFamily="18" charset="0"/>
              </a:rPr>
              <a:t>Eventuelle progression au niveau des </a:t>
            </a:r>
            <a:r>
              <a:rPr lang="fr-LU" b="1" kern="100" noProof="0" dirty="0">
                <a:solidFill>
                  <a:schemeClr val="accent1"/>
                </a:solidFill>
                <a:ea typeface="Calibri" panose="020F0502020204030204" pitchFamily="34" charset="0"/>
                <a:cs typeface="Calibri" panose="020F0502020204030204" pitchFamily="34" charset="0"/>
              </a:rPr>
              <a:t>« violences » (code IP existant) </a:t>
            </a:r>
            <a:r>
              <a:rPr lang="fr-LU" kern="100" noProof="0" dirty="0">
                <a:solidFill>
                  <a:schemeClr val="accent1"/>
                </a:solidFill>
                <a:ea typeface="Calibri" panose="020F0502020204030204" pitchFamily="34" charset="0"/>
                <a:cs typeface="Calibri" panose="020F0502020204030204" pitchFamily="34" charset="0"/>
              </a:rPr>
              <a:t>hors « rébellion » et « outrage avec violences ».</a:t>
            </a:r>
            <a:r>
              <a:rPr lang="fr-LU" b="1" kern="100" noProof="0" dirty="0">
                <a:solidFill>
                  <a:schemeClr val="accent1"/>
                </a:solidFill>
                <a:ea typeface="Calibri" panose="020F0502020204030204" pitchFamily="34" charset="0"/>
                <a:cs typeface="Calibri" panose="020F0502020204030204" pitchFamily="34" charset="0"/>
              </a:rPr>
              <a:t> </a:t>
            </a:r>
            <a:r>
              <a:rPr lang="fr-LU" kern="100" noProof="0" dirty="0">
                <a:solidFill>
                  <a:schemeClr val="accent1"/>
                </a:solidFill>
                <a:ea typeface="Calibri" panose="020F0502020204030204" pitchFamily="34" charset="0"/>
                <a:cs typeface="Calibri" panose="020F0502020204030204" pitchFamily="34" charset="0"/>
              </a:rPr>
              <a:t>Non captée car impossibilité de distinguer selon catégories de victimes (policiers / citoyens).</a:t>
            </a:r>
            <a:endParaRPr lang="fr-LU" sz="1600" kern="100" noProof="0" dirty="0">
              <a:effectLst/>
              <a:latin typeface="+mj-lt"/>
              <a:ea typeface="Calibri" panose="020F0502020204030204" pitchFamily="34" charset="0"/>
              <a:cs typeface="Times New Roman" panose="02020603050405020304" pitchFamily="18" charset="0"/>
            </a:endParaRPr>
          </a:p>
        </p:txBody>
      </p:sp>
      <p:sp>
        <p:nvSpPr>
          <p:cNvPr id="7" name="Espace réservé du numéro de diapositive 6">
            <a:extLst>
              <a:ext uri="{FF2B5EF4-FFF2-40B4-BE49-F238E27FC236}">
                <a16:creationId xmlns:a16="http://schemas.microsoft.com/office/drawing/2014/main" id="{971317BA-4E82-43C7-6FD8-394492C35DCB}"/>
              </a:ext>
            </a:extLst>
          </p:cNvPr>
          <p:cNvSpPr>
            <a:spLocks noGrp="1"/>
          </p:cNvSpPr>
          <p:nvPr>
            <p:ph type="sldNum" sz="quarter" idx="12"/>
          </p:nvPr>
        </p:nvSpPr>
        <p:spPr/>
        <p:txBody>
          <a:bodyPr/>
          <a:lstStyle/>
          <a:p>
            <a:fld id="{90AFD27A-F5F1-F84D-8CB3-59526E99260B}" type="slidenum">
              <a:rPr lang="fr-LU" noProof="0" smtClean="0"/>
              <a:pPr/>
              <a:t>14</a:t>
            </a:fld>
            <a:endParaRPr lang="fr-LU" noProof="0" dirty="0"/>
          </a:p>
        </p:txBody>
      </p:sp>
      <p:sp>
        <p:nvSpPr>
          <p:cNvPr id="8" name="Espace réservé du pied de page 7">
            <a:extLst>
              <a:ext uri="{FF2B5EF4-FFF2-40B4-BE49-F238E27FC236}">
                <a16:creationId xmlns:a16="http://schemas.microsoft.com/office/drawing/2014/main" id="{058727E1-F5C3-0897-B06F-0865713ABC2F}"/>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Tree>
    <p:extLst>
      <p:ext uri="{BB962C8B-B14F-4D97-AF65-F5344CB8AC3E}">
        <p14:creationId xmlns:p14="http://schemas.microsoft.com/office/powerpoint/2010/main" val="400628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F29D-F8F4-4695-63A8-0BFF2023833E}"/>
            </a:ext>
          </a:extLst>
        </p:cNvPr>
        <p:cNvGrpSpPr/>
        <p:nvPr/>
      </p:nvGrpSpPr>
      <p:grpSpPr>
        <a:xfrm>
          <a:off x="0" y="0"/>
          <a:ext cx="0" cy="0"/>
          <a:chOff x="0" y="0"/>
          <a:chExt cx="0" cy="0"/>
        </a:xfrm>
      </p:grpSpPr>
      <p:sp>
        <p:nvSpPr>
          <p:cNvPr id="9" name="Titre 8">
            <a:extLst>
              <a:ext uri="{FF2B5EF4-FFF2-40B4-BE49-F238E27FC236}">
                <a16:creationId xmlns:a16="http://schemas.microsoft.com/office/drawing/2014/main" id="{7DD71070-ABDE-682E-A4DE-EDAE5E83B246}"/>
              </a:ext>
            </a:extLst>
          </p:cNvPr>
          <p:cNvSpPr>
            <a:spLocks noGrp="1"/>
          </p:cNvSpPr>
          <p:nvPr>
            <p:ph type="title"/>
          </p:nvPr>
        </p:nvSpPr>
        <p:spPr/>
        <p:txBody>
          <a:bodyPr/>
          <a:lstStyle/>
          <a:p>
            <a:r>
              <a:rPr lang="fr-LU" dirty="0"/>
              <a:t>Principaux constats</a:t>
            </a:r>
            <a:endParaRPr lang="fr-LU" noProof="0" dirty="0"/>
          </a:p>
        </p:txBody>
      </p:sp>
      <p:sp>
        <p:nvSpPr>
          <p:cNvPr id="4" name="Espace réservé du contenu 3">
            <a:extLst>
              <a:ext uri="{FF2B5EF4-FFF2-40B4-BE49-F238E27FC236}">
                <a16:creationId xmlns:a16="http://schemas.microsoft.com/office/drawing/2014/main" id="{1F72E37E-EFEF-791F-E7D4-7054744FA203}"/>
              </a:ext>
            </a:extLst>
          </p:cNvPr>
          <p:cNvSpPr>
            <a:spLocks noGrp="1"/>
          </p:cNvSpPr>
          <p:nvPr>
            <p:ph sz="half" idx="1"/>
          </p:nvPr>
        </p:nvSpPr>
        <p:spPr>
          <a:xfrm>
            <a:off x="415636" y="1604468"/>
            <a:ext cx="11469447" cy="4286724"/>
          </a:xfrm>
        </p:spPr>
        <p:txBody>
          <a:bodyPr>
            <a:normAutofit/>
          </a:bodyPr>
          <a:lstStyle/>
          <a:p>
            <a:pPr marL="0" indent="0">
              <a:lnSpc>
                <a:spcPct val="107000"/>
              </a:lnSpc>
              <a:spcBef>
                <a:spcPts val="0"/>
              </a:spcBef>
              <a:spcAft>
                <a:spcPts val="1200"/>
              </a:spcAft>
              <a:buNone/>
            </a:pPr>
            <a:r>
              <a:rPr lang="fr-LU" b="1" u="sng" kern="100" noProof="0" dirty="0">
                <a:solidFill>
                  <a:schemeClr val="accent1"/>
                </a:solidFill>
                <a:effectLst/>
                <a:ea typeface="Calibri" panose="020F0502020204030204" pitchFamily="34" charset="0"/>
                <a:cs typeface="Times New Roman" panose="02020603050405020304" pitchFamily="18" charset="0"/>
              </a:rPr>
              <a:t>Temps d’occurrence</a:t>
            </a:r>
            <a:endParaRPr lang="fr-LU" sz="1800" b="1" u="sng" kern="100" dirty="0">
              <a:solidFill>
                <a:schemeClr val="accent1"/>
              </a:solidFill>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fr-LU" b="1" dirty="0">
                <a:solidFill>
                  <a:schemeClr val="accent1"/>
                </a:solidFill>
              </a:rPr>
              <a:t>Journée : </a:t>
            </a:r>
            <a:r>
              <a:rPr lang="fr-LU" dirty="0">
                <a:solidFill>
                  <a:schemeClr val="accent1"/>
                </a:solidFill>
              </a:rPr>
              <a:t>Pics surtout après minuit et en fin d’après-midi ; tendances moins claires pour </a:t>
            </a:r>
            <a:br>
              <a:rPr lang="fr-LU" dirty="0">
                <a:solidFill>
                  <a:schemeClr val="accent1"/>
                </a:solidFill>
              </a:rPr>
            </a:br>
            <a:r>
              <a:rPr lang="fr-LU" dirty="0">
                <a:solidFill>
                  <a:schemeClr val="accent1"/>
                </a:solidFill>
              </a:rPr>
              <a:t>l’« outrage avec violences » et la « rébellion armée », étant donné les effectifs réduits.</a:t>
            </a:r>
          </a:p>
          <a:p>
            <a:pPr>
              <a:lnSpc>
                <a:spcPct val="107000"/>
              </a:lnSpc>
              <a:spcBef>
                <a:spcPts val="0"/>
              </a:spcBef>
              <a:spcAft>
                <a:spcPts val="1200"/>
              </a:spcAft>
            </a:pPr>
            <a:r>
              <a:rPr lang="fr-LU" b="1" dirty="0">
                <a:solidFill>
                  <a:schemeClr val="accent1"/>
                </a:solidFill>
              </a:rPr>
              <a:t>Semaine : </a:t>
            </a:r>
            <a:r>
              <a:rPr lang="fr-LU" dirty="0">
                <a:solidFill>
                  <a:schemeClr val="accent1"/>
                </a:solidFill>
              </a:rPr>
              <a:t>Progression constante des agressions du lundi vers le dimanche.</a:t>
            </a:r>
          </a:p>
          <a:p>
            <a:pPr>
              <a:lnSpc>
                <a:spcPct val="107000"/>
              </a:lnSpc>
              <a:spcBef>
                <a:spcPts val="0"/>
              </a:spcBef>
              <a:spcAft>
                <a:spcPts val="1200"/>
              </a:spcAft>
            </a:pPr>
            <a:r>
              <a:rPr lang="fr-LU" b="1" dirty="0">
                <a:solidFill>
                  <a:schemeClr val="accent1"/>
                </a:solidFill>
              </a:rPr>
              <a:t>Année : </a:t>
            </a:r>
            <a:r>
              <a:rPr lang="fr-LU" dirty="0">
                <a:solidFill>
                  <a:schemeClr val="accent1"/>
                </a:solidFill>
              </a:rPr>
              <a:t>Recrudescence au printemps. M</a:t>
            </a:r>
            <a:r>
              <a:rPr lang="fr-LU" dirty="0"/>
              <a:t>oins d’infractions constatées pendant l</a:t>
            </a:r>
            <a:r>
              <a:rPr lang="fr-LU" dirty="0">
                <a:solidFill>
                  <a:schemeClr val="accent1"/>
                </a:solidFill>
              </a:rPr>
              <a:t>es mois </a:t>
            </a:r>
            <a:br>
              <a:rPr lang="fr-LU" dirty="0">
                <a:solidFill>
                  <a:schemeClr val="accent1"/>
                </a:solidFill>
              </a:rPr>
            </a:br>
            <a:r>
              <a:rPr lang="fr-LU" dirty="0">
                <a:solidFill>
                  <a:schemeClr val="accent1"/>
                </a:solidFill>
              </a:rPr>
              <a:t>« hivernaux </a:t>
            </a:r>
            <a:r>
              <a:rPr lang="fr-LU" dirty="0"/>
              <a:t>».</a:t>
            </a:r>
            <a:endParaRPr lang="fr-LU" kern="100" noProof="0" dirty="0">
              <a:solidFill>
                <a:schemeClr val="tx1"/>
              </a:solidFill>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endParaRPr lang="fr-LU" sz="1600" kern="100" noProof="0" dirty="0">
              <a:effectLst/>
              <a:latin typeface="+mj-lt"/>
              <a:ea typeface="Calibri" panose="020F0502020204030204" pitchFamily="34" charset="0"/>
              <a:cs typeface="Times New Roman" panose="02020603050405020304" pitchFamily="18" charset="0"/>
            </a:endParaRPr>
          </a:p>
        </p:txBody>
      </p:sp>
      <p:sp>
        <p:nvSpPr>
          <p:cNvPr id="7" name="Espace réservé du numéro de diapositive 6">
            <a:extLst>
              <a:ext uri="{FF2B5EF4-FFF2-40B4-BE49-F238E27FC236}">
                <a16:creationId xmlns:a16="http://schemas.microsoft.com/office/drawing/2014/main" id="{0BC96E8B-0CE5-6B70-0B5A-C04334826577}"/>
              </a:ext>
            </a:extLst>
          </p:cNvPr>
          <p:cNvSpPr>
            <a:spLocks noGrp="1"/>
          </p:cNvSpPr>
          <p:nvPr>
            <p:ph type="sldNum" sz="quarter" idx="12"/>
          </p:nvPr>
        </p:nvSpPr>
        <p:spPr/>
        <p:txBody>
          <a:bodyPr/>
          <a:lstStyle/>
          <a:p>
            <a:fld id="{90AFD27A-F5F1-F84D-8CB3-59526E99260B}" type="slidenum">
              <a:rPr lang="fr-LU" noProof="0" smtClean="0"/>
              <a:pPr/>
              <a:t>15</a:t>
            </a:fld>
            <a:endParaRPr lang="fr-LU" noProof="0" dirty="0"/>
          </a:p>
        </p:txBody>
      </p:sp>
      <p:sp>
        <p:nvSpPr>
          <p:cNvPr id="8" name="Espace réservé du pied de page 7">
            <a:extLst>
              <a:ext uri="{FF2B5EF4-FFF2-40B4-BE49-F238E27FC236}">
                <a16:creationId xmlns:a16="http://schemas.microsoft.com/office/drawing/2014/main" id="{9A8B626F-8C15-569F-919A-5C72A00C201E}"/>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Tree>
    <p:extLst>
      <p:ext uri="{BB962C8B-B14F-4D97-AF65-F5344CB8AC3E}">
        <p14:creationId xmlns:p14="http://schemas.microsoft.com/office/powerpoint/2010/main" val="103091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300F7-FC10-3440-CFA7-E4DF7CD3A5A9}"/>
              </a:ext>
            </a:extLst>
          </p:cNvPr>
          <p:cNvSpPr>
            <a:spLocks noGrp="1"/>
          </p:cNvSpPr>
          <p:nvPr>
            <p:ph type="title"/>
          </p:nvPr>
        </p:nvSpPr>
        <p:spPr/>
        <p:txBody>
          <a:bodyPr>
            <a:normAutofit/>
          </a:bodyPr>
          <a:lstStyle/>
          <a:p>
            <a:r>
              <a:rPr lang="fr-LU" dirty="0"/>
              <a:t>Principaux constats</a:t>
            </a:r>
            <a:endParaRPr lang="fr-LU" noProof="0" dirty="0"/>
          </a:p>
        </p:txBody>
      </p:sp>
      <p:sp>
        <p:nvSpPr>
          <p:cNvPr id="5" name="Espace réservé du numéro de diapositive 4">
            <a:extLst>
              <a:ext uri="{FF2B5EF4-FFF2-40B4-BE49-F238E27FC236}">
                <a16:creationId xmlns:a16="http://schemas.microsoft.com/office/drawing/2014/main" id="{EF28D96F-F329-D518-797A-49B48D848EC4}"/>
              </a:ext>
            </a:extLst>
          </p:cNvPr>
          <p:cNvSpPr>
            <a:spLocks noGrp="1"/>
          </p:cNvSpPr>
          <p:nvPr>
            <p:ph type="sldNum" sz="quarter" idx="12"/>
          </p:nvPr>
        </p:nvSpPr>
        <p:spPr/>
        <p:txBody>
          <a:bodyPr/>
          <a:lstStyle/>
          <a:p>
            <a:fld id="{90AFD27A-F5F1-F84D-8CB3-59526E99260B}" type="slidenum">
              <a:rPr lang="fr-LU" noProof="0" smtClean="0"/>
              <a:pPr/>
              <a:t>16</a:t>
            </a:fld>
            <a:endParaRPr lang="fr-LU" noProof="0" dirty="0"/>
          </a:p>
        </p:txBody>
      </p:sp>
      <p:sp>
        <p:nvSpPr>
          <p:cNvPr id="6" name="Espace réservé du pied de page 5">
            <a:extLst>
              <a:ext uri="{FF2B5EF4-FFF2-40B4-BE49-F238E27FC236}">
                <a16:creationId xmlns:a16="http://schemas.microsoft.com/office/drawing/2014/main" id="{23A8CFF5-C35A-390C-A421-38521AF8F594}"/>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27" name="Espace réservé du contenu 2">
            <a:extLst>
              <a:ext uri="{FF2B5EF4-FFF2-40B4-BE49-F238E27FC236}">
                <a16:creationId xmlns:a16="http://schemas.microsoft.com/office/drawing/2014/main" id="{13D26A12-8C0C-A2C6-3660-A21F0EFC0309}"/>
              </a:ext>
            </a:extLst>
          </p:cNvPr>
          <p:cNvSpPr txBox="1">
            <a:spLocks/>
          </p:cNvSpPr>
          <p:nvPr/>
        </p:nvSpPr>
        <p:spPr>
          <a:xfrm>
            <a:off x="748891" y="2775497"/>
            <a:ext cx="4973225" cy="3450367"/>
          </a:xfrm>
          <a:prstGeom prst="rect">
            <a:avLst/>
          </a:prstGeom>
          <a:solidFill>
            <a:schemeClr val="bg1">
              <a:lumMod val="95000"/>
            </a:schemeClr>
          </a:solidFill>
        </p:spPr>
        <p:txBody>
          <a:bodyPr vert="horz" lIns="91440" tIns="45720" rIns="91440" bIns="45720" rtlCol="0">
            <a:noAutofit/>
          </a:bodyPr>
          <a:lstStyle>
            <a:lvl1pPr marL="342900" indent="-342900" algn="l" defTabSz="914400" rtl="0" eaLnBrk="1" latinLnBrk="0" hangingPunct="1">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2"/>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3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300"/>
              </a:spcBef>
              <a:buClr>
                <a:schemeClr val="accent2"/>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3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fr-LU" sz="1600" b="1" kern="100" noProof="0" dirty="0">
                <a:solidFill>
                  <a:schemeClr val="tx2"/>
                </a:solidFill>
                <a:latin typeface="+mj-lt"/>
                <a:ea typeface="Calibri" panose="020F0502020204030204" pitchFamily="34" charset="0"/>
                <a:cs typeface="Times New Roman" panose="02020603050405020304" pitchFamily="18" charset="0"/>
              </a:rPr>
              <a:t>Outrage</a:t>
            </a:r>
            <a:r>
              <a:rPr lang="fr-LU" sz="1600" kern="100" noProof="0" dirty="0">
                <a:solidFill>
                  <a:schemeClr val="tx2"/>
                </a:solidFill>
                <a:latin typeface="+mj-lt"/>
                <a:ea typeface="Calibri" panose="020F0502020204030204" pitchFamily="34" charset="0"/>
                <a:cs typeface="Times New Roman" panose="02020603050405020304" pitchFamily="18" charset="0"/>
              </a:rPr>
              <a:t> </a:t>
            </a:r>
            <a:r>
              <a:rPr lang="fr-LU" sz="1600" b="1" kern="100" noProof="0" dirty="0">
                <a:solidFill>
                  <a:schemeClr val="tx2"/>
                </a:solidFill>
                <a:latin typeface="+mj-lt"/>
                <a:ea typeface="Calibri" panose="020F0502020204030204" pitchFamily="34" charset="0"/>
                <a:cs typeface="Times New Roman" panose="02020603050405020304" pitchFamily="18" charset="0"/>
              </a:rPr>
              <a:t>par paroles /gestes</a:t>
            </a:r>
            <a:r>
              <a:rPr lang="fr-LU" sz="1600" kern="100" noProof="0" dirty="0">
                <a:solidFill>
                  <a:schemeClr val="tx2"/>
                </a:solidFill>
                <a:latin typeface="+mj-lt"/>
                <a:ea typeface="Calibri" panose="020F0502020204030204" pitchFamily="34" charset="0"/>
                <a:cs typeface="Times New Roman" panose="02020603050405020304" pitchFamily="18" charset="0"/>
              </a:rPr>
              <a:t> </a:t>
            </a:r>
            <a:endParaRPr lang="fr-LU" sz="1400" kern="100" noProof="0" dirty="0">
              <a:solidFill>
                <a:schemeClr val="tx2"/>
              </a:solidFill>
              <a:latin typeface="+mj-lt"/>
              <a:ea typeface="Calibri" panose="020F0502020204030204" pitchFamily="34" charset="0"/>
              <a:cs typeface="Times New Roman" panose="02020603050405020304" pitchFamily="18" charset="0"/>
            </a:endParaRPr>
          </a:p>
          <a:p>
            <a:pPr marL="268288" indent="-268288">
              <a:lnSpc>
                <a:spcPct val="107000"/>
              </a:lnSpc>
              <a:spcBef>
                <a:spcPts val="0"/>
              </a:spcBef>
              <a:spcAft>
                <a:spcPts val="1200"/>
              </a:spcAft>
              <a:buFont typeface="Arial" panose="020B0604020202020204" pitchFamily="34" charset="0"/>
              <a:buChar char="•"/>
            </a:pPr>
            <a:r>
              <a:rPr lang="fr-LU" sz="1600" u="sng" kern="100" noProof="0" dirty="0">
                <a:solidFill>
                  <a:schemeClr val="tx2"/>
                </a:solidFill>
                <a:latin typeface="+mj-lt"/>
                <a:ea typeface="Calibri" panose="020F0502020204030204" pitchFamily="34" charset="0"/>
                <a:cs typeface="Times New Roman" panose="02020603050405020304" pitchFamily="18" charset="0"/>
              </a:rPr>
              <a:t>âge moyen</a:t>
            </a:r>
            <a:r>
              <a:rPr lang="fr-LU" sz="1600" kern="100" noProof="0" dirty="0">
                <a:solidFill>
                  <a:schemeClr val="tx2"/>
                </a:solidFill>
                <a:latin typeface="+mj-lt"/>
                <a:ea typeface="Calibri" panose="020F0502020204030204" pitchFamily="34" charset="0"/>
                <a:cs typeface="Times New Roman" panose="02020603050405020304" pitchFamily="18" charset="0"/>
              </a:rPr>
              <a:t>: p1: autour des 30 ans; p2:  augmentation vers 35 ans (entre 7 et 9 % de mineurs)</a:t>
            </a:r>
          </a:p>
          <a:p>
            <a:pPr marL="268288" indent="-268288">
              <a:lnSpc>
                <a:spcPct val="107000"/>
              </a:lnSpc>
              <a:spcBef>
                <a:spcPts val="0"/>
              </a:spcBef>
              <a:spcAft>
                <a:spcPts val="1200"/>
              </a:spcAft>
              <a:buFont typeface="Arial" panose="020B0604020202020204" pitchFamily="34" charset="0"/>
              <a:buChar char="•"/>
            </a:pPr>
            <a:r>
              <a:rPr lang="fr-LU" sz="1600" u="sng" kern="100" noProof="0" dirty="0">
                <a:solidFill>
                  <a:schemeClr val="tx2"/>
                </a:solidFill>
                <a:ea typeface="Calibri" panose="020F0502020204030204" pitchFamily="34" charset="0"/>
                <a:cs typeface="Times New Roman" panose="02020603050405020304" pitchFamily="18" charset="0"/>
              </a:rPr>
              <a:t>sexe</a:t>
            </a:r>
            <a:r>
              <a:rPr lang="fr-LU" sz="1600" kern="100" noProof="0" dirty="0">
                <a:solidFill>
                  <a:schemeClr val="tx2"/>
                </a:solidFill>
                <a:ea typeface="Calibri" panose="020F0502020204030204" pitchFamily="34" charset="0"/>
                <a:cs typeface="Times New Roman" panose="02020603050405020304" pitchFamily="18" charset="0"/>
              </a:rPr>
              <a:t>: majoritairement des hommes (81</a:t>
            </a:r>
            <a:r>
              <a:rPr lang="fr-LU" sz="1600" kern="100" dirty="0">
                <a:solidFill>
                  <a:schemeClr val="tx2"/>
                </a:solidFill>
                <a:ea typeface="Calibri" panose="020F0502020204030204" pitchFamily="34" charset="0"/>
                <a:cs typeface="Times New Roman" panose="02020603050405020304" pitchFamily="18" charset="0"/>
              </a:rPr>
              <a:t>-</a:t>
            </a:r>
            <a:r>
              <a:rPr lang="fr-LU" sz="1600" kern="100" noProof="0" dirty="0">
                <a:solidFill>
                  <a:schemeClr val="tx2"/>
                </a:solidFill>
                <a:ea typeface="Calibri" panose="020F0502020204030204" pitchFamily="34" charset="0"/>
                <a:cs typeface="Times New Roman" panose="02020603050405020304" pitchFamily="18" charset="0"/>
              </a:rPr>
              <a:t>87% des cas)</a:t>
            </a:r>
          </a:p>
          <a:p>
            <a:pPr marL="268288" indent="-268288">
              <a:lnSpc>
                <a:spcPct val="107000"/>
              </a:lnSpc>
              <a:spcBef>
                <a:spcPts val="0"/>
              </a:spcBef>
              <a:spcAft>
                <a:spcPts val="1200"/>
              </a:spcAft>
              <a:buFont typeface="Arial" panose="020B0604020202020204" pitchFamily="34" charset="0"/>
              <a:buChar char="•"/>
            </a:pPr>
            <a:r>
              <a:rPr lang="fr-LU" sz="1600" u="sng" kern="100" noProof="0" dirty="0">
                <a:solidFill>
                  <a:schemeClr val="tx2"/>
                </a:solidFill>
                <a:ea typeface="Calibri" panose="020F0502020204030204" pitchFamily="34" charset="0"/>
                <a:cs typeface="Times New Roman" panose="02020603050405020304" pitchFamily="18" charset="0"/>
              </a:rPr>
              <a:t>résidence</a:t>
            </a:r>
            <a:r>
              <a:rPr lang="fr-LU" sz="1600" kern="100" noProof="0" dirty="0">
                <a:solidFill>
                  <a:schemeClr val="tx2"/>
                </a:solidFill>
                <a:ea typeface="Calibri" panose="020F0502020204030204" pitchFamily="34" charset="0"/>
                <a:cs typeface="Times New Roman" panose="02020603050405020304" pitchFamily="18" charset="0"/>
              </a:rPr>
              <a:t>: env. 10 % de non-résidents en p1 contre env. 35 % en p2</a:t>
            </a:r>
          </a:p>
          <a:p>
            <a:pPr marL="0" indent="0">
              <a:lnSpc>
                <a:spcPct val="107000"/>
              </a:lnSpc>
              <a:spcBef>
                <a:spcPts val="0"/>
              </a:spcBef>
              <a:spcAft>
                <a:spcPts val="600"/>
              </a:spcAft>
              <a:buNone/>
            </a:pPr>
            <a:endParaRPr lang="fr-LU" sz="1400" kern="100" noProof="0" dirty="0">
              <a:solidFill>
                <a:schemeClr val="tx2"/>
              </a:solidFill>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None/>
            </a:pPr>
            <a:r>
              <a:rPr lang="fr-LU" sz="1400" b="1" kern="100" noProof="0" dirty="0">
                <a:solidFill>
                  <a:schemeClr val="tx2"/>
                </a:solidFill>
                <a:ea typeface="Calibri" panose="020F0502020204030204" pitchFamily="34" charset="0"/>
                <a:cs typeface="Times New Roman" panose="02020603050405020304" pitchFamily="18" charset="0"/>
              </a:rPr>
              <a:t>L’outrage avec violences</a:t>
            </a:r>
            <a:r>
              <a:rPr lang="fr-LU" sz="1400" kern="100" noProof="0" dirty="0">
                <a:solidFill>
                  <a:schemeClr val="tx2"/>
                </a:solidFill>
                <a:ea typeface="Calibri" panose="020F0502020204030204" pitchFamily="34" charset="0"/>
                <a:cs typeface="Times New Roman" panose="02020603050405020304" pitchFamily="18" charset="0"/>
              </a:rPr>
              <a:t> : moins de cas; tendances moins claires.</a:t>
            </a:r>
          </a:p>
          <a:p>
            <a:pPr algn="just">
              <a:lnSpc>
                <a:spcPct val="107000"/>
              </a:lnSpc>
              <a:spcBef>
                <a:spcPts val="0"/>
              </a:spcBef>
              <a:spcAft>
                <a:spcPts val="600"/>
              </a:spcAft>
              <a:buFont typeface="Arial" panose="020B0604020202020204" pitchFamily="34" charset="0"/>
              <a:buChar char="•"/>
            </a:pPr>
            <a:endParaRPr lang="fr-LU" sz="1600" kern="100" noProof="0" dirty="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E2ACB51-BA06-323C-CCE2-6E23CD699B83}"/>
              </a:ext>
            </a:extLst>
          </p:cNvPr>
          <p:cNvSpPr txBox="1"/>
          <p:nvPr/>
        </p:nvSpPr>
        <p:spPr>
          <a:xfrm>
            <a:off x="6096000" y="2775497"/>
            <a:ext cx="4973225" cy="3450368"/>
          </a:xfrm>
          <a:prstGeom prst="rect">
            <a:avLst/>
          </a:prstGeom>
          <a:solidFill>
            <a:schemeClr val="bg1">
              <a:lumMod val="95000"/>
            </a:schemeClr>
          </a:solidFill>
        </p:spPr>
        <p:txBody>
          <a:bodyPr wrap="square" rtlCol="0">
            <a:spAutoFit/>
          </a:bodyPr>
          <a:lstStyle/>
          <a:p>
            <a:pPr>
              <a:spcAft>
                <a:spcPts val="600"/>
              </a:spcAft>
            </a:pPr>
            <a:r>
              <a:rPr lang="fr-LU" sz="1600" b="1" kern="100" noProof="0" dirty="0">
                <a:solidFill>
                  <a:schemeClr val="tx2"/>
                </a:solidFill>
                <a:latin typeface="+mj-lt"/>
                <a:ea typeface="Calibri" panose="020F0502020204030204" pitchFamily="34" charset="0"/>
                <a:cs typeface="Times New Roman" panose="02020603050405020304" pitchFamily="18" charset="0"/>
              </a:rPr>
              <a:t>Rébellion simple</a:t>
            </a:r>
            <a:r>
              <a:rPr lang="fr-LU" sz="1600" kern="100" noProof="0" dirty="0">
                <a:solidFill>
                  <a:schemeClr val="tx2"/>
                </a:solidFill>
                <a:latin typeface="+mj-lt"/>
                <a:ea typeface="Calibri" panose="020F0502020204030204" pitchFamily="34" charset="0"/>
                <a:cs typeface="Times New Roman" panose="02020603050405020304" pitchFamily="18" charset="0"/>
              </a:rPr>
              <a:t> </a:t>
            </a:r>
            <a:endParaRPr lang="fr-LU" sz="1400" kern="100" noProof="0" dirty="0">
              <a:solidFill>
                <a:schemeClr val="tx2"/>
              </a:solidFill>
              <a:latin typeface="+mj-lt"/>
              <a:ea typeface="Calibri" panose="020F0502020204030204" pitchFamily="34" charset="0"/>
              <a:cs typeface="Times New Roman" panose="02020603050405020304" pitchFamily="18" charset="0"/>
            </a:endParaRPr>
          </a:p>
          <a:p>
            <a:pPr marL="285750" indent="-285750">
              <a:lnSpc>
                <a:spcPct val="107000"/>
              </a:lnSpc>
              <a:spcBef>
                <a:spcPts val="0"/>
              </a:spcBef>
              <a:spcAft>
                <a:spcPts val="1200"/>
              </a:spcAft>
              <a:buFont typeface="Arial" panose="020B0604020202020204" pitchFamily="34" charset="0"/>
              <a:buChar char="•"/>
            </a:pPr>
            <a:r>
              <a:rPr lang="fr-LU" sz="1600" u="sng" kern="100" noProof="0" dirty="0">
                <a:solidFill>
                  <a:schemeClr val="tx2"/>
                </a:solidFill>
                <a:latin typeface="+mj-lt"/>
                <a:ea typeface="Calibri" panose="020F0502020204030204" pitchFamily="34" charset="0"/>
                <a:cs typeface="Times New Roman" panose="02020603050405020304" pitchFamily="18" charset="0"/>
              </a:rPr>
              <a:t>âge moyen</a:t>
            </a:r>
            <a:r>
              <a:rPr lang="fr-LU" sz="1600" kern="100" noProof="0" dirty="0">
                <a:solidFill>
                  <a:schemeClr val="tx2"/>
                </a:solidFill>
                <a:latin typeface="+mj-lt"/>
                <a:ea typeface="Calibri" panose="020F0502020204030204" pitchFamily="34" charset="0"/>
                <a:cs typeface="Times New Roman" panose="02020603050405020304" pitchFamily="18" charset="0"/>
              </a:rPr>
              <a:t>: p1: autour des 25 ans; p2:  augmentation vers 31 ans (10-13%  mineurs)</a:t>
            </a:r>
          </a:p>
          <a:p>
            <a:pPr marL="285750" indent="-285750">
              <a:lnSpc>
                <a:spcPct val="107000"/>
              </a:lnSpc>
              <a:spcBef>
                <a:spcPts val="0"/>
              </a:spcBef>
              <a:spcAft>
                <a:spcPts val="1200"/>
              </a:spcAft>
              <a:buFont typeface="Arial" panose="020B0604020202020204" pitchFamily="34" charset="0"/>
              <a:buChar char="•"/>
            </a:pPr>
            <a:r>
              <a:rPr lang="fr-LU" sz="1600" u="sng" kern="100" noProof="0" dirty="0">
                <a:solidFill>
                  <a:schemeClr val="tx2"/>
                </a:solidFill>
                <a:latin typeface="+mj-lt"/>
                <a:ea typeface="Calibri" panose="020F0502020204030204" pitchFamily="34" charset="0"/>
                <a:cs typeface="Times New Roman" panose="02020603050405020304" pitchFamily="18" charset="0"/>
              </a:rPr>
              <a:t>sexe</a:t>
            </a:r>
            <a:r>
              <a:rPr lang="fr-LU" sz="1600" kern="100" noProof="0" dirty="0">
                <a:solidFill>
                  <a:schemeClr val="tx2"/>
                </a:solidFill>
                <a:latin typeface="+mj-lt"/>
                <a:ea typeface="Calibri" panose="020F0502020204030204" pitchFamily="34" charset="0"/>
                <a:cs typeface="Times New Roman" panose="02020603050405020304" pitchFamily="18" charset="0"/>
              </a:rPr>
              <a:t>: majoritairement des hommes (77-90% des cas)</a:t>
            </a:r>
          </a:p>
          <a:p>
            <a:pPr marL="285750" indent="-285750">
              <a:lnSpc>
                <a:spcPct val="107000"/>
              </a:lnSpc>
              <a:spcBef>
                <a:spcPts val="0"/>
              </a:spcBef>
              <a:spcAft>
                <a:spcPts val="1200"/>
              </a:spcAft>
              <a:buFont typeface="Arial" panose="020B0604020202020204" pitchFamily="34" charset="0"/>
              <a:buChar char="•"/>
            </a:pPr>
            <a:r>
              <a:rPr lang="fr-LU" sz="1600" u="sng" kern="100" noProof="0" dirty="0">
                <a:solidFill>
                  <a:schemeClr val="tx2"/>
                </a:solidFill>
                <a:latin typeface="+mj-lt"/>
                <a:ea typeface="Calibri" panose="020F0502020204030204" pitchFamily="34" charset="0"/>
                <a:cs typeface="Times New Roman" panose="02020603050405020304" pitchFamily="18" charset="0"/>
              </a:rPr>
              <a:t>résidence</a:t>
            </a:r>
            <a:r>
              <a:rPr lang="fr-LU" sz="1600" kern="100" noProof="0" dirty="0">
                <a:solidFill>
                  <a:schemeClr val="tx2"/>
                </a:solidFill>
                <a:latin typeface="+mj-lt"/>
                <a:ea typeface="Calibri" panose="020F0502020204030204" pitchFamily="34" charset="0"/>
                <a:cs typeface="Times New Roman" panose="02020603050405020304" pitchFamily="18" charset="0"/>
              </a:rPr>
              <a:t>: env. 20 % de non-résidents en p1 contre  env. 45 % en p2</a:t>
            </a:r>
          </a:p>
          <a:p>
            <a:pPr>
              <a:lnSpc>
                <a:spcPct val="107000"/>
              </a:lnSpc>
              <a:spcAft>
                <a:spcPts val="600"/>
              </a:spcAft>
            </a:pPr>
            <a:endParaRPr lang="fr-LU" sz="1100" kern="100" noProof="0" dirty="0">
              <a:solidFill>
                <a:schemeClr val="tx2"/>
              </a:solidFill>
              <a:latin typeface="+mj-lt"/>
              <a:ea typeface="Calibri" panose="020F0502020204030204" pitchFamily="34" charset="0"/>
              <a:cs typeface="Times New Roman" panose="02020603050405020304" pitchFamily="18" charset="0"/>
            </a:endParaRPr>
          </a:p>
          <a:p>
            <a:pPr>
              <a:lnSpc>
                <a:spcPct val="107000"/>
              </a:lnSpc>
              <a:spcAft>
                <a:spcPts val="600"/>
              </a:spcAft>
            </a:pPr>
            <a:endParaRPr lang="fr-LU" sz="1200" kern="100" noProof="0" dirty="0">
              <a:solidFill>
                <a:schemeClr val="tx2"/>
              </a:solidFill>
              <a:latin typeface="+mj-lt"/>
              <a:ea typeface="Calibri" panose="020F0502020204030204" pitchFamily="34" charset="0"/>
              <a:cs typeface="Times New Roman" panose="02020603050405020304" pitchFamily="18" charset="0"/>
            </a:endParaRPr>
          </a:p>
          <a:p>
            <a:pPr>
              <a:lnSpc>
                <a:spcPct val="107000"/>
              </a:lnSpc>
              <a:spcAft>
                <a:spcPts val="600"/>
              </a:spcAft>
            </a:pPr>
            <a:r>
              <a:rPr lang="fr-LU" sz="1400" b="1" kern="100" noProof="0" dirty="0">
                <a:solidFill>
                  <a:schemeClr val="tx2"/>
                </a:solidFill>
                <a:latin typeface="+mj-lt"/>
                <a:ea typeface="Calibri" panose="020F0502020204030204" pitchFamily="34" charset="0"/>
                <a:cs typeface="Times New Roman" panose="02020603050405020304" pitchFamily="18" charset="0"/>
              </a:rPr>
              <a:t>La rébellion armée</a:t>
            </a:r>
            <a:r>
              <a:rPr lang="fr-LU" sz="1400" kern="100" noProof="0" dirty="0">
                <a:solidFill>
                  <a:schemeClr val="tx2"/>
                </a:solidFill>
                <a:latin typeface="+mj-lt"/>
                <a:ea typeface="Calibri" panose="020F0502020204030204" pitchFamily="34" charset="0"/>
                <a:cs typeface="Times New Roman" panose="02020603050405020304" pitchFamily="18" charset="0"/>
              </a:rPr>
              <a:t> : </a:t>
            </a:r>
            <a:r>
              <a:rPr lang="fr-LU" sz="1400" kern="100" dirty="0">
                <a:solidFill>
                  <a:schemeClr val="tx2"/>
                </a:solidFill>
                <a:ea typeface="Calibri" panose="020F0502020204030204" pitchFamily="34" charset="0"/>
                <a:cs typeface="Times New Roman" panose="02020603050405020304" pitchFamily="18" charset="0"/>
              </a:rPr>
              <a:t>moins de cas; tendances moins claires</a:t>
            </a:r>
            <a:r>
              <a:rPr lang="fr-LU" sz="1400" kern="100" noProof="0" dirty="0">
                <a:solidFill>
                  <a:schemeClr val="tx2"/>
                </a:solidFill>
                <a:latin typeface="+mj-lt"/>
                <a:ea typeface="Calibri" panose="020F0502020204030204" pitchFamily="34" charset="0"/>
                <a:cs typeface="Times New Roman" panose="02020603050405020304" pitchFamily="18" charset="0"/>
              </a:rPr>
              <a:t>. </a:t>
            </a:r>
            <a:endParaRPr lang="fr-LU" sz="1400" kern="100" noProof="0" dirty="0">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0671088-61CB-550B-F8AF-5CFC56FAE217}"/>
              </a:ext>
            </a:extLst>
          </p:cNvPr>
          <p:cNvSpPr txBox="1"/>
          <p:nvPr/>
        </p:nvSpPr>
        <p:spPr>
          <a:xfrm>
            <a:off x="629477" y="1673733"/>
            <a:ext cx="8693427" cy="984885"/>
          </a:xfrm>
          <a:prstGeom prst="rect">
            <a:avLst/>
          </a:prstGeom>
          <a:noFill/>
        </p:spPr>
        <p:txBody>
          <a:bodyPr wrap="square" rtlCol="0">
            <a:spAutoFit/>
          </a:bodyPr>
          <a:lstStyle/>
          <a:p>
            <a:r>
              <a:rPr lang="fr-LU" sz="2000" b="1" u="sng" kern="100" dirty="0">
                <a:solidFill>
                  <a:schemeClr val="tx2"/>
                </a:solidFill>
                <a:ea typeface="Calibri" panose="020F0502020204030204" pitchFamily="34" charset="0"/>
                <a:cs typeface="Times New Roman" panose="02020603050405020304" pitchFamily="18" charset="0"/>
              </a:rPr>
              <a:t>Profil des auteurs</a:t>
            </a:r>
          </a:p>
          <a:p>
            <a:endParaRPr lang="fr-LU" sz="2000" b="1" u="sng" kern="100" dirty="0">
              <a:solidFill>
                <a:schemeClr val="tx2"/>
              </a:solidFill>
              <a:ea typeface="Calibri" panose="020F0502020204030204" pitchFamily="34" charset="0"/>
              <a:cs typeface="Times New Roman" panose="02020603050405020304" pitchFamily="18" charset="0"/>
            </a:endParaRPr>
          </a:p>
          <a:p>
            <a:r>
              <a:rPr lang="fr-LU" kern="100" dirty="0">
                <a:solidFill>
                  <a:schemeClr val="tx2"/>
                </a:solidFill>
                <a:ea typeface="Calibri" panose="020F0502020204030204" pitchFamily="34" charset="0"/>
                <a:cs typeface="Times New Roman" panose="02020603050405020304" pitchFamily="18" charset="0"/>
              </a:rPr>
              <a:t>Comparaison des périodes 2010-2012 (p1) et 2022-2024 (p2) </a:t>
            </a:r>
            <a:endParaRPr lang="en-US" dirty="0"/>
          </a:p>
        </p:txBody>
      </p:sp>
    </p:spTree>
    <p:extLst>
      <p:ext uri="{BB962C8B-B14F-4D97-AF65-F5344CB8AC3E}">
        <p14:creationId xmlns:p14="http://schemas.microsoft.com/office/powerpoint/2010/main" val="187433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08884C-B2C7-12AF-3749-A239B6047B8C}"/>
              </a:ext>
            </a:extLst>
          </p:cNvPr>
          <p:cNvSpPr>
            <a:spLocks noGrp="1"/>
          </p:cNvSpPr>
          <p:nvPr>
            <p:ph type="title"/>
          </p:nvPr>
        </p:nvSpPr>
        <p:spPr/>
        <p:txBody>
          <a:bodyPr>
            <a:normAutofit/>
          </a:bodyPr>
          <a:lstStyle/>
          <a:p>
            <a:r>
              <a:rPr lang="fr-LU" dirty="0"/>
              <a:t>Principaux constats</a:t>
            </a:r>
            <a:endParaRPr lang="fr-LU" noProof="0" dirty="0"/>
          </a:p>
        </p:txBody>
      </p:sp>
      <p:sp>
        <p:nvSpPr>
          <p:cNvPr id="6" name="Espace réservé du contenu 5">
            <a:extLst>
              <a:ext uri="{FF2B5EF4-FFF2-40B4-BE49-F238E27FC236}">
                <a16:creationId xmlns:a16="http://schemas.microsoft.com/office/drawing/2014/main" id="{DF23D5BC-A532-7EAA-2FB9-F90F35110F8C}"/>
              </a:ext>
            </a:extLst>
          </p:cNvPr>
          <p:cNvSpPr>
            <a:spLocks noGrp="1"/>
          </p:cNvSpPr>
          <p:nvPr>
            <p:ph sz="half" idx="1"/>
          </p:nvPr>
        </p:nvSpPr>
        <p:spPr>
          <a:xfrm>
            <a:off x="638808" y="2160838"/>
            <a:ext cx="4918844" cy="4092787"/>
          </a:xfrm>
          <a:solidFill>
            <a:schemeClr val="bg1">
              <a:lumMod val="95000"/>
            </a:schemeClr>
          </a:solidFill>
        </p:spPr>
        <p:txBody>
          <a:bodyPr>
            <a:normAutofit/>
          </a:bodyPr>
          <a:lstStyle/>
          <a:p>
            <a:pPr marL="0" indent="0" algn="just">
              <a:lnSpc>
                <a:spcPct val="120000"/>
              </a:lnSpc>
              <a:spcBef>
                <a:spcPts val="0"/>
              </a:spcBef>
              <a:spcAft>
                <a:spcPts val="1200"/>
              </a:spcAft>
              <a:buNone/>
            </a:pPr>
            <a:r>
              <a:rPr lang="fr-LU" sz="1800" b="1" u="sng" dirty="0">
                <a:solidFill>
                  <a:srgbClr val="F79646"/>
                </a:solidFill>
              </a:rPr>
              <a:t>Outrages</a:t>
            </a:r>
          </a:p>
          <a:p>
            <a:pPr>
              <a:lnSpc>
                <a:spcPct val="120000"/>
              </a:lnSpc>
              <a:spcBef>
                <a:spcPts val="0"/>
              </a:spcBef>
              <a:spcAft>
                <a:spcPts val="600"/>
              </a:spcAft>
              <a:buFont typeface="Wingdings" panose="05000000000000000000" pitchFamily="2" charset="2"/>
              <a:buChar char="q"/>
            </a:pPr>
            <a:r>
              <a:rPr lang="fr-LU" sz="1600" b="1" u="sng" kern="100" noProof="0" dirty="0">
                <a:solidFill>
                  <a:schemeClr val="tx2"/>
                </a:solidFill>
                <a:effectLst/>
                <a:ea typeface="Calibri" panose="020F0502020204030204" pitchFamily="34" charset="0"/>
                <a:cs typeface="Times New Roman" panose="02020603050405020304" pitchFamily="18" charset="0"/>
              </a:rPr>
              <a:t>L’outrage par parole/gestes</a:t>
            </a:r>
            <a:r>
              <a:rPr lang="fr-LU" sz="1600" b="1" kern="100" noProof="0" dirty="0">
                <a:solidFill>
                  <a:schemeClr val="tx2"/>
                </a:solidFill>
                <a:effectLst/>
                <a:ea typeface="Calibri" panose="020F0502020204030204" pitchFamily="34" charset="0"/>
                <a:cs typeface="Times New Roman" panose="02020603050405020304" pitchFamily="18" charset="0"/>
              </a:rPr>
              <a:t> </a:t>
            </a:r>
            <a:br>
              <a:rPr lang="fr-LU" sz="1600" b="1" kern="100" noProof="0" dirty="0">
                <a:solidFill>
                  <a:schemeClr val="tx2"/>
                </a:solidFill>
                <a:effectLst/>
                <a:ea typeface="Calibri" panose="020F0502020204030204" pitchFamily="34" charset="0"/>
                <a:cs typeface="Times New Roman" panose="02020603050405020304" pitchFamily="18" charset="0"/>
              </a:rPr>
            </a:br>
            <a:r>
              <a:rPr lang="fr-LU" sz="1600" kern="100" noProof="0" dirty="0">
                <a:solidFill>
                  <a:schemeClr val="tx2"/>
                </a:solidFill>
                <a:ea typeface="Calibri" panose="020F0502020204030204" pitchFamily="34" charset="0"/>
                <a:cs typeface="Times New Roman" panose="02020603050405020304" pitchFamily="18" charset="0"/>
              </a:rPr>
              <a:t>D’après les codes IP, il arrive souvent</a:t>
            </a:r>
            <a:r>
              <a:rPr lang="fr-LU" sz="1600" kern="100" noProof="0" dirty="0">
                <a:solidFill>
                  <a:schemeClr val="tx2"/>
                </a:solidFill>
                <a:effectLst/>
                <a:ea typeface="Calibri" panose="020F0502020204030204" pitchFamily="34" charset="0"/>
                <a:cs typeface="Times New Roman" panose="02020603050405020304" pitchFamily="18" charset="0"/>
              </a:rPr>
              <a:t> en lien avec des situations liées aux infractions du Code de la route, des personnes alcoolisées, des contrôles d’identité, les fouilles, ainsi que les arrestations</a:t>
            </a:r>
            <a:r>
              <a:rPr lang="fr-LU" sz="1600" kern="100" noProof="0" dirty="0">
                <a:solidFill>
                  <a:schemeClr val="tx2"/>
                </a:solidFill>
                <a:ea typeface="Calibri" panose="020F0502020204030204" pitchFamily="34" charset="0"/>
                <a:cs typeface="Times New Roman" panose="02020603050405020304" pitchFamily="18" charset="0"/>
              </a:rPr>
              <a:t>. </a:t>
            </a:r>
            <a:endParaRPr lang="fr-LU" sz="1600" kern="100" dirty="0">
              <a:solidFill>
                <a:schemeClr val="tx2"/>
              </a:solidFill>
              <a:ea typeface="Calibri" panose="020F0502020204030204" pitchFamily="34"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q"/>
            </a:pPr>
            <a:r>
              <a:rPr lang="fr-LU" sz="1600" b="1" u="sng" kern="100" noProof="0" dirty="0">
                <a:solidFill>
                  <a:schemeClr val="tx2"/>
                </a:solidFill>
                <a:effectLst/>
                <a:ea typeface="Calibri" panose="020F0502020204030204" pitchFamily="34" charset="0"/>
                <a:cs typeface="Times New Roman" panose="02020603050405020304" pitchFamily="18" charset="0"/>
              </a:rPr>
              <a:t>L’outrage avec violence</a:t>
            </a:r>
            <a:r>
              <a:rPr lang="fr-LU" sz="1600" kern="100" noProof="0" dirty="0">
                <a:solidFill>
                  <a:schemeClr val="tx2"/>
                </a:solidFill>
                <a:effectLst/>
                <a:ea typeface="Calibri" panose="020F0502020204030204" pitchFamily="34" charset="0"/>
                <a:cs typeface="Times New Roman" panose="02020603050405020304" pitchFamily="18" charset="0"/>
              </a:rPr>
              <a:t>, constaté en lien avec des personnes alcoolisées ainsi que dans le cadre d’interpellations/arrestations aux alentours de cafés ou de boîtes de nuit.</a:t>
            </a:r>
          </a:p>
        </p:txBody>
      </p:sp>
      <p:sp>
        <p:nvSpPr>
          <p:cNvPr id="7" name="Espace réservé du numéro de diapositive 6">
            <a:extLst>
              <a:ext uri="{FF2B5EF4-FFF2-40B4-BE49-F238E27FC236}">
                <a16:creationId xmlns:a16="http://schemas.microsoft.com/office/drawing/2014/main" id="{BC1A4446-FF92-6003-6969-429CFE478176}"/>
              </a:ext>
            </a:extLst>
          </p:cNvPr>
          <p:cNvSpPr>
            <a:spLocks noGrp="1"/>
          </p:cNvSpPr>
          <p:nvPr>
            <p:ph type="sldNum" sz="quarter" idx="12"/>
          </p:nvPr>
        </p:nvSpPr>
        <p:spPr/>
        <p:txBody>
          <a:bodyPr/>
          <a:lstStyle/>
          <a:p>
            <a:fld id="{90AFD27A-F5F1-F84D-8CB3-59526E99260B}" type="slidenum">
              <a:rPr lang="fr-LU" noProof="0" smtClean="0"/>
              <a:pPr/>
              <a:t>17</a:t>
            </a:fld>
            <a:endParaRPr lang="fr-LU" noProof="0" dirty="0"/>
          </a:p>
        </p:txBody>
      </p:sp>
      <p:sp>
        <p:nvSpPr>
          <p:cNvPr id="8" name="Espace réservé du pied de page 7">
            <a:extLst>
              <a:ext uri="{FF2B5EF4-FFF2-40B4-BE49-F238E27FC236}">
                <a16:creationId xmlns:a16="http://schemas.microsoft.com/office/drawing/2014/main" id="{B0B967A1-535E-F5FC-0DAC-A4672C421DFA}"/>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10" name="TextBox 9">
            <a:extLst>
              <a:ext uri="{FF2B5EF4-FFF2-40B4-BE49-F238E27FC236}">
                <a16:creationId xmlns:a16="http://schemas.microsoft.com/office/drawing/2014/main" id="{F66CBA71-63B5-0169-E30E-11168DCD7897}"/>
              </a:ext>
            </a:extLst>
          </p:cNvPr>
          <p:cNvSpPr txBox="1"/>
          <p:nvPr/>
        </p:nvSpPr>
        <p:spPr>
          <a:xfrm>
            <a:off x="5792930" y="2160839"/>
            <a:ext cx="5322605" cy="4092787"/>
          </a:xfrm>
          <a:prstGeom prst="rect">
            <a:avLst/>
          </a:prstGeom>
          <a:solidFill>
            <a:schemeClr val="bg1">
              <a:lumMod val="95000"/>
            </a:schemeClr>
          </a:solidFill>
        </p:spPr>
        <p:txBody>
          <a:bodyPr wrap="square">
            <a:spAutoFit/>
          </a:bodyPr>
          <a:lstStyle/>
          <a:p>
            <a:pPr algn="just">
              <a:lnSpc>
                <a:spcPct val="110000"/>
              </a:lnSpc>
              <a:spcAft>
                <a:spcPts val="1200"/>
              </a:spcAft>
              <a:buClr>
                <a:schemeClr val="accent1"/>
              </a:buClr>
            </a:pPr>
            <a:r>
              <a:rPr lang="fr-LU" b="1" u="sng" dirty="0">
                <a:solidFill>
                  <a:srgbClr val="0070C0"/>
                </a:solidFill>
              </a:rPr>
              <a:t>Rébellions</a:t>
            </a:r>
          </a:p>
          <a:p>
            <a:pPr marL="355600" indent="-355600">
              <a:lnSpc>
                <a:spcPct val="120000"/>
              </a:lnSpc>
              <a:spcBef>
                <a:spcPts val="0"/>
              </a:spcBef>
              <a:spcAft>
                <a:spcPts val="600"/>
              </a:spcAft>
              <a:buFont typeface="Wingdings" panose="05000000000000000000" pitchFamily="2" charset="2"/>
              <a:buChar char="q"/>
            </a:pPr>
            <a:r>
              <a:rPr lang="fr-LU" sz="1600" b="1" u="sng" kern="100" dirty="0">
                <a:solidFill>
                  <a:schemeClr val="tx2"/>
                </a:solidFill>
                <a:ea typeface="Calibri" panose="020F0502020204030204" pitchFamily="34" charset="0"/>
                <a:cs typeface="Times New Roman" panose="02020603050405020304" pitchFamily="18" charset="0"/>
              </a:rPr>
              <a:t>La rébellion simple</a:t>
            </a:r>
            <a:r>
              <a:rPr lang="fr-LU" sz="1600" b="1" kern="100" dirty="0">
                <a:solidFill>
                  <a:schemeClr val="tx2"/>
                </a:solidFill>
                <a:ea typeface="Calibri" panose="020F0502020204030204" pitchFamily="34" charset="0"/>
                <a:cs typeface="Times New Roman" panose="02020603050405020304" pitchFamily="18" charset="0"/>
              </a:rPr>
              <a:t> </a:t>
            </a:r>
            <a:br>
              <a:rPr lang="fr-LU" sz="1600" b="1" kern="100" dirty="0">
                <a:solidFill>
                  <a:schemeClr val="tx2"/>
                </a:solidFill>
                <a:ea typeface="Calibri" panose="020F0502020204030204" pitchFamily="34" charset="0"/>
                <a:cs typeface="Times New Roman" panose="02020603050405020304" pitchFamily="18" charset="0"/>
              </a:rPr>
            </a:br>
            <a:r>
              <a:rPr lang="fr-LU" sz="1600" kern="100" dirty="0">
                <a:solidFill>
                  <a:schemeClr val="tx2"/>
                </a:solidFill>
                <a:ea typeface="Calibri" panose="020F0502020204030204" pitchFamily="34" charset="0"/>
                <a:cs typeface="Times New Roman" panose="02020603050405020304" pitchFamily="18" charset="0"/>
              </a:rPr>
              <a:t>Souvent en lien avec des situations liées à des saisies, arrestations en flagrant délit, fouilles et stupéfiants.</a:t>
            </a:r>
          </a:p>
          <a:p>
            <a:pPr marL="355600" indent="-355600">
              <a:lnSpc>
                <a:spcPct val="120000"/>
              </a:lnSpc>
              <a:spcBef>
                <a:spcPts val="0"/>
              </a:spcBef>
              <a:spcAft>
                <a:spcPts val="600"/>
              </a:spcAft>
              <a:buFont typeface="Wingdings" panose="05000000000000000000" pitchFamily="2" charset="2"/>
              <a:buChar char="q"/>
            </a:pPr>
            <a:endParaRPr lang="fr-LU" sz="1600" kern="100" dirty="0">
              <a:solidFill>
                <a:schemeClr val="tx2"/>
              </a:solidFill>
              <a:ea typeface="Calibri" panose="020F0502020204030204" pitchFamily="34" charset="0"/>
              <a:cs typeface="Times New Roman" panose="02020603050405020304" pitchFamily="18" charset="0"/>
            </a:endParaRPr>
          </a:p>
          <a:p>
            <a:pPr>
              <a:lnSpc>
                <a:spcPct val="120000"/>
              </a:lnSpc>
              <a:spcBef>
                <a:spcPts val="0"/>
              </a:spcBef>
              <a:spcAft>
                <a:spcPts val="600"/>
              </a:spcAft>
            </a:pPr>
            <a:endParaRPr lang="fr-LU" sz="1600" kern="100" dirty="0">
              <a:solidFill>
                <a:schemeClr val="tx2"/>
              </a:solidFill>
              <a:ea typeface="Calibri" panose="020F0502020204030204" pitchFamily="34" charset="0"/>
              <a:cs typeface="Times New Roman" panose="02020603050405020304" pitchFamily="18" charset="0"/>
            </a:endParaRPr>
          </a:p>
          <a:p>
            <a:pPr marL="355600" indent="-355600">
              <a:lnSpc>
                <a:spcPct val="120000"/>
              </a:lnSpc>
              <a:spcBef>
                <a:spcPts val="1200"/>
              </a:spcBef>
              <a:spcAft>
                <a:spcPts val="600"/>
              </a:spcAft>
              <a:buFont typeface="Wingdings" panose="05000000000000000000" pitchFamily="2" charset="2"/>
              <a:buChar char="q"/>
            </a:pPr>
            <a:r>
              <a:rPr lang="fr-LU" sz="1600" b="1" u="sng" kern="100" dirty="0">
                <a:solidFill>
                  <a:schemeClr val="tx2"/>
                </a:solidFill>
                <a:ea typeface="Calibri" panose="020F0502020204030204" pitchFamily="34" charset="0"/>
                <a:cs typeface="Times New Roman" panose="02020603050405020304" pitchFamily="18" charset="0"/>
              </a:rPr>
              <a:t>La rébellion armée</a:t>
            </a:r>
            <a:r>
              <a:rPr lang="fr-LU" sz="1600" b="1" kern="100" dirty="0">
                <a:solidFill>
                  <a:schemeClr val="tx2"/>
                </a:solidFill>
                <a:ea typeface="Calibri" panose="020F0502020204030204" pitchFamily="34" charset="0"/>
                <a:cs typeface="Times New Roman" panose="02020603050405020304" pitchFamily="18" charset="0"/>
              </a:rPr>
              <a:t> </a:t>
            </a:r>
            <a:r>
              <a:rPr lang="fr-LU" sz="1600" kern="100" dirty="0">
                <a:solidFill>
                  <a:schemeClr val="tx2"/>
                </a:solidFill>
                <a:ea typeface="Calibri" panose="020F0502020204030204" pitchFamily="34" charset="0"/>
                <a:cs typeface="Times New Roman" panose="02020603050405020304" pitchFamily="18" charset="0"/>
              </a:rPr>
              <a:t>associée aux situations :</a:t>
            </a:r>
          </a:p>
          <a:p>
            <a:pPr marL="622300" lvl="1" indent="-165100">
              <a:lnSpc>
                <a:spcPct val="120000"/>
              </a:lnSpc>
              <a:spcBef>
                <a:spcPts val="0"/>
              </a:spcBef>
              <a:spcAft>
                <a:spcPts val="600"/>
              </a:spcAft>
              <a:buClrTx/>
              <a:buFontTx/>
              <a:buChar char="-"/>
            </a:pPr>
            <a:r>
              <a:rPr lang="fr-LU" sz="1600" kern="100" dirty="0">
                <a:solidFill>
                  <a:schemeClr val="tx2"/>
                </a:solidFill>
                <a:ea typeface="Calibri" panose="020F0502020204030204" pitchFamily="34" charset="0"/>
                <a:cs typeface="Times New Roman" panose="02020603050405020304" pitchFamily="18" charset="0"/>
              </a:rPr>
              <a:t>arrestation, fouille, saisie, contrôle d’identité,</a:t>
            </a:r>
          </a:p>
          <a:p>
            <a:pPr marL="622300" lvl="1" indent="-165100">
              <a:lnSpc>
                <a:spcPct val="120000"/>
              </a:lnSpc>
              <a:spcBef>
                <a:spcPts val="0"/>
              </a:spcBef>
              <a:spcAft>
                <a:spcPts val="600"/>
              </a:spcAft>
              <a:buClrTx/>
              <a:buFontTx/>
              <a:buChar char="-"/>
            </a:pPr>
            <a:r>
              <a:rPr lang="fr-LU" sz="1600" kern="100" dirty="0">
                <a:solidFill>
                  <a:schemeClr val="tx2"/>
                </a:solidFill>
                <a:ea typeface="Calibri" panose="020F0502020204030204" pitchFamily="34" charset="0"/>
                <a:cs typeface="Times New Roman" panose="02020603050405020304" pitchFamily="18" charset="0"/>
              </a:rPr>
              <a:t>infractions au Code de la route.</a:t>
            </a:r>
          </a:p>
          <a:p>
            <a:pPr marL="622300" lvl="1" indent="-165100">
              <a:lnSpc>
                <a:spcPct val="120000"/>
              </a:lnSpc>
              <a:spcBef>
                <a:spcPts val="0"/>
              </a:spcBef>
              <a:spcAft>
                <a:spcPts val="600"/>
              </a:spcAft>
              <a:buClrTx/>
              <a:buFontTx/>
              <a:buChar char="-"/>
            </a:pPr>
            <a:endParaRPr lang="fr-LU" sz="1600" kern="100" dirty="0">
              <a:solidFill>
                <a:schemeClr val="tx2"/>
              </a:solidFill>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B533441-3EBD-D0AA-FBC5-27185FDDEDCD}"/>
              </a:ext>
            </a:extLst>
          </p:cNvPr>
          <p:cNvSpPr txBox="1"/>
          <p:nvPr/>
        </p:nvSpPr>
        <p:spPr>
          <a:xfrm>
            <a:off x="638808" y="1591294"/>
            <a:ext cx="5322605" cy="400110"/>
          </a:xfrm>
          <a:prstGeom prst="rect">
            <a:avLst/>
          </a:prstGeom>
          <a:noFill/>
        </p:spPr>
        <p:txBody>
          <a:bodyPr wrap="square" rtlCol="0">
            <a:spAutoFit/>
          </a:bodyPr>
          <a:lstStyle/>
          <a:p>
            <a:r>
              <a:rPr lang="en-US" sz="2000" b="1" u="sng" dirty="0"/>
              <a:t>Situations </a:t>
            </a:r>
            <a:r>
              <a:rPr lang="en-US" sz="2000" b="1" u="sng" dirty="0" err="1"/>
              <a:t>d’occurrence</a:t>
            </a:r>
            <a:endParaRPr lang="en-US" sz="2000" b="1" u="sng" dirty="0"/>
          </a:p>
        </p:txBody>
      </p:sp>
    </p:spTree>
    <p:extLst>
      <p:ext uri="{BB962C8B-B14F-4D97-AF65-F5344CB8AC3E}">
        <p14:creationId xmlns:p14="http://schemas.microsoft.com/office/powerpoint/2010/main" val="385628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2C6F00-9227-B197-F75E-17D6D565281B}"/>
              </a:ext>
            </a:extLst>
          </p:cNvPr>
          <p:cNvSpPr>
            <a:spLocks noGrp="1"/>
          </p:cNvSpPr>
          <p:nvPr>
            <p:ph type="title"/>
          </p:nvPr>
        </p:nvSpPr>
        <p:spPr/>
        <p:txBody>
          <a:bodyPr/>
          <a:lstStyle/>
          <a:p>
            <a:r>
              <a:rPr lang="fr-LU" dirty="0"/>
              <a:t>Principaux constats</a:t>
            </a:r>
            <a:endParaRPr lang="fr-LU" noProof="0" dirty="0"/>
          </a:p>
        </p:txBody>
      </p:sp>
      <p:sp>
        <p:nvSpPr>
          <p:cNvPr id="7" name="Espace réservé du contenu 6">
            <a:extLst>
              <a:ext uri="{FF2B5EF4-FFF2-40B4-BE49-F238E27FC236}">
                <a16:creationId xmlns:a16="http://schemas.microsoft.com/office/drawing/2014/main" id="{EA883E45-9078-5EA4-98B3-50EB183BFE43}"/>
              </a:ext>
            </a:extLst>
          </p:cNvPr>
          <p:cNvSpPr>
            <a:spLocks noGrp="1"/>
          </p:cNvSpPr>
          <p:nvPr>
            <p:ph sz="quarter" idx="4"/>
          </p:nvPr>
        </p:nvSpPr>
        <p:spPr>
          <a:xfrm>
            <a:off x="899285" y="5467444"/>
            <a:ext cx="11118321" cy="914400"/>
          </a:xfrm>
        </p:spPr>
        <p:txBody>
          <a:bodyPr>
            <a:normAutofit/>
          </a:bodyPr>
          <a:lstStyle/>
          <a:p>
            <a:pPr>
              <a:buFont typeface="Wingdings" panose="05000000000000000000" pitchFamily="2" charset="2"/>
              <a:buChar char="q"/>
            </a:pPr>
            <a:r>
              <a:rPr lang="fr-LU" sz="1800" noProof="0" dirty="0">
                <a:effectLst/>
                <a:latin typeface="+mj-lt"/>
                <a:ea typeface="Calibri" panose="020F0502020204030204" pitchFamily="34" charset="0"/>
                <a:cs typeface="Times New Roman" panose="02020603050405020304" pitchFamily="18" charset="0"/>
              </a:rPr>
              <a:t>Les régions </a:t>
            </a:r>
            <a:r>
              <a:rPr lang="fr-LU" sz="1800" b="1" noProof="0" dirty="0">
                <a:effectLst/>
                <a:latin typeface="+mj-lt"/>
                <a:ea typeface="Calibri" panose="020F0502020204030204" pitchFamily="34" charset="0"/>
                <a:cs typeface="Times New Roman" panose="02020603050405020304" pitchFamily="18" charset="0"/>
              </a:rPr>
              <a:t>Capitale</a:t>
            </a:r>
            <a:r>
              <a:rPr lang="fr-LU" sz="1800" noProof="0" dirty="0">
                <a:effectLst/>
                <a:latin typeface="+mj-lt"/>
                <a:ea typeface="Calibri" panose="020F0502020204030204" pitchFamily="34" charset="0"/>
                <a:cs typeface="Times New Roman" panose="02020603050405020304" pitchFamily="18" charset="0"/>
              </a:rPr>
              <a:t> et </a:t>
            </a:r>
            <a:r>
              <a:rPr lang="fr-LU" sz="1800" b="1" noProof="0" dirty="0">
                <a:effectLst/>
                <a:latin typeface="+mj-lt"/>
                <a:ea typeface="Calibri" panose="020F0502020204030204" pitchFamily="34" charset="0"/>
                <a:cs typeface="Times New Roman" panose="02020603050405020304" pitchFamily="18" charset="0"/>
              </a:rPr>
              <a:t>Sud-Ouest</a:t>
            </a:r>
            <a:r>
              <a:rPr lang="fr-LU" sz="1800" noProof="0" dirty="0">
                <a:effectLst/>
                <a:latin typeface="+mj-lt"/>
                <a:ea typeface="Calibri" panose="020F0502020204030204" pitchFamily="34" charset="0"/>
                <a:cs typeface="Times New Roman" panose="02020603050405020304" pitchFamily="18" charset="0"/>
              </a:rPr>
              <a:t> se placent </a:t>
            </a:r>
            <a:r>
              <a:rPr lang="fr-LU" sz="1800" b="1" noProof="0" dirty="0">
                <a:effectLst/>
                <a:latin typeface="+mj-lt"/>
                <a:ea typeface="Calibri" panose="020F0502020204030204" pitchFamily="34" charset="0"/>
                <a:cs typeface="Times New Roman" panose="02020603050405020304" pitchFamily="18" charset="0"/>
              </a:rPr>
              <a:t>en tête du classement </a:t>
            </a:r>
            <a:r>
              <a:rPr lang="fr-LU" sz="1800" dirty="0">
                <a:ea typeface="Calibri" panose="020F0502020204030204" pitchFamily="34" charset="0"/>
                <a:cs typeface="Times New Roman" panose="02020603050405020304" pitchFamily="18" charset="0"/>
              </a:rPr>
              <a:t>pour chaque type d’infraction </a:t>
            </a:r>
            <a:r>
              <a:rPr lang="fr-LU" sz="1800" noProof="0" dirty="0">
                <a:effectLst/>
                <a:latin typeface="+mj-lt"/>
                <a:ea typeface="Calibri" panose="020F0502020204030204" pitchFamily="34" charset="0"/>
                <a:cs typeface="Times New Roman" panose="02020603050405020304" pitchFamily="18" charset="0"/>
              </a:rPr>
              <a:t>. </a:t>
            </a:r>
          </a:p>
        </p:txBody>
      </p:sp>
      <p:sp>
        <p:nvSpPr>
          <p:cNvPr id="4" name="Espace réservé du numéro de diapositive 3">
            <a:extLst>
              <a:ext uri="{FF2B5EF4-FFF2-40B4-BE49-F238E27FC236}">
                <a16:creationId xmlns:a16="http://schemas.microsoft.com/office/drawing/2014/main" id="{4FE904DB-70BE-F887-30DD-45A5C3CB1C9E}"/>
              </a:ext>
            </a:extLst>
          </p:cNvPr>
          <p:cNvSpPr>
            <a:spLocks noGrp="1"/>
          </p:cNvSpPr>
          <p:nvPr>
            <p:ph type="sldNum" sz="quarter" idx="12"/>
          </p:nvPr>
        </p:nvSpPr>
        <p:spPr/>
        <p:txBody>
          <a:bodyPr/>
          <a:lstStyle/>
          <a:p>
            <a:fld id="{90AFD27A-F5F1-F84D-8CB3-59526E99260B}" type="slidenum">
              <a:rPr lang="fr-LU" noProof="0" smtClean="0"/>
              <a:pPr/>
              <a:t>18</a:t>
            </a:fld>
            <a:endParaRPr lang="fr-LU" noProof="0" dirty="0"/>
          </a:p>
        </p:txBody>
      </p:sp>
      <p:sp>
        <p:nvSpPr>
          <p:cNvPr id="5" name="Espace réservé du pied de page 4">
            <a:extLst>
              <a:ext uri="{FF2B5EF4-FFF2-40B4-BE49-F238E27FC236}">
                <a16:creationId xmlns:a16="http://schemas.microsoft.com/office/drawing/2014/main" id="{BF981529-9F5F-BADD-A547-3D38730454CD}"/>
              </a:ext>
            </a:extLst>
          </p:cNvPr>
          <p:cNvSpPr>
            <a:spLocks noGrp="1"/>
          </p:cNvSpPr>
          <p:nvPr>
            <p:ph type="ftr" sz="quarter" idx="1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graphicFrame>
        <p:nvGraphicFramePr>
          <p:cNvPr id="10" name="Tableau 9">
            <a:extLst>
              <a:ext uri="{FF2B5EF4-FFF2-40B4-BE49-F238E27FC236}">
                <a16:creationId xmlns:a16="http://schemas.microsoft.com/office/drawing/2014/main" id="{6356BA06-B1C3-1402-9B7F-3374121E9CF1}"/>
              </a:ext>
            </a:extLst>
          </p:cNvPr>
          <p:cNvGraphicFramePr>
            <a:graphicFrameLocks noGrp="1"/>
          </p:cNvGraphicFramePr>
          <p:nvPr>
            <p:extLst>
              <p:ext uri="{D42A27DB-BD31-4B8C-83A1-F6EECF244321}">
                <p14:modId xmlns:p14="http://schemas.microsoft.com/office/powerpoint/2010/main" val="1990260881"/>
              </p:ext>
            </p:extLst>
          </p:nvPr>
        </p:nvGraphicFramePr>
        <p:xfrm>
          <a:off x="931859" y="2467025"/>
          <a:ext cx="10360856" cy="2640726"/>
        </p:xfrm>
        <a:graphic>
          <a:graphicData uri="http://schemas.openxmlformats.org/drawingml/2006/table">
            <a:tbl>
              <a:tblPr/>
              <a:tblGrid>
                <a:gridCol w="1712931">
                  <a:extLst>
                    <a:ext uri="{9D8B030D-6E8A-4147-A177-3AD203B41FA5}">
                      <a16:colId xmlns:a16="http://schemas.microsoft.com/office/drawing/2014/main" val="2690445127"/>
                    </a:ext>
                  </a:extLst>
                </a:gridCol>
                <a:gridCol w="1665350">
                  <a:extLst>
                    <a:ext uri="{9D8B030D-6E8A-4147-A177-3AD203B41FA5}">
                      <a16:colId xmlns:a16="http://schemas.microsoft.com/office/drawing/2014/main" val="1569214065"/>
                    </a:ext>
                  </a:extLst>
                </a:gridCol>
                <a:gridCol w="1808095">
                  <a:extLst>
                    <a:ext uri="{9D8B030D-6E8A-4147-A177-3AD203B41FA5}">
                      <a16:colId xmlns:a16="http://schemas.microsoft.com/office/drawing/2014/main" val="2055623985"/>
                    </a:ext>
                  </a:extLst>
                </a:gridCol>
                <a:gridCol w="2712142">
                  <a:extLst>
                    <a:ext uri="{9D8B030D-6E8A-4147-A177-3AD203B41FA5}">
                      <a16:colId xmlns:a16="http://schemas.microsoft.com/office/drawing/2014/main" val="2024326079"/>
                    </a:ext>
                  </a:extLst>
                </a:gridCol>
                <a:gridCol w="2462338">
                  <a:extLst>
                    <a:ext uri="{9D8B030D-6E8A-4147-A177-3AD203B41FA5}">
                      <a16:colId xmlns:a16="http://schemas.microsoft.com/office/drawing/2014/main" val="2132962081"/>
                    </a:ext>
                  </a:extLst>
                </a:gridCol>
              </a:tblGrid>
              <a:tr h="861401">
                <a:tc>
                  <a:txBody>
                    <a:bodyPr/>
                    <a:lstStyle/>
                    <a:p>
                      <a:pPr algn="ctr" fontAlgn="ctr">
                        <a:buNone/>
                      </a:pPr>
                      <a:r>
                        <a:rPr lang="fr-FR" sz="1800" b="1" i="0" u="none" strike="noStrike" dirty="0">
                          <a:solidFill>
                            <a:srgbClr val="FFFFFF"/>
                          </a:solidFill>
                          <a:effectLst/>
                          <a:latin typeface="+mn-lt"/>
                        </a:rPr>
                        <a:t>Régions de police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6082"/>
                    </a:solidFill>
                  </a:tcPr>
                </a:tc>
                <a:tc>
                  <a:txBody>
                    <a:bodyPr/>
                    <a:lstStyle/>
                    <a:p>
                      <a:pPr algn="ctr" fontAlgn="ctr">
                        <a:buNone/>
                      </a:pPr>
                      <a:r>
                        <a:rPr lang="fr-FR" sz="1800" b="1" i="0" u="none" strike="noStrike" dirty="0">
                          <a:solidFill>
                            <a:srgbClr val="FFFFFF"/>
                          </a:solidFill>
                          <a:effectLst/>
                          <a:latin typeface="+mn-lt"/>
                        </a:rPr>
                        <a:t>6010 - </a:t>
                      </a:r>
                      <a:br>
                        <a:rPr lang="fr-FR" sz="1800" b="1" i="0" u="none" strike="noStrike" dirty="0">
                          <a:solidFill>
                            <a:srgbClr val="FFFFFF"/>
                          </a:solidFill>
                          <a:effectLst/>
                          <a:latin typeface="+mn-lt"/>
                        </a:rPr>
                      </a:br>
                      <a:r>
                        <a:rPr lang="fr-FR" sz="1800" b="1" i="0" u="none" strike="noStrike" dirty="0">
                          <a:solidFill>
                            <a:srgbClr val="FFFFFF"/>
                          </a:solidFill>
                          <a:effectLst/>
                          <a:latin typeface="+mn-lt"/>
                        </a:rPr>
                        <a:t>Rébellion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6082"/>
                    </a:solidFill>
                  </a:tcPr>
                </a:tc>
                <a:tc>
                  <a:txBody>
                    <a:bodyPr/>
                    <a:lstStyle/>
                    <a:p>
                      <a:pPr algn="ctr" fontAlgn="ctr">
                        <a:buNone/>
                      </a:pPr>
                      <a:r>
                        <a:rPr lang="fr-FR" sz="1800" b="1" i="0" u="none" strike="noStrike" dirty="0">
                          <a:solidFill>
                            <a:srgbClr val="FFFFFF"/>
                          </a:solidFill>
                          <a:effectLst/>
                          <a:latin typeface="+mn-lt"/>
                        </a:rPr>
                        <a:t>6012 - </a:t>
                      </a:r>
                      <a:br>
                        <a:rPr lang="fr-FR" sz="1800" b="1" i="0" u="none" strike="noStrike" dirty="0">
                          <a:solidFill>
                            <a:srgbClr val="FFFFFF"/>
                          </a:solidFill>
                          <a:effectLst/>
                          <a:latin typeface="+mn-lt"/>
                        </a:rPr>
                      </a:br>
                      <a:r>
                        <a:rPr lang="fr-FR" sz="1800" b="1" i="0" u="none" strike="noStrike" dirty="0">
                          <a:solidFill>
                            <a:srgbClr val="FFFFFF"/>
                          </a:solidFill>
                          <a:effectLst/>
                          <a:latin typeface="+mn-lt"/>
                        </a:rPr>
                        <a:t>Rébellion armée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6082"/>
                    </a:solidFill>
                  </a:tcPr>
                </a:tc>
                <a:tc>
                  <a:txBody>
                    <a:bodyPr/>
                    <a:lstStyle/>
                    <a:p>
                      <a:pPr algn="ctr" fontAlgn="ctr">
                        <a:buNone/>
                      </a:pPr>
                      <a:r>
                        <a:rPr lang="fr-FR" sz="1800" b="1" i="0" u="none" strike="noStrike" dirty="0">
                          <a:solidFill>
                            <a:srgbClr val="FFFFFF"/>
                          </a:solidFill>
                          <a:effectLst/>
                          <a:latin typeface="+mn-lt"/>
                        </a:rPr>
                        <a:t>6015 – </a:t>
                      </a:r>
                      <a:br>
                        <a:rPr lang="fr-FR" sz="1800" b="1" i="0" u="none" strike="noStrike" dirty="0">
                          <a:solidFill>
                            <a:srgbClr val="FFFFFF"/>
                          </a:solidFill>
                          <a:effectLst/>
                          <a:latin typeface="+mn-lt"/>
                        </a:rPr>
                      </a:br>
                      <a:r>
                        <a:rPr lang="fr-FR" sz="1800" b="1" i="0" u="none" strike="noStrike" dirty="0">
                          <a:solidFill>
                            <a:srgbClr val="FFFFFF"/>
                          </a:solidFill>
                          <a:effectLst/>
                          <a:latin typeface="+mn-lt"/>
                        </a:rPr>
                        <a:t>Outrages par paroles/ gestes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6082"/>
                    </a:solidFill>
                  </a:tcPr>
                </a:tc>
                <a:tc>
                  <a:txBody>
                    <a:bodyPr/>
                    <a:lstStyle/>
                    <a:p>
                      <a:pPr algn="ctr" fontAlgn="ctr">
                        <a:buNone/>
                      </a:pPr>
                      <a:r>
                        <a:rPr lang="fr-FR" sz="1800" b="1" i="0" u="none" strike="noStrike" dirty="0">
                          <a:solidFill>
                            <a:srgbClr val="FFFFFF"/>
                          </a:solidFill>
                          <a:effectLst/>
                          <a:latin typeface="+mn-lt"/>
                        </a:rPr>
                        <a:t>6016 – </a:t>
                      </a:r>
                      <a:br>
                        <a:rPr lang="fr-FR" sz="1800" b="1" i="0" u="none" strike="noStrike" dirty="0">
                          <a:solidFill>
                            <a:srgbClr val="FFFFFF"/>
                          </a:solidFill>
                          <a:effectLst/>
                          <a:latin typeface="+mn-lt"/>
                        </a:rPr>
                      </a:br>
                      <a:r>
                        <a:rPr lang="fr-FR" sz="1800" b="1" i="0" u="none" strike="noStrike" dirty="0">
                          <a:solidFill>
                            <a:srgbClr val="FFFFFF"/>
                          </a:solidFill>
                          <a:effectLst/>
                          <a:latin typeface="+mn-lt"/>
                        </a:rPr>
                        <a:t>Outrages avec violences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6082"/>
                    </a:solidFill>
                  </a:tcPr>
                </a:tc>
                <a:extLst>
                  <a:ext uri="{0D108BD9-81ED-4DB2-BD59-A6C34878D82A}">
                    <a16:rowId xmlns:a16="http://schemas.microsoft.com/office/drawing/2014/main" val="1474374660"/>
                  </a:ext>
                </a:extLst>
              </a:tr>
              <a:tr h="293704">
                <a:tc>
                  <a:txBody>
                    <a:bodyPr/>
                    <a:lstStyle/>
                    <a:p>
                      <a:pPr algn="ctr" fontAlgn="b">
                        <a:buNone/>
                      </a:pPr>
                      <a:r>
                        <a:rPr lang="fr-FR" sz="1800" b="0" i="0" u="none" strike="noStrike" dirty="0">
                          <a:solidFill>
                            <a:srgbClr val="000000"/>
                          </a:solidFill>
                          <a:effectLst/>
                          <a:latin typeface="+mn-lt"/>
                        </a:rPr>
                        <a:t>Capitale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486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3608197"/>
                  </a:ext>
                </a:extLst>
              </a:tr>
              <a:tr h="293704">
                <a:tc>
                  <a:txBody>
                    <a:bodyPr/>
                    <a:lstStyle/>
                    <a:p>
                      <a:pPr algn="ctr" fontAlgn="b">
                        <a:buNone/>
                      </a:pPr>
                      <a:r>
                        <a:rPr lang="fr-FR" sz="1800" b="0" i="0" u="none" strike="noStrike" dirty="0">
                          <a:solidFill>
                            <a:srgbClr val="000000"/>
                          </a:solidFill>
                          <a:effectLst/>
                          <a:latin typeface="+mn-lt"/>
                        </a:rPr>
                        <a:t>Centre-Est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133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376474"/>
                  </a:ext>
                </a:extLst>
              </a:tr>
              <a:tr h="293704">
                <a:tc>
                  <a:txBody>
                    <a:bodyPr/>
                    <a:lstStyle/>
                    <a:p>
                      <a:pPr algn="ctr" fontAlgn="b">
                        <a:buNone/>
                      </a:pPr>
                      <a:r>
                        <a:rPr lang="fr-FR" sz="1800" b="0" i="0" u="none" strike="noStrike" dirty="0">
                          <a:solidFill>
                            <a:srgbClr val="000000"/>
                          </a:solidFill>
                          <a:effectLst/>
                          <a:latin typeface="+mn-lt"/>
                        </a:rPr>
                        <a:t>Nord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131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314891"/>
                  </a:ext>
                </a:extLst>
              </a:tr>
              <a:tr h="293704">
                <a:tc>
                  <a:txBody>
                    <a:bodyPr/>
                    <a:lstStyle/>
                    <a:p>
                      <a:pPr algn="ctr" fontAlgn="b">
                        <a:buNone/>
                      </a:pPr>
                      <a:r>
                        <a:rPr lang="fr-FR" sz="1800" b="0" i="0" u="none" strike="noStrike" dirty="0">
                          <a:solidFill>
                            <a:srgbClr val="000000"/>
                          </a:solidFill>
                          <a:effectLst/>
                          <a:latin typeface="+mn-lt"/>
                        </a:rPr>
                        <a:t>Sud-Ouest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447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a:solidFill>
                            <a:srgbClr val="000000"/>
                          </a:solidFill>
                          <a:effectLst/>
                          <a:latin typeface="+mn-lt"/>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8513765"/>
                  </a:ext>
                </a:extLst>
              </a:tr>
              <a:tr h="310805">
                <a:tc>
                  <a:txBody>
                    <a:bodyPr/>
                    <a:lstStyle/>
                    <a:p>
                      <a:pPr algn="ctr" fontAlgn="b">
                        <a:buNone/>
                      </a:pPr>
                      <a:r>
                        <a:rPr lang="fr-FR" sz="1800" b="0" i="0" u="none" strike="noStrike" dirty="0">
                          <a:solidFill>
                            <a:srgbClr val="000000"/>
                          </a:solidFill>
                          <a:effectLst/>
                          <a:latin typeface="+mn-lt"/>
                        </a:rPr>
                        <a:t>Inconnu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fr-FR"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fr-FR" sz="18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endParaRPr lang="fr-FR" sz="18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911993"/>
                  </a:ext>
                </a:extLst>
              </a:tr>
              <a:tr h="293704">
                <a:tc>
                  <a:txBody>
                    <a:bodyPr/>
                    <a:lstStyle/>
                    <a:p>
                      <a:pPr algn="ctr" fontAlgn="b">
                        <a:buNone/>
                      </a:pPr>
                      <a:r>
                        <a:rPr lang="fr-FR" sz="1800" b="1" i="0" u="none" strike="noStrike" dirty="0">
                          <a:solidFill>
                            <a:srgbClr val="000000"/>
                          </a:solidFill>
                          <a:effectLst/>
                          <a:latin typeface="+mn-lt"/>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buNone/>
                      </a:pPr>
                      <a:r>
                        <a:rPr lang="fr-FR" sz="1800" b="1" i="0" u="none" strike="noStrike" dirty="0">
                          <a:solidFill>
                            <a:srgbClr val="000000"/>
                          </a:solidFill>
                          <a:effectLst/>
                          <a:latin typeface="+mn-lt"/>
                        </a:rPr>
                        <a:t>356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buNone/>
                      </a:pPr>
                      <a:r>
                        <a:rPr lang="fr-FR" sz="1800" b="1" i="0" u="none" strike="noStrike" dirty="0">
                          <a:solidFill>
                            <a:srgbClr val="000000"/>
                          </a:solidFill>
                          <a:effectLst/>
                          <a:latin typeface="+mn-lt"/>
                        </a:rPr>
                        <a:t>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buNone/>
                      </a:pPr>
                      <a:r>
                        <a:rPr lang="fr-FR" sz="1800" b="1" i="0" u="none" strike="noStrike" dirty="0">
                          <a:solidFill>
                            <a:srgbClr val="000000"/>
                          </a:solidFill>
                          <a:effectLst/>
                          <a:latin typeface="+mn-lt"/>
                        </a:rPr>
                        <a:t>1264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buNone/>
                      </a:pPr>
                      <a:r>
                        <a:rPr lang="fr-FR" sz="1800" b="1" i="0" u="none" strike="noStrike" dirty="0">
                          <a:solidFill>
                            <a:srgbClr val="000000"/>
                          </a:solidFill>
                          <a:effectLst/>
                          <a:latin typeface="+mn-lt"/>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74938941"/>
                  </a:ext>
                </a:extLst>
              </a:tr>
            </a:tbl>
          </a:graphicData>
        </a:graphic>
      </p:graphicFrame>
      <p:sp>
        <p:nvSpPr>
          <p:cNvPr id="3" name="TextBox 2">
            <a:extLst>
              <a:ext uri="{FF2B5EF4-FFF2-40B4-BE49-F238E27FC236}">
                <a16:creationId xmlns:a16="http://schemas.microsoft.com/office/drawing/2014/main" id="{292DB5CC-740C-7F55-8ACB-CE487086AE3F}"/>
              </a:ext>
            </a:extLst>
          </p:cNvPr>
          <p:cNvSpPr txBox="1"/>
          <p:nvPr/>
        </p:nvSpPr>
        <p:spPr>
          <a:xfrm>
            <a:off x="899285" y="1698171"/>
            <a:ext cx="4717744" cy="400110"/>
          </a:xfrm>
          <a:prstGeom prst="rect">
            <a:avLst/>
          </a:prstGeom>
          <a:noFill/>
        </p:spPr>
        <p:txBody>
          <a:bodyPr wrap="square" rtlCol="0">
            <a:spAutoFit/>
          </a:bodyPr>
          <a:lstStyle/>
          <a:p>
            <a:r>
              <a:rPr lang="en-US" sz="2000" b="1" u="sng" dirty="0"/>
              <a:t>Lieux des infractions</a:t>
            </a:r>
          </a:p>
        </p:txBody>
      </p:sp>
    </p:spTree>
    <p:extLst>
      <p:ext uri="{BB962C8B-B14F-4D97-AF65-F5344CB8AC3E}">
        <p14:creationId xmlns:p14="http://schemas.microsoft.com/office/powerpoint/2010/main" val="2321684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1B3EB-7422-4DE7-CBF6-8500A0B6B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1B5AD-E398-8AC8-F3FF-30244C545FA7}"/>
              </a:ext>
            </a:extLst>
          </p:cNvPr>
          <p:cNvSpPr>
            <a:spLocks noGrp="1"/>
          </p:cNvSpPr>
          <p:nvPr>
            <p:ph type="title"/>
          </p:nvPr>
        </p:nvSpPr>
        <p:spPr>
          <a:xfrm>
            <a:off x="0" y="171356"/>
            <a:ext cx="12192000" cy="6503764"/>
          </a:xfrm>
        </p:spPr>
        <p:txBody>
          <a:bodyPr>
            <a:normAutofit/>
          </a:bodyPr>
          <a:lstStyle/>
          <a:p>
            <a:r>
              <a:rPr lang="fr-FR" sz="4400" noProof="0" dirty="0">
                <a:latin typeface="+mj-lt"/>
              </a:rPr>
              <a:t>Refus d’obtempérer</a:t>
            </a:r>
          </a:p>
        </p:txBody>
      </p:sp>
      <p:sp>
        <p:nvSpPr>
          <p:cNvPr id="4" name="Slide Number Placeholder 3">
            <a:extLst>
              <a:ext uri="{FF2B5EF4-FFF2-40B4-BE49-F238E27FC236}">
                <a16:creationId xmlns:a16="http://schemas.microsoft.com/office/drawing/2014/main" id="{612EF408-5A0E-CB2E-9E35-745672A20278}"/>
              </a:ext>
            </a:extLst>
          </p:cNvPr>
          <p:cNvSpPr>
            <a:spLocks noGrp="1"/>
          </p:cNvSpPr>
          <p:nvPr>
            <p:ph type="sldNum" sz="quarter" idx="12"/>
          </p:nvPr>
        </p:nvSpPr>
        <p:spPr/>
        <p:txBody>
          <a:bodyPr/>
          <a:lstStyle/>
          <a:p>
            <a:fld id="{90AFD27A-F5F1-F84D-8CB3-59526E99260B}" type="slidenum">
              <a:rPr lang="fr-FR" smtClean="0"/>
              <a:pPr/>
              <a:t>19</a:t>
            </a:fld>
            <a:endParaRPr lang="fr-FR" dirty="0"/>
          </a:p>
        </p:txBody>
      </p:sp>
      <p:sp>
        <p:nvSpPr>
          <p:cNvPr id="5" name="Footer Placeholder 4">
            <a:extLst>
              <a:ext uri="{FF2B5EF4-FFF2-40B4-BE49-F238E27FC236}">
                <a16:creationId xmlns:a16="http://schemas.microsoft.com/office/drawing/2014/main" id="{30448658-C78E-79FB-37CB-286496CBDDA8}"/>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295925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2D52-0DC5-DFBF-821E-1C2327B9C0D5}"/>
              </a:ext>
            </a:extLst>
          </p:cNvPr>
          <p:cNvSpPr>
            <a:spLocks noGrp="1"/>
          </p:cNvSpPr>
          <p:nvPr>
            <p:ph type="title"/>
          </p:nvPr>
        </p:nvSpPr>
        <p:spPr/>
        <p:txBody>
          <a:bodyPr/>
          <a:lstStyle/>
          <a:p>
            <a:r>
              <a:rPr lang="fr-LU" noProof="0" dirty="0">
                <a:latin typeface="+mj-lt"/>
              </a:rPr>
              <a:t>Plan de la présentation</a:t>
            </a:r>
          </a:p>
        </p:txBody>
      </p:sp>
      <p:sp>
        <p:nvSpPr>
          <p:cNvPr id="3" name="Content Placeholder 2">
            <a:extLst>
              <a:ext uri="{FF2B5EF4-FFF2-40B4-BE49-F238E27FC236}">
                <a16:creationId xmlns:a16="http://schemas.microsoft.com/office/drawing/2014/main" id="{DB87B659-2C91-60B6-47EC-768EBD478AAE}"/>
              </a:ext>
            </a:extLst>
          </p:cNvPr>
          <p:cNvSpPr>
            <a:spLocks noGrp="1"/>
          </p:cNvSpPr>
          <p:nvPr>
            <p:ph idx="1"/>
          </p:nvPr>
        </p:nvSpPr>
        <p:spPr>
          <a:xfrm>
            <a:off x="1219201" y="2011680"/>
            <a:ext cx="10665883" cy="4406211"/>
          </a:xfrm>
        </p:spPr>
        <p:txBody>
          <a:bodyPr>
            <a:normAutofit/>
          </a:bodyPr>
          <a:lstStyle/>
          <a:p>
            <a:r>
              <a:rPr lang="fr-LU" noProof="0" dirty="0">
                <a:latin typeface="+mj-lt"/>
              </a:rPr>
              <a:t>Contexte</a:t>
            </a:r>
          </a:p>
          <a:p>
            <a:r>
              <a:rPr lang="fr-LU" noProof="0" dirty="0">
                <a:latin typeface="+mj-lt"/>
              </a:rPr>
              <a:t>Sondage</a:t>
            </a:r>
          </a:p>
          <a:p>
            <a:r>
              <a:rPr lang="fr-LU" noProof="0" dirty="0">
                <a:latin typeface="+mj-lt"/>
              </a:rPr>
              <a:t>Rébellion et outrages à agent</a:t>
            </a:r>
          </a:p>
          <a:p>
            <a:r>
              <a:rPr lang="fr-LU" noProof="0" dirty="0">
                <a:latin typeface="+mj-lt"/>
              </a:rPr>
              <a:t>Refus d’obtempérer</a:t>
            </a:r>
          </a:p>
          <a:p>
            <a:r>
              <a:rPr lang="fr-LU" noProof="0" dirty="0">
                <a:latin typeface="+mj-lt"/>
              </a:rPr>
              <a:t>Prévention et répression</a:t>
            </a:r>
          </a:p>
          <a:p>
            <a:r>
              <a:rPr lang="fr-LU" noProof="0" dirty="0">
                <a:latin typeface="+mj-lt"/>
              </a:rPr>
              <a:t>Encadrement des victimes</a:t>
            </a:r>
          </a:p>
          <a:p>
            <a:r>
              <a:rPr lang="fr-LU" noProof="0" dirty="0">
                <a:latin typeface="+mj-lt"/>
              </a:rPr>
              <a:t>Propositions</a:t>
            </a:r>
          </a:p>
        </p:txBody>
      </p:sp>
      <p:sp>
        <p:nvSpPr>
          <p:cNvPr id="4" name="Slide Number Placeholder 3">
            <a:extLst>
              <a:ext uri="{FF2B5EF4-FFF2-40B4-BE49-F238E27FC236}">
                <a16:creationId xmlns:a16="http://schemas.microsoft.com/office/drawing/2014/main" id="{01D8BE9E-FC24-2974-E62D-E094B99D61E1}"/>
              </a:ext>
            </a:extLst>
          </p:cNvPr>
          <p:cNvSpPr>
            <a:spLocks noGrp="1"/>
          </p:cNvSpPr>
          <p:nvPr>
            <p:ph type="sldNum" sz="quarter" idx="12"/>
          </p:nvPr>
        </p:nvSpPr>
        <p:spPr/>
        <p:txBody>
          <a:bodyPr/>
          <a:lstStyle/>
          <a:p>
            <a:fld id="{90AFD27A-F5F1-F84D-8CB3-59526E99260B}" type="slidenum">
              <a:rPr lang="fr-LU" noProof="0" smtClean="0"/>
              <a:pPr/>
              <a:t>2</a:t>
            </a:fld>
            <a:endParaRPr lang="fr-LU" noProof="0" dirty="0"/>
          </a:p>
        </p:txBody>
      </p:sp>
      <p:sp>
        <p:nvSpPr>
          <p:cNvPr id="5" name="Footer Placeholder 4">
            <a:extLst>
              <a:ext uri="{FF2B5EF4-FFF2-40B4-BE49-F238E27FC236}">
                <a16:creationId xmlns:a16="http://schemas.microsoft.com/office/drawing/2014/main" id="{747DD48C-AD5E-3014-827D-91757A2BFB86}"/>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Tree>
    <p:extLst>
      <p:ext uri="{BB962C8B-B14F-4D97-AF65-F5344CB8AC3E}">
        <p14:creationId xmlns:p14="http://schemas.microsoft.com/office/powerpoint/2010/main" val="340938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4C3CD-EC2B-EE77-B154-9D534BD0495F}"/>
              </a:ext>
            </a:extLst>
          </p:cNvPr>
          <p:cNvSpPr>
            <a:spLocks noGrp="1"/>
          </p:cNvSpPr>
          <p:nvPr>
            <p:ph type="title"/>
          </p:nvPr>
        </p:nvSpPr>
        <p:spPr/>
        <p:txBody>
          <a:bodyPr/>
          <a:lstStyle/>
          <a:p>
            <a:r>
              <a:rPr lang="fr-LU" dirty="0"/>
              <a:t>Principaux constats</a:t>
            </a:r>
            <a:endParaRPr lang="fr-LU" noProof="0" dirty="0"/>
          </a:p>
        </p:txBody>
      </p:sp>
      <p:sp>
        <p:nvSpPr>
          <p:cNvPr id="3" name="Espace réservé du contenu 2">
            <a:extLst>
              <a:ext uri="{FF2B5EF4-FFF2-40B4-BE49-F238E27FC236}">
                <a16:creationId xmlns:a16="http://schemas.microsoft.com/office/drawing/2014/main" id="{0D272598-4C76-CEBC-F7C5-8A37C1773D41}"/>
              </a:ext>
            </a:extLst>
          </p:cNvPr>
          <p:cNvSpPr>
            <a:spLocks noGrp="1"/>
          </p:cNvSpPr>
          <p:nvPr>
            <p:ph sz="half" idx="1"/>
          </p:nvPr>
        </p:nvSpPr>
        <p:spPr>
          <a:xfrm>
            <a:off x="446965" y="3067674"/>
            <a:ext cx="4793674" cy="1485295"/>
          </a:xfrm>
        </p:spPr>
        <p:txBody>
          <a:bodyPr>
            <a:normAutofit lnSpcReduction="10000"/>
          </a:bodyPr>
          <a:lstStyle/>
          <a:p>
            <a:pPr marL="0" indent="0">
              <a:spcAft>
                <a:spcPts val="600"/>
              </a:spcAft>
              <a:buNone/>
            </a:pPr>
            <a:r>
              <a:rPr lang="fr-LU" b="1" u="sng" noProof="0" dirty="0">
                <a:latin typeface="+mj-lt"/>
              </a:rPr>
              <a:t>Chiffres absolus sur les derniers 5 ans</a:t>
            </a:r>
          </a:p>
          <a:p>
            <a:pPr>
              <a:spcAft>
                <a:spcPts val="600"/>
              </a:spcAft>
              <a:buFont typeface="Wingdings" panose="05000000000000000000" pitchFamily="2" charset="2"/>
              <a:buChar char="q"/>
            </a:pPr>
            <a:r>
              <a:rPr lang="fr-LU" sz="1800" noProof="0" dirty="0">
                <a:latin typeface="+mj-lt"/>
              </a:rPr>
              <a:t>Pic en 2021, stabilité au cours des 3 dernières années à </a:t>
            </a:r>
            <a:r>
              <a:rPr lang="fr-LU" sz="1800" dirty="0">
                <a:latin typeface="+mj-lt"/>
              </a:rPr>
              <a:t>environ</a:t>
            </a:r>
            <a:r>
              <a:rPr lang="fr-LU" sz="1800" noProof="0" dirty="0">
                <a:latin typeface="+mj-lt"/>
              </a:rPr>
              <a:t> 200 refus d‘obtempérer par an</a:t>
            </a:r>
            <a:endParaRPr lang="fr-LU" noProof="0" dirty="0">
              <a:latin typeface="+mj-lt"/>
            </a:endParaRPr>
          </a:p>
          <a:p>
            <a:pPr marL="349250" lvl="1" indent="0">
              <a:buNone/>
            </a:pPr>
            <a:endParaRPr lang="fr-LU" sz="1600" noProof="0" dirty="0">
              <a:latin typeface="+mj-lt"/>
            </a:endParaRPr>
          </a:p>
        </p:txBody>
      </p:sp>
      <p:sp>
        <p:nvSpPr>
          <p:cNvPr id="5" name="Espace réservé du numéro de diapositive 4">
            <a:extLst>
              <a:ext uri="{FF2B5EF4-FFF2-40B4-BE49-F238E27FC236}">
                <a16:creationId xmlns:a16="http://schemas.microsoft.com/office/drawing/2014/main" id="{11D03304-5E18-2FE8-9B73-75063C34EE88}"/>
              </a:ext>
            </a:extLst>
          </p:cNvPr>
          <p:cNvSpPr>
            <a:spLocks noGrp="1"/>
          </p:cNvSpPr>
          <p:nvPr>
            <p:ph type="sldNum" sz="quarter" idx="12"/>
          </p:nvPr>
        </p:nvSpPr>
        <p:spPr/>
        <p:txBody>
          <a:bodyPr/>
          <a:lstStyle/>
          <a:p>
            <a:fld id="{90AFD27A-F5F1-F84D-8CB3-59526E99260B}" type="slidenum">
              <a:rPr lang="fr-LU" noProof="0" smtClean="0"/>
              <a:pPr/>
              <a:t>20</a:t>
            </a:fld>
            <a:endParaRPr lang="fr-LU" noProof="0" dirty="0"/>
          </a:p>
        </p:txBody>
      </p:sp>
      <p:sp>
        <p:nvSpPr>
          <p:cNvPr id="6" name="Espace réservé du pied de page 5">
            <a:extLst>
              <a:ext uri="{FF2B5EF4-FFF2-40B4-BE49-F238E27FC236}">
                <a16:creationId xmlns:a16="http://schemas.microsoft.com/office/drawing/2014/main" id="{2D9DA8E0-3952-1D9C-8E37-9376A693EBE3}"/>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pic>
        <p:nvPicPr>
          <p:cNvPr id="7" name="Picture 6">
            <a:extLst>
              <a:ext uri="{FF2B5EF4-FFF2-40B4-BE49-F238E27FC236}">
                <a16:creationId xmlns:a16="http://schemas.microsoft.com/office/drawing/2014/main" id="{FBD1FB3F-ACE7-A030-D6F5-123C97E3C57E}"/>
              </a:ext>
            </a:extLst>
          </p:cNvPr>
          <p:cNvPicPr>
            <a:picLocks noChangeAspect="1"/>
          </p:cNvPicPr>
          <p:nvPr/>
        </p:nvPicPr>
        <p:blipFill>
          <a:blip r:embed="rId3"/>
          <a:stretch>
            <a:fillRect/>
          </a:stretch>
        </p:blipFill>
        <p:spPr>
          <a:xfrm>
            <a:off x="5942542" y="1909883"/>
            <a:ext cx="5942541" cy="3800878"/>
          </a:xfrm>
          <a:prstGeom prst="rect">
            <a:avLst/>
          </a:prstGeom>
        </p:spPr>
      </p:pic>
    </p:spTree>
    <p:extLst>
      <p:ext uri="{BB962C8B-B14F-4D97-AF65-F5344CB8AC3E}">
        <p14:creationId xmlns:p14="http://schemas.microsoft.com/office/powerpoint/2010/main" val="151042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B69E4-362C-0EBA-8C67-58FA238E60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9F12962-546F-934E-D52D-0D2A5122A82C}"/>
              </a:ext>
            </a:extLst>
          </p:cNvPr>
          <p:cNvSpPr>
            <a:spLocks noGrp="1"/>
          </p:cNvSpPr>
          <p:nvPr>
            <p:ph type="title"/>
          </p:nvPr>
        </p:nvSpPr>
        <p:spPr/>
        <p:txBody>
          <a:bodyPr/>
          <a:lstStyle/>
          <a:p>
            <a:r>
              <a:rPr lang="fr-LU" dirty="0"/>
              <a:t>Principaux constats</a:t>
            </a:r>
            <a:endParaRPr lang="fr-LU" noProof="0" dirty="0"/>
          </a:p>
        </p:txBody>
      </p:sp>
      <p:sp>
        <p:nvSpPr>
          <p:cNvPr id="3" name="Espace réservé du contenu 2">
            <a:extLst>
              <a:ext uri="{FF2B5EF4-FFF2-40B4-BE49-F238E27FC236}">
                <a16:creationId xmlns:a16="http://schemas.microsoft.com/office/drawing/2014/main" id="{25037A58-0101-E71B-53EC-981EAABFB30F}"/>
              </a:ext>
            </a:extLst>
          </p:cNvPr>
          <p:cNvSpPr>
            <a:spLocks noGrp="1"/>
          </p:cNvSpPr>
          <p:nvPr>
            <p:ph sz="half" idx="1"/>
          </p:nvPr>
        </p:nvSpPr>
        <p:spPr>
          <a:xfrm>
            <a:off x="585847" y="1697292"/>
            <a:ext cx="11299235" cy="3884109"/>
          </a:xfrm>
        </p:spPr>
        <p:txBody>
          <a:bodyPr>
            <a:normAutofit/>
          </a:bodyPr>
          <a:lstStyle/>
          <a:p>
            <a:pPr marL="0" indent="0">
              <a:spcAft>
                <a:spcPts val="600"/>
              </a:spcAft>
              <a:buNone/>
            </a:pPr>
            <a:r>
              <a:rPr lang="fr-FR" b="1" u="sng" noProof="0" dirty="0">
                <a:latin typeface="+mj-lt"/>
              </a:rPr>
              <a:t>Tendances face à l’évolution démographique et de l’effectif policier</a:t>
            </a:r>
          </a:p>
          <a:p>
            <a:pPr>
              <a:spcAft>
                <a:spcPts val="600"/>
              </a:spcAft>
              <a:buFont typeface="Wingdings" panose="05000000000000000000" pitchFamily="2" charset="2"/>
              <a:buChar char="q"/>
            </a:pPr>
            <a:r>
              <a:rPr lang="fr-LU" sz="2000" noProof="0" dirty="0">
                <a:latin typeface="+mj-lt"/>
              </a:rPr>
              <a:t>Par 100 000 habitants: stabilisation autour des 30 occurrences à la suite d’une année 2021 marquée par un nombre d’occurrences plus élevé</a:t>
            </a:r>
          </a:p>
          <a:p>
            <a:pPr>
              <a:spcAft>
                <a:spcPts val="600"/>
              </a:spcAft>
              <a:buFont typeface="Wingdings" panose="05000000000000000000" pitchFamily="2" charset="2"/>
              <a:buChar char="q"/>
            </a:pPr>
            <a:r>
              <a:rPr lang="fr-LU" dirty="0"/>
              <a:t>Par 100 agents de police: </a:t>
            </a:r>
            <a:r>
              <a:rPr lang="fr-FR" dirty="0"/>
              <a:t>stabilisation autour des 8 occurrences à la suite d’une année 2021 marquée par un nombre d’occurrences plus élevé</a:t>
            </a:r>
            <a:endParaRPr lang="fr-LU" sz="1600" noProof="0" dirty="0">
              <a:latin typeface="+mj-lt"/>
            </a:endParaRPr>
          </a:p>
        </p:txBody>
      </p:sp>
      <p:sp>
        <p:nvSpPr>
          <p:cNvPr id="5" name="Espace réservé du numéro de diapositive 4">
            <a:extLst>
              <a:ext uri="{FF2B5EF4-FFF2-40B4-BE49-F238E27FC236}">
                <a16:creationId xmlns:a16="http://schemas.microsoft.com/office/drawing/2014/main" id="{F6430A58-4FCA-F545-2265-9C5EC82282DD}"/>
              </a:ext>
            </a:extLst>
          </p:cNvPr>
          <p:cNvSpPr>
            <a:spLocks noGrp="1"/>
          </p:cNvSpPr>
          <p:nvPr>
            <p:ph type="sldNum" sz="quarter" idx="12"/>
          </p:nvPr>
        </p:nvSpPr>
        <p:spPr/>
        <p:txBody>
          <a:bodyPr/>
          <a:lstStyle/>
          <a:p>
            <a:fld id="{90AFD27A-F5F1-F84D-8CB3-59526E99260B}" type="slidenum">
              <a:rPr lang="fr-LU" noProof="0" smtClean="0"/>
              <a:pPr/>
              <a:t>21</a:t>
            </a:fld>
            <a:endParaRPr lang="fr-LU" noProof="0" dirty="0"/>
          </a:p>
        </p:txBody>
      </p:sp>
      <p:sp>
        <p:nvSpPr>
          <p:cNvPr id="6" name="Espace réservé du pied de page 5">
            <a:extLst>
              <a:ext uri="{FF2B5EF4-FFF2-40B4-BE49-F238E27FC236}">
                <a16:creationId xmlns:a16="http://schemas.microsoft.com/office/drawing/2014/main" id="{F747015C-06A3-B427-37F0-FA256299FA1C}"/>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Tree>
    <p:extLst>
      <p:ext uri="{BB962C8B-B14F-4D97-AF65-F5344CB8AC3E}">
        <p14:creationId xmlns:p14="http://schemas.microsoft.com/office/powerpoint/2010/main" val="2621447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F5794EE-5EC3-8C50-0CB9-FC07B263F448}"/>
              </a:ext>
            </a:extLst>
          </p:cNvPr>
          <p:cNvSpPr>
            <a:spLocks noGrp="1"/>
          </p:cNvSpPr>
          <p:nvPr>
            <p:ph type="title"/>
          </p:nvPr>
        </p:nvSpPr>
        <p:spPr/>
        <p:txBody>
          <a:bodyPr>
            <a:normAutofit/>
          </a:bodyPr>
          <a:lstStyle/>
          <a:p>
            <a:r>
              <a:rPr lang="fr-LU" noProof="0" dirty="0">
                <a:latin typeface="+mj-lt"/>
              </a:rPr>
              <a:t>Principaux constats</a:t>
            </a:r>
          </a:p>
        </p:txBody>
      </p:sp>
      <p:sp>
        <p:nvSpPr>
          <p:cNvPr id="7" name="Espace réservé du numéro de diapositive 6">
            <a:extLst>
              <a:ext uri="{FF2B5EF4-FFF2-40B4-BE49-F238E27FC236}">
                <a16:creationId xmlns:a16="http://schemas.microsoft.com/office/drawing/2014/main" id="{640EBE14-15D4-0AE4-FDD7-803FE280957F}"/>
              </a:ext>
            </a:extLst>
          </p:cNvPr>
          <p:cNvSpPr>
            <a:spLocks noGrp="1"/>
          </p:cNvSpPr>
          <p:nvPr>
            <p:ph type="sldNum" sz="quarter" idx="12"/>
          </p:nvPr>
        </p:nvSpPr>
        <p:spPr/>
        <p:txBody>
          <a:bodyPr/>
          <a:lstStyle/>
          <a:p>
            <a:fld id="{90AFD27A-F5F1-F84D-8CB3-59526E99260B}" type="slidenum">
              <a:rPr lang="fr-LU" noProof="0" smtClean="0"/>
              <a:pPr/>
              <a:t>22</a:t>
            </a:fld>
            <a:endParaRPr lang="fr-LU" noProof="0" dirty="0"/>
          </a:p>
        </p:txBody>
      </p:sp>
      <p:sp>
        <p:nvSpPr>
          <p:cNvPr id="8" name="Espace réservé du pied de page 7">
            <a:extLst>
              <a:ext uri="{FF2B5EF4-FFF2-40B4-BE49-F238E27FC236}">
                <a16:creationId xmlns:a16="http://schemas.microsoft.com/office/drawing/2014/main" id="{6C65A0BD-EBB3-2305-6B87-D9D4A144782E}"/>
              </a:ext>
            </a:extLst>
          </p:cNvPr>
          <p:cNvSpPr>
            <a:spLocks noGrp="1"/>
          </p:cNvSpPr>
          <p:nvPr>
            <p:ph type="ftr" sz="quarter" idx="3"/>
          </p:nvPr>
        </p:nvSpPr>
        <p:spPr>
          <a:xfrm>
            <a:off x="1219200" y="6675119"/>
            <a:ext cx="10665884" cy="182881"/>
          </a:xfrm>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2" name="Espace réservé du contenu 9">
            <a:extLst>
              <a:ext uri="{FF2B5EF4-FFF2-40B4-BE49-F238E27FC236}">
                <a16:creationId xmlns:a16="http://schemas.microsoft.com/office/drawing/2014/main" id="{6E4455E4-AC11-3083-48CC-9938F74FC7F3}"/>
              </a:ext>
            </a:extLst>
          </p:cNvPr>
          <p:cNvSpPr txBox="1">
            <a:spLocks/>
          </p:cNvSpPr>
          <p:nvPr/>
        </p:nvSpPr>
        <p:spPr>
          <a:xfrm>
            <a:off x="575509" y="1593589"/>
            <a:ext cx="11006892" cy="233248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336550" algn="l" defTabSz="914400" rtl="0" eaLnBrk="1" latinLnBrk="0" hangingPunct="1">
              <a:spcBef>
                <a:spcPts val="600"/>
              </a:spcBef>
              <a:buClr>
                <a:schemeClr val="accent2"/>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035050" indent="-349250" algn="l" defTabSz="914400" rtl="0" eaLnBrk="1" latinLnBrk="0" hangingPunct="1">
              <a:spcBef>
                <a:spcPts val="3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336550" algn="l" defTabSz="914400" rtl="0" eaLnBrk="1" latinLnBrk="0" hangingPunct="1">
              <a:spcBef>
                <a:spcPts val="300"/>
              </a:spcBef>
              <a:buClr>
                <a:schemeClr val="accent2"/>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720850" indent="-349250" algn="l" defTabSz="914400" rtl="0" eaLnBrk="1" latinLnBrk="0" hangingPunct="1">
              <a:spcBef>
                <a:spcPts val="3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LU" b="1" u="sng" kern="100" dirty="0">
                <a:solidFill>
                  <a:schemeClr val="accent1"/>
                </a:solidFill>
                <a:ea typeface="Calibri" panose="020F0502020204030204" pitchFamily="34" charset="0"/>
                <a:cs typeface="Times New Roman" panose="02020603050405020304" pitchFamily="18" charset="0"/>
              </a:rPr>
              <a:t>Comparaison sondage / statistiques IP - PGAT</a:t>
            </a:r>
          </a:p>
          <a:p>
            <a:pPr algn="just">
              <a:buFont typeface="Wingdings" panose="05000000000000000000" pitchFamily="2" charset="2"/>
              <a:buChar char="q"/>
            </a:pPr>
            <a:r>
              <a:rPr lang="fr-FR" b="1" noProof="0" dirty="0">
                <a:latin typeface="+mn-lt"/>
              </a:rPr>
              <a:t>Pas de détérioration marquante</a:t>
            </a:r>
            <a:r>
              <a:rPr lang="fr-FR" noProof="0" dirty="0">
                <a:latin typeface="+mn-lt"/>
              </a:rPr>
              <a:t> de la situation selon les données IP/PGAT, même </a:t>
            </a:r>
            <a:r>
              <a:rPr lang="fr-FR" noProof="0" dirty="0" err="1">
                <a:latin typeface="+mn-lt"/>
              </a:rPr>
              <a:t>légèr</a:t>
            </a:r>
            <a:r>
              <a:rPr lang="fr-FR" dirty="0">
                <a:latin typeface="+mn-lt"/>
              </a:rPr>
              <a:t>e baisse dernièrement</a:t>
            </a:r>
            <a:r>
              <a:rPr lang="fr-LU" noProof="0" dirty="0">
                <a:latin typeface="+mn-lt"/>
              </a:rPr>
              <a:t>. </a:t>
            </a:r>
          </a:p>
          <a:p>
            <a:pPr algn="just">
              <a:buFont typeface="Wingdings" panose="05000000000000000000" pitchFamily="2" charset="2"/>
              <a:buChar char="q"/>
            </a:pPr>
            <a:r>
              <a:rPr lang="fr-FR" b="1" noProof="0" dirty="0">
                <a:latin typeface="+mn-lt"/>
              </a:rPr>
              <a:t>Manque de concordance avec notre sondage </a:t>
            </a:r>
            <a:r>
              <a:rPr lang="fr-FR" noProof="0" dirty="0">
                <a:latin typeface="+mn-lt"/>
              </a:rPr>
              <a:t>qui rapporte une détérioration perçue marquée de la situation sur les cinq dernières années.</a:t>
            </a:r>
            <a:endParaRPr lang="fr-LU" noProof="0" dirty="0">
              <a:latin typeface="+mn-lt"/>
            </a:endParaRPr>
          </a:p>
        </p:txBody>
      </p:sp>
      <p:sp>
        <p:nvSpPr>
          <p:cNvPr id="5" name="Content Placeholder 4">
            <a:extLst>
              <a:ext uri="{FF2B5EF4-FFF2-40B4-BE49-F238E27FC236}">
                <a16:creationId xmlns:a16="http://schemas.microsoft.com/office/drawing/2014/main" id="{294DE656-DEEE-A781-BB6B-6D0D0E78963B}"/>
              </a:ext>
            </a:extLst>
          </p:cNvPr>
          <p:cNvSpPr>
            <a:spLocks noGrp="1"/>
          </p:cNvSpPr>
          <p:nvPr>
            <p:ph idx="1"/>
          </p:nvPr>
        </p:nvSpPr>
        <p:spPr>
          <a:xfrm>
            <a:off x="609599" y="1593590"/>
            <a:ext cx="11275485" cy="391030"/>
          </a:xfrm>
        </p:spPr>
        <p:txBody>
          <a:bodyPr>
            <a:normAutofit lnSpcReduction="10000"/>
          </a:bodyPr>
          <a:lstStyle/>
          <a:p>
            <a:pPr marL="0" indent="0">
              <a:buNone/>
            </a:pPr>
            <a:endParaRPr lang="fr-LU" b="1" u="sng" kern="100" dirty="0">
              <a:solidFill>
                <a:schemeClr val="accent1"/>
              </a:solidFill>
              <a:ea typeface="Calibri" panose="020F0502020204030204" pitchFamily="34" charset="0"/>
              <a:cs typeface="Times New Roman" panose="02020603050405020304" pitchFamily="18" charset="0"/>
            </a:endParaRPr>
          </a:p>
          <a:p>
            <a:pPr marL="0" indent="0">
              <a:buNone/>
            </a:pPr>
            <a:endParaRPr lang="fr-LU" b="1" u="sng" kern="100" dirty="0">
              <a:solidFill>
                <a:schemeClr val="accent1"/>
              </a:solidFill>
              <a:ea typeface="Calibri" panose="020F0502020204030204" pitchFamily="34" charset="0"/>
              <a:cs typeface="Times New Roman" panose="02020603050405020304" pitchFamily="18" charset="0"/>
            </a:endParaRPr>
          </a:p>
          <a:p>
            <a:pPr marL="0" indent="0">
              <a:buNone/>
            </a:pPr>
            <a:endParaRPr lang="fr-LU" b="1" u="sng" kern="100" dirty="0">
              <a:solidFill>
                <a:schemeClr val="accent1"/>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9690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6631C-89A6-7BE7-6BEC-72A0282E4E74}"/>
            </a:ext>
          </a:extLst>
        </p:cNvPr>
        <p:cNvGrpSpPr/>
        <p:nvPr/>
      </p:nvGrpSpPr>
      <p:grpSpPr>
        <a:xfrm>
          <a:off x="0" y="0"/>
          <a:ext cx="0" cy="0"/>
          <a:chOff x="0" y="0"/>
          <a:chExt cx="0" cy="0"/>
        </a:xfrm>
      </p:grpSpPr>
      <p:sp>
        <p:nvSpPr>
          <p:cNvPr id="9" name="Titre 8">
            <a:extLst>
              <a:ext uri="{FF2B5EF4-FFF2-40B4-BE49-F238E27FC236}">
                <a16:creationId xmlns:a16="http://schemas.microsoft.com/office/drawing/2014/main" id="{E71C05D6-D887-BE81-22DA-C9FCF8E442F2}"/>
              </a:ext>
            </a:extLst>
          </p:cNvPr>
          <p:cNvSpPr>
            <a:spLocks noGrp="1"/>
          </p:cNvSpPr>
          <p:nvPr>
            <p:ph type="title"/>
          </p:nvPr>
        </p:nvSpPr>
        <p:spPr/>
        <p:txBody>
          <a:bodyPr>
            <a:normAutofit/>
          </a:bodyPr>
          <a:lstStyle/>
          <a:p>
            <a:r>
              <a:rPr lang="fr-LU" noProof="0" dirty="0">
                <a:latin typeface="+mj-lt"/>
              </a:rPr>
              <a:t>Principaux constats</a:t>
            </a:r>
          </a:p>
        </p:txBody>
      </p:sp>
      <p:sp>
        <p:nvSpPr>
          <p:cNvPr id="7" name="Espace réservé du numéro de diapositive 6">
            <a:extLst>
              <a:ext uri="{FF2B5EF4-FFF2-40B4-BE49-F238E27FC236}">
                <a16:creationId xmlns:a16="http://schemas.microsoft.com/office/drawing/2014/main" id="{497CCE2E-5E5F-F123-5AF0-21F87CFD9216}"/>
              </a:ext>
            </a:extLst>
          </p:cNvPr>
          <p:cNvSpPr>
            <a:spLocks noGrp="1"/>
          </p:cNvSpPr>
          <p:nvPr>
            <p:ph type="sldNum" sz="quarter" idx="12"/>
          </p:nvPr>
        </p:nvSpPr>
        <p:spPr/>
        <p:txBody>
          <a:bodyPr/>
          <a:lstStyle/>
          <a:p>
            <a:fld id="{90AFD27A-F5F1-F84D-8CB3-59526E99260B}" type="slidenum">
              <a:rPr lang="fr-LU" noProof="0" smtClean="0"/>
              <a:pPr/>
              <a:t>23</a:t>
            </a:fld>
            <a:endParaRPr lang="fr-LU" noProof="0" dirty="0"/>
          </a:p>
        </p:txBody>
      </p:sp>
      <p:sp>
        <p:nvSpPr>
          <p:cNvPr id="8" name="Espace réservé du pied de page 7">
            <a:extLst>
              <a:ext uri="{FF2B5EF4-FFF2-40B4-BE49-F238E27FC236}">
                <a16:creationId xmlns:a16="http://schemas.microsoft.com/office/drawing/2014/main" id="{D977607C-972F-EF74-AAC5-FC1C4F8CD616}"/>
              </a:ext>
            </a:extLst>
          </p:cNvPr>
          <p:cNvSpPr>
            <a:spLocks noGrp="1"/>
          </p:cNvSpPr>
          <p:nvPr>
            <p:ph type="ftr" sz="quarter" idx="3"/>
          </p:nvPr>
        </p:nvSpPr>
        <p:spPr>
          <a:xfrm>
            <a:off x="1219200" y="6675119"/>
            <a:ext cx="10665884" cy="182881"/>
          </a:xfrm>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2" name="Espace réservé du contenu 9">
            <a:extLst>
              <a:ext uri="{FF2B5EF4-FFF2-40B4-BE49-F238E27FC236}">
                <a16:creationId xmlns:a16="http://schemas.microsoft.com/office/drawing/2014/main" id="{1D43C065-EB64-A51F-A409-E952FC4009FF}"/>
              </a:ext>
            </a:extLst>
          </p:cNvPr>
          <p:cNvSpPr txBox="1">
            <a:spLocks/>
          </p:cNvSpPr>
          <p:nvPr/>
        </p:nvSpPr>
        <p:spPr>
          <a:xfrm>
            <a:off x="439096" y="1693247"/>
            <a:ext cx="11006892" cy="3118577"/>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336550" algn="l" defTabSz="914400" rtl="0" eaLnBrk="1" latinLnBrk="0" hangingPunct="1">
              <a:spcBef>
                <a:spcPts val="600"/>
              </a:spcBef>
              <a:buClr>
                <a:schemeClr val="accent2"/>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035050" indent="-349250" algn="l" defTabSz="914400" rtl="0" eaLnBrk="1" latinLnBrk="0" hangingPunct="1">
              <a:spcBef>
                <a:spcPts val="3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336550" algn="l" defTabSz="914400" rtl="0" eaLnBrk="1" latinLnBrk="0" hangingPunct="1">
              <a:spcBef>
                <a:spcPts val="300"/>
              </a:spcBef>
              <a:buClr>
                <a:schemeClr val="accent2"/>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720850" indent="-349250" algn="l" defTabSz="914400" rtl="0" eaLnBrk="1" latinLnBrk="0" hangingPunct="1">
              <a:spcBef>
                <a:spcPts val="3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LU" b="1" u="sng" kern="100" dirty="0">
                <a:solidFill>
                  <a:schemeClr val="accent1"/>
                </a:solidFill>
                <a:latin typeface="+mn-lt"/>
                <a:ea typeface="Calibri" panose="020F0502020204030204" pitchFamily="34" charset="0"/>
                <a:cs typeface="Calibri" panose="020F0502020204030204" pitchFamily="34" charset="0"/>
              </a:rPr>
              <a:t>Temps d’occurrence</a:t>
            </a:r>
          </a:p>
          <a:p>
            <a:pPr algn="just">
              <a:buFont typeface="Wingdings" panose="05000000000000000000" pitchFamily="2" charset="2"/>
              <a:buChar char="q"/>
            </a:pPr>
            <a:r>
              <a:rPr lang="fr-LU" dirty="0">
                <a:latin typeface="+mn-lt"/>
              </a:rPr>
              <a:t>Majorité des AT sont émis </a:t>
            </a:r>
            <a:r>
              <a:rPr lang="fr-LU" b="1" dirty="0">
                <a:latin typeface="+mn-lt"/>
              </a:rPr>
              <a:t>en plein jour, pendant les heures de pointe avec un trafic dense</a:t>
            </a:r>
            <a:r>
              <a:rPr lang="fr-LU" dirty="0">
                <a:latin typeface="+mn-lt"/>
              </a:rPr>
              <a:t>. Les horaires d’occurrence nocturnes sont moins représentés que ceux en journée.</a:t>
            </a:r>
          </a:p>
          <a:p>
            <a:pPr algn="just">
              <a:buFont typeface="Wingdings" panose="05000000000000000000" pitchFamily="2" charset="2"/>
              <a:buChar char="q"/>
            </a:pPr>
            <a:r>
              <a:rPr lang="fr-LU" b="1" dirty="0">
                <a:latin typeface="+mn-lt"/>
              </a:rPr>
              <a:t>Hausse des AT après la prise de fonction </a:t>
            </a:r>
            <a:r>
              <a:rPr lang="fr-LU" dirty="0">
                <a:latin typeface="+mn-lt"/>
              </a:rPr>
              <a:t>ainsi qu’une baisse à l’approche des roulements à 6h, 14 h, et 22h.</a:t>
            </a:r>
          </a:p>
          <a:p>
            <a:pPr algn="just">
              <a:buFont typeface="Wingdings" panose="05000000000000000000" pitchFamily="2" charset="2"/>
              <a:buChar char="q"/>
            </a:pPr>
            <a:r>
              <a:rPr lang="fr-LU" dirty="0">
                <a:latin typeface="+mn-lt"/>
              </a:rPr>
              <a:t>Une </a:t>
            </a:r>
            <a:r>
              <a:rPr lang="fr-LU" b="1" dirty="0">
                <a:latin typeface="+mn-lt"/>
              </a:rPr>
              <a:t>fin de semaine </a:t>
            </a:r>
            <a:r>
              <a:rPr lang="fr-LU" dirty="0">
                <a:latin typeface="+mn-lt"/>
              </a:rPr>
              <a:t>qui concentre l’essentiel des cas, particulièrement en ce qui concerne les affaires nécessitant la rédaction d’un PV (issu de IP).</a:t>
            </a:r>
            <a:endParaRPr lang="fr-LU" noProof="0" dirty="0">
              <a:latin typeface="+mn-lt"/>
            </a:endParaRPr>
          </a:p>
          <a:p>
            <a:pPr lvl="1" algn="just">
              <a:buClrTx/>
              <a:buFontTx/>
              <a:buChar char="-"/>
            </a:pPr>
            <a:endParaRPr lang="fr-LU" sz="1600" noProof="0" dirty="0">
              <a:latin typeface="+mn-lt"/>
            </a:endParaRPr>
          </a:p>
        </p:txBody>
      </p:sp>
    </p:spTree>
    <p:extLst>
      <p:ext uri="{BB962C8B-B14F-4D97-AF65-F5344CB8AC3E}">
        <p14:creationId xmlns:p14="http://schemas.microsoft.com/office/powerpoint/2010/main" val="128776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313DA-C00D-AC56-3091-578D0A17E532}"/>
              </a:ext>
            </a:extLst>
          </p:cNvPr>
          <p:cNvSpPr>
            <a:spLocks noGrp="1"/>
          </p:cNvSpPr>
          <p:nvPr>
            <p:ph type="title"/>
          </p:nvPr>
        </p:nvSpPr>
        <p:spPr/>
        <p:txBody>
          <a:bodyPr>
            <a:normAutofit/>
          </a:bodyPr>
          <a:lstStyle/>
          <a:p>
            <a:r>
              <a:rPr lang="fr-LU" dirty="0"/>
              <a:t>Principaux constats</a:t>
            </a:r>
            <a:endParaRPr lang="fr-LU" noProof="0" dirty="0"/>
          </a:p>
        </p:txBody>
      </p:sp>
      <p:sp>
        <p:nvSpPr>
          <p:cNvPr id="3" name="Espace réservé du contenu 2">
            <a:extLst>
              <a:ext uri="{FF2B5EF4-FFF2-40B4-BE49-F238E27FC236}">
                <a16:creationId xmlns:a16="http://schemas.microsoft.com/office/drawing/2014/main" id="{35B21BDD-72D5-DE84-758F-2992031EF397}"/>
              </a:ext>
            </a:extLst>
          </p:cNvPr>
          <p:cNvSpPr>
            <a:spLocks noGrp="1"/>
          </p:cNvSpPr>
          <p:nvPr>
            <p:ph sz="half" idx="1"/>
          </p:nvPr>
        </p:nvSpPr>
        <p:spPr>
          <a:xfrm>
            <a:off x="609599" y="1710600"/>
            <a:ext cx="10490638" cy="4790561"/>
          </a:xfrm>
        </p:spPr>
        <p:txBody>
          <a:bodyPr>
            <a:normAutofit fontScale="77500" lnSpcReduction="20000"/>
          </a:bodyPr>
          <a:lstStyle/>
          <a:p>
            <a:pPr marL="0" indent="0" algn="just">
              <a:buNone/>
            </a:pPr>
            <a:r>
              <a:rPr lang="fr-LU" sz="2600" b="1" u="sng" kern="100" noProof="0" dirty="0">
                <a:latin typeface="+mj-lt"/>
                <a:ea typeface="Calibri" panose="020F0502020204030204" pitchFamily="34" charset="0"/>
                <a:cs typeface="Times New Roman" panose="02020603050405020304" pitchFamily="18" charset="0"/>
              </a:rPr>
              <a:t>Profil des auteurs</a:t>
            </a:r>
          </a:p>
          <a:p>
            <a:pPr marL="0" indent="0" algn="just">
              <a:buNone/>
            </a:pPr>
            <a:endParaRPr lang="fr-LU" sz="2600" b="1" u="sng" kern="100" noProof="0" dirty="0">
              <a:latin typeface="+mj-lt"/>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fr-LU" sz="2600" b="1" kern="100" noProof="0" dirty="0">
                <a:latin typeface="+mj-lt"/>
                <a:ea typeface="Calibri" panose="020F0502020204030204" pitchFamily="34" charset="0"/>
                <a:cs typeface="Times New Roman" panose="02020603050405020304" pitchFamily="18" charset="0"/>
              </a:rPr>
              <a:t>Âge</a:t>
            </a:r>
            <a:r>
              <a:rPr lang="fr-LU" sz="2600" kern="100" noProof="0" dirty="0">
                <a:latin typeface="+mj-lt"/>
                <a:ea typeface="Calibri" panose="020F0502020204030204" pitchFamily="34" charset="0"/>
                <a:cs typeface="Times New Roman" panose="02020603050405020304" pitchFamily="18" charset="0"/>
              </a:rPr>
              <a:t> :</a:t>
            </a:r>
          </a:p>
          <a:p>
            <a:pPr lvl="1" algn="just">
              <a:buClrTx/>
              <a:buFont typeface="Courier New" panose="02070309020205020404" pitchFamily="49" charset="0"/>
              <a:buChar char="-"/>
            </a:pPr>
            <a:r>
              <a:rPr lang="fr-LU" sz="2600" kern="100" noProof="0" dirty="0">
                <a:latin typeface="+mj-lt"/>
                <a:ea typeface="Calibri" panose="020F0502020204030204" pitchFamily="34" charset="0"/>
                <a:cs typeface="Times New Roman" panose="02020603050405020304" pitchFamily="18" charset="0"/>
              </a:rPr>
              <a:t>en moyenne de 42,2 ans pour les RO réglés par AT </a:t>
            </a:r>
          </a:p>
          <a:p>
            <a:pPr lvl="1" algn="just">
              <a:buClrTx/>
              <a:buFont typeface="Courier New" panose="02070309020205020404" pitchFamily="49" charset="0"/>
              <a:buChar char="-"/>
            </a:pPr>
            <a:r>
              <a:rPr lang="fr-LU" sz="2600" kern="100" noProof="0" dirty="0">
                <a:latin typeface="+mj-lt"/>
                <a:ea typeface="Calibri" panose="020F0502020204030204" pitchFamily="34" charset="0"/>
                <a:cs typeface="Times New Roman" panose="02020603050405020304" pitchFamily="18" charset="0"/>
              </a:rPr>
              <a:t>en moyenne de 33,6 ans pour qui un PV a été rédigé</a:t>
            </a:r>
          </a:p>
          <a:p>
            <a:pPr marL="349250" lvl="1" indent="0" algn="just">
              <a:buClrTx/>
              <a:buNone/>
            </a:pPr>
            <a:endParaRPr lang="fr-LU" sz="2600" kern="100" noProof="0" dirty="0">
              <a:latin typeface="+mj-lt"/>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fr-LU" sz="2600" b="1" kern="100" noProof="0" dirty="0">
                <a:ea typeface="Calibri" panose="020F0502020204030204" pitchFamily="34" charset="0"/>
                <a:cs typeface="Times New Roman" panose="02020603050405020304" pitchFamily="18" charset="0"/>
              </a:rPr>
              <a:t>Sexe</a:t>
            </a:r>
            <a:r>
              <a:rPr lang="fr-LU" sz="2600" kern="100" noProof="0" dirty="0">
                <a:ea typeface="Calibri" panose="020F0502020204030204" pitchFamily="34" charset="0"/>
                <a:cs typeface="Times New Roman" panose="02020603050405020304" pitchFamily="18" charset="0"/>
              </a:rPr>
              <a:t> :</a:t>
            </a:r>
          </a:p>
          <a:p>
            <a:pPr lvl="1" algn="just">
              <a:buClrTx/>
              <a:buFont typeface="Courier New" panose="02070309020205020404" pitchFamily="49" charset="0"/>
              <a:buChar char="-"/>
            </a:pPr>
            <a:r>
              <a:rPr lang="fr-LU" sz="2600" kern="100" dirty="0">
                <a:latin typeface="+mj-lt"/>
                <a:ea typeface="Calibri" panose="020F0502020204030204" pitchFamily="34" charset="0"/>
                <a:cs typeface="Times New Roman" panose="02020603050405020304" pitchFamily="18" charset="0"/>
              </a:rPr>
              <a:t>PGAT: 85 % hommes / 15 % femmes </a:t>
            </a:r>
          </a:p>
          <a:p>
            <a:pPr lvl="1" algn="just">
              <a:buClrTx/>
              <a:buFont typeface="Courier New" panose="02070309020205020404" pitchFamily="49" charset="0"/>
              <a:buChar char="-"/>
            </a:pPr>
            <a:r>
              <a:rPr lang="fr-LU" sz="2600" kern="100" dirty="0">
                <a:latin typeface="+mj-lt"/>
                <a:ea typeface="Calibri" panose="020F0502020204030204" pitchFamily="34" charset="0"/>
                <a:cs typeface="Times New Roman" panose="02020603050405020304" pitchFamily="18" charset="0"/>
              </a:rPr>
              <a:t>IP: 88,4 % hommes / 11,6 % femmes</a:t>
            </a:r>
          </a:p>
          <a:p>
            <a:pPr marL="349250" lvl="1" indent="0" algn="just">
              <a:buClrTx/>
              <a:buNone/>
            </a:pPr>
            <a:endParaRPr lang="fr-LU" sz="2600" kern="100" dirty="0">
              <a:latin typeface="+mj-lt"/>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fr-LU" sz="2600" b="1" kern="100" noProof="0" dirty="0">
                <a:ea typeface="Calibri" panose="020F0502020204030204" pitchFamily="34" charset="0"/>
                <a:cs typeface="Times New Roman" panose="02020603050405020304" pitchFamily="18" charset="0"/>
              </a:rPr>
              <a:t>Résidence</a:t>
            </a:r>
            <a:r>
              <a:rPr lang="fr-LU" sz="2600" kern="100" noProof="0" dirty="0">
                <a:ea typeface="Calibri" panose="020F0502020204030204" pitchFamily="34" charset="0"/>
                <a:cs typeface="Times New Roman" panose="02020603050405020304" pitchFamily="18" charset="0"/>
              </a:rPr>
              <a:t> (seulement AT):</a:t>
            </a:r>
          </a:p>
          <a:p>
            <a:pPr lvl="1" algn="just">
              <a:buClrTx/>
              <a:buFont typeface="Courier New" panose="02070309020205020404" pitchFamily="49" charset="0"/>
              <a:buChar char="-"/>
            </a:pPr>
            <a:r>
              <a:rPr lang="fr-LU" sz="2600" kern="100" dirty="0">
                <a:latin typeface="+mj-lt"/>
                <a:ea typeface="Calibri" panose="020F0502020204030204" pitchFamily="34" charset="0"/>
                <a:cs typeface="Times New Roman" panose="02020603050405020304" pitchFamily="18" charset="0"/>
              </a:rPr>
              <a:t>2/3 causés par des auteurs résidents </a:t>
            </a:r>
          </a:p>
          <a:p>
            <a:pPr lvl="1" algn="just">
              <a:buClrTx/>
              <a:buFont typeface="Courier New" panose="02070309020205020404" pitchFamily="49" charset="0"/>
              <a:buChar char="-"/>
            </a:pPr>
            <a:r>
              <a:rPr lang="fr-LU" sz="2600" kern="100" dirty="0">
                <a:latin typeface="+mj-lt"/>
                <a:ea typeface="Calibri" panose="020F0502020204030204" pitchFamily="34" charset="0"/>
                <a:cs typeface="Times New Roman" panose="02020603050405020304" pitchFamily="18" charset="0"/>
              </a:rPr>
              <a:t>1/3 causés par des auteurs non-résidents au Luxembourg</a:t>
            </a:r>
          </a:p>
          <a:p>
            <a:pPr marL="349250" lvl="1" indent="0" algn="just">
              <a:buClrTx/>
              <a:buNone/>
            </a:pPr>
            <a:endParaRPr lang="fr-LU" sz="1600" kern="100" noProof="0" dirty="0">
              <a:latin typeface="+mj-lt"/>
              <a:ea typeface="Calibri" panose="020F0502020204030204" pitchFamily="34" charset="0"/>
              <a:cs typeface="Times New Roman" panose="02020603050405020304" pitchFamily="18" charset="0"/>
            </a:endParaRPr>
          </a:p>
        </p:txBody>
      </p:sp>
      <p:sp>
        <p:nvSpPr>
          <p:cNvPr id="5" name="Espace réservé du numéro de diapositive 4">
            <a:extLst>
              <a:ext uri="{FF2B5EF4-FFF2-40B4-BE49-F238E27FC236}">
                <a16:creationId xmlns:a16="http://schemas.microsoft.com/office/drawing/2014/main" id="{718DE5D9-06CF-BDE4-3884-0ABF7E4E11A4}"/>
              </a:ext>
            </a:extLst>
          </p:cNvPr>
          <p:cNvSpPr>
            <a:spLocks noGrp="1"/>
          </p:cNvSpPr>
          <p:nvPr>
            <p:ph type="sldNum" sz="quarter" idx="12"/>
          </p:nvPr>
        </p:nvSpPr>
        <p:spPr/>
        <p:txBody>
          <a:bodyPr/>
          <a:lstStyle/>
          <a:p>
            <a:fld id="{90AFD27A-F5F1-F84D-8CB3-59526E99260B}" type="slidenum">
              <a:rPr lang="fr-LU" noProof="0" smtClean="0"/>
              <a:pPr/>
              <a:t>24</a:t>
            </a:fld>
            <a:endParaRPr lang="fr-LU" noProof="0" dirty="0"/>
          </a:p>
        </p:txBody>
      </p:sp>
      <p:sp>
        <p:nvSpPr>
          <p:cNvPr id="6" name="Espace réservé du pied de page 5">
            <a:extLst>
              <a:ext uri="{FF2B5EF4-FFF2-40B4-BE49-F238E27FC236}">
                <a16:creationId xmlns:a16="http://schemas.microsoft.com/office/drawing/2014/main" id="{C492384C-3EAD-91BE-7502-FA1BC1A88F80}"/>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Tree>
    <p:extLst>
      <p:ext uri="{BB962C8B-B14F-4D97-AF65-F5344CB8AC3E}">
        <p14:creationId xmlns:p14="http://schemas.microsoft.com/office/powerpoint/2010/main" val="410764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2C6F00-9227-B197-F75E-17D6D565281B}"/>
              </a:ext>
            </a:extLst>
          </p:cNvPr>
          <p:cNvSpPr>
            <a:spLocks noGrp="1"/>
          </p:cNvSpPr>
          <p:nvPr>
            <p:ph type="title"/>
          </p:nvPr>
        </p:nvSpPr>
        <p:spPr/>
        <p:txBody>
          <a:bodyPr/>
          <a:lstStyle/>
          <a:p>
            <a:r>
              <a:rPr lang="fr-LU" dirty="0"/>
              <a:t>Principaux constats</a:t>
            </a:r>
            <a:endParaRPr lang="fr-LU" noProof="0" dirty="0"/>
          </a:p>
        </p:txBody>
      </p:sp>
      <p:sp>
        <p:nvSpPr>
          <p:cNvPr id="4" name="Espace réservé du numéro de diapositive 3">
            <a:extLst>
              <a:ext uri="{FF2B5EF4-FFF2-40B4-BE49-F238E27FC236}">
                <a16:creationId xmlns:a16="http://schemas.microsoft.com/office/drawing/2014/main" id="{4FE904DB-70BE-F887-30DD-45A5C3CB1C9E}"/>
              </a:ext>
            </a:extLst>
          </p:cNvPr>
          <p:cNvSpPr>
            <a:spLocks noGrp="1"/>
          </p:cNvSpPr>
          <p:nvPr>
            <p:ph type="sldNum" sz="quarter" idx="12"/>
          </p:nvPr>
        </p:nvSpPr>
        <p:spPr/>
        <p:txBody>
          <a:bodyPr/>
          <a:lstStyle/>
          <a:p>
            <a:fld id="{90AFD27A-F5F1-F84D-8CB3-59526E99260B}" type="slidenum">
              <a:rPr lang="fr-LU" noProof="0" smtClean="0"/>
              <a:pPr/>
              <a:t>25</a:t>
            </a:fld>
            <a:endParaRPr lang="fr-LU" noProof="0" dirty="0"/>
          </a:p>
        </p:txBody>
      </p:sp>
      <p:sp>
        <p:nvSpPr>
          <p:cNvPr id="5" name="Espace réservé du pied de page 4">
            <a:extLst>
              <a:ext uri="{FF2B5EF4-FFF2-40B4-BE49-F238E27FC236}">
                <a16:creationId xmlns:a16="http://schemas.microsoft.com/office/drawing/2014/main" id="{BF981529-9F5F-BADD-A547-3D38730454CD}"/>
              </a:ext>
            </a:extLst>
          </p:cNvPr>
          <p:cNvSpPr>
            <a:spLocks noGrp="1"/>
          </p:cNvSpPr>
          <p:nvPr>
            <p:ph type="ftr" sz="quarter" idx="1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graphicFrame>
        <p:nvGraphicFramePr>
          <p:cNvPr id="8" name="Tableau 7">
            <a:extLst>
              <a:ext uri="{FF2B5EF4-FFF2-40B4-BE49-F238E27FC236}">
                <a16:creationId xmlns:a16="http://schemas.microsoft.com/office/drawing/2014/main" id="{B1635340-9108-0A52-D79A-64838C14403F}"/>
              </a:ext>
            </a:extLst>
          </p:cNvPr>
          <p:cNvGraphicFramePr>
            <a:graphicFrameLocks noGrp="1"/>
          </p:cNvGraphicFramePr>
          <p:nvPr>
            <p:extLst>
              <p:ext uri="{D42A27DB-BD31-4B8C-83A1-F6EECF244321}">
                <p14:modId xmlns:p14="http://schemas.microsoft.com/office/powerpoint/2010/main" val="3154943368"/>
              </p:ext>
            </p:extLst>
          </p:nvPr>
        </p:nvGraphicFramePr>
        <p:xfrm>
          <a:off x="2506887" y="2873892"/>
          <a:ext cx="6871312" cy="1977390"/>
        </p:xfrm>
        <a:graphic>
          <a:graphicData uri="http://schemas.openxmlformats.org/drawingml/2006/table">
            <a:tbl>
              <a:tblPr/>
              <a:tblGrid>
                <a:gridCol w="3304078">
                  <a:extLst>
                    <a:ext uri="{9D8B030D-6E8A-4147-A177-3AD203B41FA5}">
                      <a16:colId xmlns:a16="http://schemas.microsoft.com/office/drawing/2014/main" val="1983408624"/>
                    </a:ext>
                  </a:extLst>
                </a:gridCol>
                <a:gridCol w="3567234">
                  <a:extLst>
                    <a:ext uri="{9D8B030D-6E8A-4147-A177-3AD203B41FA5}">
                      <a16:colId xmlns:a16="http://schemas.microsoft.com/office/drawing/2014/main" val="2645189954"/>
                    </a:ext>
                  </a:extLst>
                </a:gridCol>
              </a:tblGrid>
              <a:tr h="190500">
                <a:tc>
                  <a:txBody>
                    <a:bodyPr/>
                    <a:lstStyle/>
                    <a:p>
                      <a:pPr algn="ctr" fontAlgn="b">
                        <a:buNone/>
                      </a:pPr>
                      <a:r>
                        <a:rPr lang="fr-FR" sz="1800" b="1" i="0" u="none" strike="noStrike" dirty="0">
                          <a:solidFill>
                            <a:srgbClr val="FFFFFF"/>
                          </a:solidFill>
                          <a:effectLst/>
                          <a:latin typeface="+mn-lt"/>
                        </a:rPr>
                        <a:t>Régions de police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tc>
                  <a:txBody>
                    <a:bodyPr/>
                    <a:lstStyle/>
                    <a:p>
                      <a:pPr algn="ctr" fontAlgn="b">
                        <a:buNone/>
                      </a:pPr>
                      <a:r>
                        <a:rPr lang="fr-FR" sz="1800" b="1" i="0" u="none" strike="noStrike" dirty="0">
                          <a:solidFill>
                            <a:srgbClr val="FFFFFF"/>
                          </a:solidFill>
                          <a:effectLst/>
                          <a:latin typeface="+mn-lt"/>
                        </a:rPr>
                        <a:t>Art. 115 du Code de la Route </a:t>
                      </a:r>
                    </a:p>
                    <a:p>
                      <a:pPr algn="ctr" fontAlgn="b">
                        <a:buNone/>
                      </a:pPr>
                      <a:r>
                        <a:rPr lang="fr-FR" sz="1800" b="1" i="0" u="none" strike="noStrike" dirty="0">
                          <a:solidFill>
                            <a:srgbClr val="FFFFFF"/>
                          </a:solidFill>
                          <a:effectLst/>
                          <a:latin typeface="+mn-lt"/>
                        </a:rPr>
                        <a:t>Refus d'obtempérer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D64"/>
                    </a:solidFill>
                  </a:tcPr>
                </a:tc>
                <a:extLst>
                  <a:ext uri="{0D108BD9-81ED-4DB2-BD59-A6C34878D82A}">
                    <a16:rowId xmlns:a16="http://schemas.microsoft.com/office/drawing/2014/main" val="2170997334"/>
                  </a:ext>
                </a:extLst>
              </a:tr>
              <a:tr h="190500">
                <a:tc>
                  <a:txBody>
                    <a:bodyPr/>
                    <a:lstStyle/>
                    <a:p>
                      <a:pPr algn="ctr" fontAlgn="b">
                        <a:buNone/>
                      </a:pPr>
                      <a:r>
                        <a:rPr lang="fr-FR" sz="1800" b="0" i="0" u="none" strike="noStrike" dirty="0">
                          <a:solidFill>
                            <a:srgbClr val="000000"/>
                          </a:solidFill>
                          <a:effectLst/>
                          <a:latin typeface="+mn-lt"/>
                        </a:rPr>
                        <a:t>Capitale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338743"/>
                  </a:ext>
                </a:extLst>
              </a:tr>
              <a:tr h="190500">
                <a:tc>
                  <a:txBody>
                    <a:bodyPr/>
                    <a:lstStyle/>
                    <a:p>
                      <a:pPr algn="ctr" fontAlgn="b">
                        <a:buNone/>
                      </a:pPr>
                      <a:r>
                        <a:rPr lang="fr-FR" sz="1800" b="0" i="0" u="none" strike="noStrike" dirty="0">
                          <a:solidFill>
                            <a:srgbClr val="000000"/>
                          </a:solidFill>
                          <a:effectLst/>
                          <a:latin typeface="+mn-lt"/>
                        </a:rPr>
                        <a:t>Centre-Est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2174144"/>
                  </a:ext>
                </a:extLst>
              </a:tr>
              <a:tr h="190500">
                <a:tc>
                  <a:txBody>
                    <a:bodyPr/>
                    <a:lstStyle/>
                    <a:p>
                      <a:pPr algn="ctr" fontAlgn="b">
                        <a:buNone/>
                      </a:pPr>
                      <a:r>
                        <a:rPr lang="fr-FR" sz="1800" b="0" i="0" u="none" strike="noStrike" dirty="0">
                          <a:solidFill>
                            <a:srgbClr val="000000"/>
                          </a:solidFill>
                          <a:effectLst/>
                          <a:latin typeface="+mn-lt"/>
                        </a:rPr>
                        <a:t>Nord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094395"/>
                  </a:ext>
                </a:extLst>
              </a:tr>
              <a:tr h="190500">
                <a:tc>
                  <a:txBody>
                    <a:bodyPr/>
                    <a:lstStyle/>
                    <a:p>
                      <a:pPr algn="ctr" fontAlgn="b">
                        <a:buNone/>
                      </a:pPr>
                      <a:r>
                        <a:rPr lang="fr-FR" sz="1800" b="0" i="0" u="none" strike="noStrike" dirty="0">
                          <a:solidFill>
                            <a:srgbClr val="000000"/>
                          </a:solidFill>
                          <a:effectLst/>
                          <a:latin typeface="+mn-lt"/>
                        </a:rPr>
                        <a:t>Sud-Ouest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800" b="0" i="0" u="none" strike="noStrike" dirty="0">
                          <a:solidFill>
                            <a:srgbClr val="000000"/>
                          </a:solidFill>
                          <a:effectLst/>
                          <a:latin typeface="+mn-lt"/>
                        </a:rPr>
                        <a:t>470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9620680"/>
                  </a:ext>
                </a:extLst>
              </a:tr>
              <a:tr h="251878">
                <a:tc>
                  <a:txBody>
                    <a:bodyPr/>
                    <a:lstStyle/>
                    <a:p>
                      <a:pPr algn="ctr" fontAlgn="b">
                        <a:buNone/>
                      </a:pPr>
                      <a:r>
                        <a:rPr lang="fr-FR" sz="1800" b="1" i="0" u="none" strike="noStrike" dirty="0">
                          <a:solidFill>
                            <a:srgbClr val="000000"/>
                          </a:solidFill>
                          <a:effectLst/>
                          <a:latin typeface="+mn-lt"/>
                        </a:rPr>
                        <a:t>Total général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buNone/>
                      </a:pPr>
                      <a:r>
                        <a:rPr lang="fr-FR" sz="1800" b="1" i="0" u="none" strike="noStrike" dirty="0">
                          <a:solidFill>
                            <a:srgbClr val="000000"/>
                          </a:solidFill>
                          <a:effectLst/>
                          <a:latin typeface="+mn-lt"/>
                        </a:rPr>
                        <a:t>1136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78821656"/>
                  </a:ext>
                </a:extLst>
              </a:tr>
            </a:tbl>
          </a:graphicData>
        </a:graphic>
      </p:graphicFrame>
      <p:sp>
        <p:nvSpPr>
          <p:cNvPr id="3" name="TextBox 2">
            <a:extLst>
              <a:ext uri="{FF2B5EF4-FFF2-40B4-BE49-F238E27FC236}">
                <a16:creationId xmlns:a16="http://schemas.microsoft.com/office/drawing/2014/main" id="{D9052DDA-8AF5-F1D4-0C5A-DAEE3FD35678}"/>
              </a:ext>
            </a:extLst>
          </p:cNvPr>
          <p:cNvSpPr txBox="1"/>
          <p:nvPr/>
        </p:nvSpPr>
        <p:spPr>
          <a:xfrm>
            <a:off x="676894" y="1686296"/>
            <a:ext cx="5035137" cy="400110"/>
          </a:xfrm>
          <a:prstGeom prst="rect">
            <a:avLst/>
          </a:prstGeom>
          <a:noFill/>
        </p:spPr>
        <p:txBody>
          <a:bodyPr wrap="square" rtlCol="0">
            <a:spAutoFit/>
          </a:bodyPr>
          <a:lstStyle/>
          <a:p>
            <a:r>
              <a:rPr lang="en-US" sz="2000" b="1" u="sng" dirty="0"/>
              <a:t>Lieux des infractions</a:t>
            </a:r>
          </a:p>
        </p:txBody>
      </p:sp>
    </p:spTree>
    <p:extLst>
      <p:ext uri="{BB962C8B-B14F-4D97-AF65-F5344CB8AC3E}">
        <p14:creationId xmlns:p14="http://schemas.microsoft.com/office/powerpoint/2010/main" val="137673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91684-A72E-5647-823E-E8C2CC1A6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F910B-68C4-1987-DE42-AE3CDB1DD1A6}"/>
              </a:ext>
            </a:extLst>
          </p:cNvPr>
          <p:cNvSpPr>
            <a:spLocks noGrp="1"/>
          </p:cNvSpPr>
          <p:nvPr>
            <p:ph type="title"/>
          </p:nvPr>
        </p:nvSpPr>
        <p:spPr>
          <a:xfrm>
            <a:off x="0" y="171356"/>
            <a:ext cx="12192000" cy="6503764"/>
          </a:xfrm>
        </p:spPr>
        <p:txBody>
          <a:bodyPr>
            <a:normAutofit/>
          </a:bodyPr>
          <a:lstStyle/>
          <a:p>
            <a:r>
              <a:rPr lang="fr-FR" sz="4400" noProof="0" dirty="0">
                <a:latin typeface="+mj-lt"/>
              </a:rPr>
              <a:t>Prévention et répression</a:t>
            </a:r>
          </a:p>
        </p:txBody>
      </p:sp>
      <p:sp>
        <p:nvSpPr>
          <p:cNvPr id="4" name="Slide Number Placeholder 3">
            <a:extLst>
              <a:ext uri="{FF2B5EF4-FFF2-40B4-BE49-F238E27FC236}">
                <a16:creationId xmlns:a16="http://schemas.microsoft.com/office/drawing/2014/main" id="{D5C1F112-23A4-EE16-D19D-1346B7DB7E51}"/>
              </a:ext>
            </a:extLst>
          </p:cNvPr>
          <p:cNvSpPr>
            <a:spLocks noGrp="1"/>
          </p:cNvSpPr>
          <p:nvPr>
            <p:ph type="sldNum" sz="quarter" idx="12"/>
          </p:nvPr>
        </p:nvSpPr>
        <p:spPr/>
        <p:txBody>
          <a:bodyPr/>
          <a:lstStyle/>
          <a:p>
            <a:fld id="{90AFD27A-F5F1-F84D-8CB3-59526E99260B}" type="slidenum">
              <a:rPr lang="fr-FR" smtClean="0"/>
              <a:pPr/>
              <a:t>26</a:t>
            </a:fld>
            <a:endParaRPr lang="fr-FR" dirty="0"/>
          </a:p>
        </p:txBody>
      </p:sp>
      <p:sp>
        <p:nvSpPr>
          <p:cNvPr id="5" name="Footer Placeholder 4">
            <a:extLst>
              <a:ext uri="{FF2B5EF4-FFF2-40B4-BE49-F238E27FC236}">
                <a16:creationId xmlns:a16="http://schemas.microsoft.com/office/drawing/2014/main" id="{437234ED-FD00-85C7-91F3-D5D33ABC0C51}"/>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1101859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5B7CF-5168-D298-CD5B-C6A64C648DB7}"/>
              </a:ext>
            </a:extLst>
          </p:cNvPr>
          <p:cNvSpPr>
            <a:spLocks noGrp="1"/>
          </p:cNvSpPr>
          <p:nvPr>
            <p:ph type="title"/>
          </p:nvPr>
        </p:nvSpPr>
        <p:spPr>
          <a:xfrm>
            <a:off x="0" y="463942"/>
            <a:ext cx="11885085" cy="914400"/>
          </a:xfrm>
        </p:spPr>
        <p:txBody>
          <a:bodyPr/>
          <a:lstStyle/>
          <a:p>
            <a:r>
              <a:rPr lang="fr-LU" noProof="0" dirty="0">
                <a:latin typeface="+mj-lt"/>
              </a:rPr>
              <a:t>Formation policière</a:t>
            </a:r>
          </a:p>
        </p:txBody>
      </p:sp>
      <p:sp>
        <p:nvSpPr>
          <p:cNvPr id="4" name="Espace réservé du numéro de diapositive 3">
            <a:extLst>
              <a:ext uri="{FF2B5EF4-FFF2-40B4-BE49-F238E27FC236}">
                <a16:creationId xmlns:a16="http://schemas.microsoft.com/office/drawing/2014/main" id="{D9233F23-0D0E-BBB2-9716-75DF236AF8F3}"/>
              </a:ext>
            </a:extLst>
          </p:cNvPr>
          <p:cNvSpPr>
            <a:spLocks noGrp="1"/>
          </p:cNvSpPr>
          <p:nvPr>
            <p:ph type="sldNum" sz="quarter" idx="12"/>
          </p:nvPr>
        </p:nvSpPr>
        <p:spPr/>
        <p:txBody>
          <a:bodyPr/>
          <a:lstStyle/>
          <a:p>
            <a:pPr marL="171450" indent="-171450">
              <a:buFont typeface="Wingdings" panose="05000000000000000000" pitchFamily="2" charset="2"/>
              <a:buChar char="§"/>
            </a:pPr>
            <a:fld id="{90AFD27A-F5F1-F84D-8CB3-59526E99260B}" type="slidenum">
              <a:rPr lang="fr-LU" noProof="0" smtClean="0"/>
              <a:pPr marL="171450" indent="-171450">
                <a:buFont typeface="Wingdings" panose="05000000000000000000" pitchFamily="2" charset="2"/>
                <a:buChar char="§"/>
              </a:pPr>
              <a:t>27</a:t>
            </a:fld>
            <a:r>
              <a:rPr lang="fr-LU" noProof="0" dirty="0"/>
              <a:t>	</a:t>
            </a:r>
          </a:p>
        </p:txBody>
      </p:sp>
      <p:sp>
        <p:nvSpPr>
          <p:cNvPr id="5" name="Espace réservé du pied de page 4">
            <a:extLst>
              <a:ext uri="{FF2B5EF4-FFF2-40B4-BE49-F238E27FC236}">
                <a16:creationId xmlns:a16="http://schemas.microsoft.com/office/drawing/2014/main" id="{CD87342D-BCBA-8A0C-EC12-A697F73C97A6}"/>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pic>
        <p:nvPicPr>
          <p:cNvPr id="23" name="Graphic 22" descr="Clipboard Partially Checked outline">
            <a:extLst>
              <a:ext uri="{FF2B5EF4-FFF2-40B4-BE49-F238E27FC236}">
                <a16:creationId xmlns:a16="http://schemas.microsoft.com/office/drawing/2014/main" id="{E19DB833-D4EA-AA04-B8F9-53E728A9F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334" y="3614628"/>
            <a:ext cx="457200" cy="457200"/>
          </a:xfrm>
          <a:prstGeom prst="rect">
            <a:avLst/>
          </a:prstGeom>
        </p:spPr>
      </p:pic>
      <p:sp>
        <p:nvSpPr>
          <p:cNvPr id="8" name="TextBox 7">
            <a:extLst>
              <a:ext uri="{FF2B5EF4-FFF2-40B4-BE49-F238E27FC236}">
                <a16:creationId xmlns:a16="http://schemas.microsoft.com/office/drawing/2014/main" id="{58329210-A49C-205B-7C16-B10D43441D8A}"/>
              </a:ext>
            </a:extLst>
          </p:cNvPr>
          <p:cNvSpPr txBox="1"/>
          <p:nvPr/>
        </p:nvSpPr>
        <p:spPr>
          <a:xfrm>
            <a:off x="562933" y="3565980"/>
            <a:ext cx="5357074" cy="2139047"/>
          </a:xfrm>
          <a:prstGeom prst="rect">
            <a:avLst/>
          </a:prstGeom>
          <a:noFill/>
        </p:spPr>
        <p:txBody>
          <a:bodyPr wrap="square" rtlCol="0">
            <a:spAutoFit/>
          </a:bodyPr>
          <a:lstStyle/>
          <a:p>
            <a:pPr marL="0" indent="0" algn="just">
              <a:spcBef>
                <a:spcPts val="600"/>
              </a:spcBef>
              <a:buNone/>
            </a:pPr>
            <a:r>
              <a:rPr lang="fr-LU"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rPr>
              <a:t>Les répondants dans leur ensemble (n=392) estiment qu’ils sont moyennement préparés pour réagir de manière adéquate aux situations violentes </a:t>
            </a:r>
            <a:r>
              <a:rPr lang="fr-LU" sz="1600" b="1"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rPr>
              <a:t>grâce à leur formation de base et continue</a:t>
            </a:r>
            <a:r>
              <a:rPr lang="fr-LU"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rPr>
              <a:t>.</a:t>
            </a:r>
            <a:endParaRPr lang="fr-LU" sz="1600" i="1" noProof="0" dirty="0">
              <a:solidFill>
                <a:srgbClr val="2F5496"/>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ts val="600"/>
              </a:spcBef>
              <a:buNone/>
            </a:pPr>
            <a:r>
              <a:rPr lang="fr-LU" sz="1600" i="1" noProof="0" dirty="0">
                <a:solidFill>
                  <a:srgbClr val="2F5496"/>
                </a:solidFill>
                <a:latin typeface="Arial" panose="020B0604020202020204" pitchFamily="34" charset="0"/>
                <a:ea typeface="Calibri" panose="020F0502020204030204" pitchFamily="34" charset="0"/>
                <a:cs typeface="Arial" panose="020B0604020202020204" pitchFamily="34" charset="0"/>
              </a:rPr>
              <a:t>Les agents effectuant régulièrement des missions sur le terrain (n=341) estiment majoritairement être plutôt bien ou bien préparés aux différentes situations, à l’exception de la rébellion armée (graphique ci-contre).</a:t>
            </a:r>
            <a:endParaRPr lang="fr-LU"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7422FE31-960D-8555-B233-5CA2C38CAC0A}"/>
              </a:ext>
            </a:extLst>
          </p:cNvPr>
          <p:cNvGraphicFramePr/>
          <p:nvPr>
            <p:extLst>
              <p:ext uri="{D42A27DB-BD31-4B8C-83A1-F6EECF244321}">
                <p14:modId xmlns:p14="http://schemas.microsoft.com/office/powerpoint/2010/main" val="230187966"/>
              </p:ext>
            </p:extLst>
          </p:nvPr>
        </p:nvGraphicFramePr>
        <p:xfrm>
          <a:off x="6528008" y="2133170"/>
          <a:ext cx="5357075" cy="357185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B83345DF-5B4F-D059-FFA9-27A7CA0C352B}"/>
              </a:ext>
            </a:extLst>
          </p:cNvPr>
          <p:cNvSpPr txBox="1"/>
          <p:nvPr/>
        </p:nvSpPr>
        <p:spPr>
          <a:xfrm>
            <a:off x="562933" y="1733795"/>
            <a:ext cx="4099617" cy="2292935"/>
          </a:xfrm>
          <a:prstGeom prst="rect">
            <a:avLst/>
          </a:prstGeom>
          <a:noFill/>
        </p:spPr>
        <p:txBody>
          <a:bodyPr wrap="square" rtlCol="0">
            <a:spAutoFit/>
          </a:bodyPr>
          <a:lstStyle/>
          <a:p>
            <a:pPr marL="285750" indent="-285750">
              <a:spcBef>
                <a:spcPts val="600"/>
              </a:spcBef>
              <a:buFont typeface="Wingdings" panose="05000000000000000000" pitchFamily="2" charset="2"/>
              <a:buChar char="q"/>
            </a:pPr>
            <a:r>
              <a:rPr lang="fr-FR" noProof="0" dirty="0">
                <a:latin typeface="+mj-lt"/>
              </a:rPr>
              <a:t>Formation de base (8 cours)</a:t>
            </a:r>
          </a:p>
          <a:p>
            <a:pPr marL="285750" indent="-285750">
              <a:spcBef>
                <a:spcPts val="600"/>
              </a:spcBef>
              <a:buFont typeface="Wingdings" panose="05000000000000000000" pitchFamily="2" charset="2"/>
              <a:buChar char="q"/>
            </a:pPr>
            <a:r>
              <a:rPr lang="fr-FR" noProof="0" dirty="0">
                <a:latin typeface="+mj-lt"/>
              </a:rPr>
              <a:t>Formation continue (7 cours)</a:t>
            </a:r>
          </a:p>
          <a:p>
            <a:pPr marL="285750" indent="-285750">
              <a:spcBef>
                <a:spcPts val="600"/>
              </a:spcBef>
              <a:buFont typeface="Wingdings" panose="05000000000000000000" pitchFamily="2" charset="2"/>
              <a:buChar char="q"/>
            </a:pPr>
            <a:r>
              <a:rPr lang="fr-FR" noProof="0" dirty="0">
                <a:latin typeface="+mj-lt"/>
              </a:rPr>
              <a:t>Projet relatif à la réalité virtuelle</a:t>
            </a:r>
          </a:p>
          <a:p>
            <a:pPr marL="285750" indent="-285750">
              <a:spcBef>
                <a:spcPts val="600"/>
              </a:spcBef>
              <a:buFont typeface="Wingdings" panose="05000000000000000000" pitchFamily="2" charset="2"/>
              <a:buChar char="q"/>
            </a:pPr>
            <a:r>
              <a:rPr lang="fr-FR" noProof="0" dirty="0">
                <a:latin typeface="+mj-lt"/>
              </a:rPr>
              <a:t>Formats </a:t>
            </a:r>
            <a:r>
              <a:rPr lang="fr-FR" sz="2000" noProof="0" dirty="0">
                <a:latin typeface="+mj-lt"/>
              </a:rPr>
              <a:t>d’échange</a:t>
            </a:r>
            <a:r>
              <a:rPr lang="fr-FR" noProof="0" dirty="0">
                <a:latin typeface="+mj-lt"/>
              </a:rPr>
              <a:t> terrain/EP </a:t>
            </a:r>
          </a:p>
          <a:p>
            <a:pPr marL="285750" indent="-285750">
              <a:buFont typeface="Wingdings" panose="05000000000000000000" pitchFamily="2" charset="2"/>
              <a:buChar char="q"/>
            </a:pPr>
            <a:endParaRPr lang="en-US" dirty="0">
              <a:latin typeface="+mj-lt"/>
            </a:endParaRPr>
          </a:p>
          <a:p>
            <a:pPr marL="285750" indent="-285750">
              <a:buFont typeface="Wingdings" panose="05000000000000000000" pitchFamily="2" charset="2"/>
              <a:buChar char="q"/>
            </a:pPr>
            <a:endParaRPr lang="en-US" dirty="0"/>
          </a:p>
          <a:p>
            <a:endParaRPr lang="en-US" dirty="0"/>
          </a:p>
        </p:txBody>
      </p:sp>
      <p:sp>
        <p:nvSpPr>
          <p:cNvPr id="6" name="TextBox 5">
            <a:extLst>
              <a:ext uri="{FF2B5EF4-FFF2-40B4-BE49-F238E27FC236}">
                <a16:creationId xmlns:a16="http://schemas.microsoft.com/office/drawing/2014/main" id="{5FA2F6B0-E054-2250-3B83-1D3046334E31}"/>
              </a:ext>
            </a:extLst>
          </p:cNvPr>
          <p:cNvSpPr txBox="1"/>
          <p:nvPr/>
        </p:nvSpPr>
        <p:spPr>
          <a:xfrm>
            <a:off x="6481036" y="5705027"/>
            <a:ext cx="5451017" cy="461665"/>
          </a:xfrm>
          <a:prstGeom prst="rect">
            <a:avLst/>
          </a:prstGeom>
          <a:noFill/>
        </p:spPr>
        <p:txBody>
          <a:bodyPr wrap="square" rtlCol="0">
            <a:spAutoFit/>
          </a:bodyPr>
          <a:lstStyle/>
          <a:p>
            <a:pPr algn="ctr"/>
            <a:r>
              <a:rPr lang="fr-FR" sz="1200" dirty="0"/>
              <a:t>(Répondants: agents effectuant régulièrement des missions de terrain; n=341)</a:t>
            </a:r>
            <a:endParaRPr lang="en-US" sz="1200" dirty="0"/>
          </a:p>
        </p:txBody>
      </p:sp>
    </p:spTree>
    <p:extLst>
      <p:ext uri="{BB962C8B-B14F-4D97-AF65-F5344CB8AC3E}">
        <p14:creationId xmlns:p14="http://schemas.microsoft.com/office/powerpoint/2010/main" val="421796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5B7CF-5168-D298-CD5B-C6A64C648DB7}"/>
              </a:ext>
            </a:extLst>
          </p:cNvPr>
          <p:cNvSpPr>
            <a:spLocks noGrp="1"/>
          </p:cNvSpPr>
          <p:nvPr>
            <p:ph type="title"/>
          </p:nvPr>
        </p:nvSpPr>
        <p:spPr>
          <a:xfrm>
            <a:off x="0" y="463942"/>
            <a:ext cx="11885085" cy="1188000"/>
          </a:xfrm>
        </p:spPr>
        <p:txBody>
          <a:bodyPr>
            <a:normAutofit/>
          </a:bodyPr>
          <a:lstStyle/>
          <a:p>
            <a:r>
              <a:rPr lang="fr-LU" dirty="0">
                <a:latin typeface="+mn-lt"/>
              </a:rPr>
              <a:t>Composition des patrouilles, caméras-piétons, pistolets à impulsion électronique </a:t>
            </a:r>
          </a:p>
        </p:txBody>
      </p:sp>
      <p:sp>
        <p:nvSpPr>
          <p:cNvPr id="4" name="Espace réservé du numéro de diapositive 3">
            <a:extLst>
              <a:ext uri="{FF2B5EF4-FFF2-40B4-BE49-F238E27FC236}">
                <a16:creationId xmlns:a16="http://schemas.microsoft.com/office/drawing/2014/main" id="{D9233F23-0D0E-BBB2-9716-75DF236AF8F3}"/>
              </a:ext>
            </a:extLst>
          </p:cNvPr>
          <p:cNvSpPr>
            <a:spLocks noGrp="1"/>
          </p:cNvSpPr>
          <p:nvPr>
            <p:ph type="sldNum" sz="quarter" idx="12"/>
          </p:nvPr>
        </p:nvSpPr>
        <p:spPr/>
        <p:txBody>
          <a:bodyPr/>
          <a:lstStyle/>
          <a:p>
            <a:fld id="{90AFD27A-F5F1-F84D-8CB3-59526E99260B}" type="slidenum">
              <a:rPr lang="fr-LU" noProof="0" smtClean="0"/>
              <a:pPr/>
              <a:t>28</a:t>
            </a:fld>
            <a:endParaRPr lang="fr-LU" noProof="0" dirty="0"/>
          </a:p>
        </p:txBody>
      </p:sp>
      <p:sp>
        <p:nvSpPr>
          <p:cNvPr id="5" name="Espace réservé du pied de page 4">
            <a:extLst>
              <a:ext uri="{FF2B5EF4-FFF2-40B4-BE49-F238E27FC236}">
                <a16:creationId xmlns:a16="http://schemas.microsoft.com/office/drawing/2014/main" id="{CD87342D-BCBA-8A0C-EC12-A697F73C97A6}"/>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pic>
        <p:nvPicPr>
          <p:cNvPr id="6" name="Graphic 5" descr="Clipboard Partially Checked outline">
            <a:extLst>
              <a:ext uri="{FF2B5EF4-FFF2-40B4-BE49-F238E27FC236}">
                <a16:creationId xmlns:a16="http://schemas.microsoft.com/office/drawing/2014/main" id="{49360A2A-DFC7-1940-CA1F-D76E3DBB8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732" y="2497508"/>
            <a:ext cx="457200" cy="457200"/>
          </a:xfrm>
          <a:prstGeom prst="rect">
            <a:avLst/>
          </a:prstGeom>
        </p:spPr>
      </p:pic>
      <p:sp>
        <p:nvSpPr>
          <p:cNvPr id="9" name="TextBox 8">
            <a:extLst>
              <a:ext uri="{FF2B5EF4-FFF2-40B4-BE49-F238E27FC236}">
                <a16:creationId xmlns:a16="http://schemas.microsoft.com/office/drawing/2014/main" id="{A416BF81-9C3D-6B3A-071D-0845A6608C63}"/>
              </a:ext>
            </a:extLst>
          </p:cNvPr>
          <p:cNvSpPr txBox="1"/>
          <p:nvPr/>
        </p:nvSpPr>
        <p:spPr>
          <a:xfrm>
            <a:off x="1321652" y="2459494"/>
            <a:ext cx="10160095" cy="584775"/>
          </a:xfrm>
          <a:prstGeom prst="rect">
            <a:avLst/>
          </a:prstGeom>
          <a:noFill/>
        </p:spPr>
        <p:txBody>
          <a:bodyPr wrap="square" rtlCol="0">
            <a:spAutoFit/>
          </a:bodyPr>
          <a:lstStyle/>
          <a:p>
            <a:pPr algn="just"/>
            <a:r>
              <a:rPr lang="fr-FR"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rPr>
              <a:t>Le sondage a relevé un accord avec la thèse que la présence d’un policier expérimenté diminue la probabilité de rébellions et de violences lors d’une mission.</a:t>
            </a:r>
            <a:endParaRPr lang="fr-LU"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BDB65C1-CD2D-D5B8-8FDF-D67021D92546}"/>
              </a:ext>
            </a:extLst>
          </p:cNvPr>
          <p:cNvSpPr txBox="1"/>
          <p:nvPr/>
        </p:nvSpPr>
        <p:spPr>
          <a:xfrm>
            <a:off x="874057" y="2093434"/>
            <a:ext cx="3619902" cy="369332"/>
          </a:xfrm>
          <a:prstGeom prst="rect">
            <a:avLst/>
          </a:prstGeom>
          <a:noFill/>
        </p:spPr>
        <p:txBody>
          <a:bodyPr wrap="none" rtlCol="0">
            <a:spAutoFit/>
          </a:bodyPr>
          <a:lstStyle/>
          <a:p>
            <a:pPr marL="342900" indent="-342900">
              <a:buFont typeface="Wingdings" panose="05000000000000000000" pitchFamily="2" charset="2"/>
              <a:buChar char="q"/>
            </a:pPr>
            <a:r>
              <a:rPr lang="fr-LU" b="1" noProof="0" dirty="0"/>
              <a:t>Composition des patrouilles</a:t>
            </a:r>
          </a:p>
        </p:txBody>
      </p:sp>
      <p:sp>
        <p:nvSpPr>
          <p:cNvPr id="12" name="TextBox 11">
            <a:extLst>
              <a:ext uri="{FF2B5EF4-FFF2-40B4-BE49-F238E27FC236}">
                <a16:creationId xmlns:a16="http://schemas.microsoft.com/office/drawing/2014/main" id="{1D1D8045-6A8A-874A-B143-B0276BD2A581}"/>
              </a:ext>
            </a:extLst>
          </p:cNvPr>
          <p:cNvSpPr txBox="1"/>
          <p:nvPr/>
        </p:nvSpPr>
        <p:spPr>
          <a:xfrm>
            <a:off x="874057" y="3194565"/>
            <a:ext cx="1717137" cy="369332"/>
          </a:xfrm>
          <a:prstGeom prst="rect">
            <a:avLst/>
          </a:prstGeom>
          <a:noFill/>
        </p:spPr>
        <p:txBody>
          <a:bodyPr wrap="none" rtlCol="0">
            <a:spAutoFit/>
          </a:bodyPr>
          <a:lstStyle/>
          <a:p>
            <a:pPr marL="342900" indent="-342900">
              <a:buFont typeface="Wingdings" panose="05000000000000000000" pitchFamily="2" charset="2"/>
              <a:buChar char="q"/>
            </a:pPr>
            <a:r>
              <a:rPr lang="fr-LU" b="1" noProof="0" dirty="0" err="1"/>
              <a:t>Bodycams</a:t>
            </a:r>
            <a:endParaRPr lang="fr-LU" b="1" noProof="0" dirty="0"/>
          </a:p>
        </p:txBody>
      </p:sp>
      <p:sp>
        <p:nvSpPr>
          <p:cNvPr id="14" name="TextBox 13">
            <a:extLst>
              <a:ext uri="{FF2B5EF4-FFF2-40B4-BE49-F238E27FC236}">
                <a16:creationId xmlns:a16="http://schemas.microsoft.com/office/drawing/2014/main" id="{E7524F95-6F35-766A-F8F6-96946F128E39}"/>
              </a:ext>
            </a:extLst>
          </p:cNvPr>
          <p:cNvSpPr txBox="1"/>
          <p:nvPr/>
        </p:nvSpPr>
        <p:spPr>
          <a:xfrm>
            <a:off x="743355" y="3584215"/>
            <a:ext cx="11141727" cy="600101"/>
          </a:xfrm>
          <a:prstGeom prst="rect">
            <a:avLst/>
          </a:prstGeom>
          <a:noFill/>
        </p:spPr>
        <p:txBody>
          <a:bodyPr wrap="square" rtlCol="0">
            <a:spAutoFit/>
          </a:bodyPr>
          <a:lstStyle/>
          <a:p>
            <a:pPr marL="548640" marR="548640" algn="just">
              <a:lnSpc>
                <a:spcPct val="107000"/>
              </a:lnSpc>
              <a:spcBef>
                <a:spcPts val="1800"/>
              </a:spcBef>
              <a:spcAft>
                <a:spcPts val="1800"/>
              </a:spcAft>
            </a:pPr>
            <a:r>
              <a:rPr lang="fr-FR"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rPr>
              <a:t>Selon le sondage, les agents consultés perçoivent les caméras-piétons comme un moyen pouvant, dans une certaine mesure, contribuer à diminuer la probabilité de rébellions et de violences lors des missions.</a:t>
            </a:r>
            <a:endParaRPr lang="fr-LU"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5" name="Graphic 14" descr="Clipboard Partially Checked outline">
            <a:extLst>
              <a:ext uri="{FF2B5EF4-FFF2-40B4-BE49-F238E27FC236}">
                <a16:creationId xmlns:a16="http://schemas.microsoft.com/office/drawing/2014/main" id="{FC94827B-83F5-EB66-C9BD-681A5DC4B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057" y="3621314"/>
            <a:ext cx="457200" cy="457200"/>
          </a:xfrm>
          <a:prstGeom prst="rect">
            <a:avLst/>
          </a:prstGeom>
        </p:spPr>
      </p:pic>
      <p:sp>
        <p:nvSpPr>
          <p:cNvPr id="16" name="TextBox 15">
            <a:extLst>
              <a:ext uri="{FF2B5EF4-FFF2-40B4-BE49-F238E27FC236}">
                <a16:creationId xmlns:a16="http://schemas.microsoft.com/office/drawing/2014/main" id="{337B47E6-CFD7-4455-88E6-24F8CF9DFCA8}"/>
              </a:ext>
            </a:extLst>
          </p:cNvPr>
          <p:cNvSpPr txBox="1"/>
          <p:nvPr/>
        </p:nvSpPr>
        <p:spPr>
          <a:xfrm>
            <a:off x="895732" y="4349918"/>
            <a:ext cx="1202573" cy="369332"/>
          </a:xfrm>
          <a:prstGeom prst="rect">
            <a:avLst/>
          </a:prstGeom>
          <a:noFill/>
        </p:spPr>
        <p:txBody>
          <a:bodyPr wrap="none" rtlCol="0">
            <a:spAutoFit/>
          </a:bodyPr>
          <a:lstStyle/>
          <a:p>
            <a:pPr marL="342900" indent="-342900">
              <a:buFont typeface="Wingdings" panose="05000000000000000000" pitchFamily="2" charset="2"/>
              <a:buChar char="q"/>
            </a:pPr>
            <a:r>
              <a:rPr lang="fr-LU" b="1" noProof="0" dirty="0" err="1"/>
              <a:t>Tasers</a:t>
            </a:r>
            <a:endParaRPr lang="fr-LU" b="1" noProof="0" dirty="0"/>
          </a:p>
        </p:txBody>
      </p:sp>
      <p:sp>
        <p:nvSpPr>
          <p:cNvPr id="17" name="TextBox 16">
            <a:extLst>
              <a:ext uri="{FF2B5EF4-FFF2-40B4-BE49-F238E27FC236}">
                <a16:creationId xmlns:a16="http://schemas.microsoft.com/office/drawing/2014/main" id="{87270B04-B34A-83B8-A899-CF22ABB7F5E3}"/>
              </a:ext>
            </a:extLst>
          </p:cNvPr>
          <p:cNvSpPr txBox="1"/>
          <p:nvPr/>
        </p:nvSpPr>
        <p:spPr>
          <a:xfrm>
            <a:off x="776459" y="4727125"/>
            <a:ext cx="11187642" cy="863570"/>
          </a:xfrm>
          <a:prstGeom prst="rect">
            <a:avLst/>
          </a:prstGeom>
          <a:noFill/>
        </p:spPr>
        <p:txBody>
          <a:bodyPr wrap="square" rtlCol="0">
            <a:spAutoFit/>
          </a:bodyPr>
          <a:lstStyle/>
          <a:p>
            <a:pPr marL="548640" marR="548640" algn="just">
              <a:lnSpc>
                <a:spcPct val="107000"/>
              </a:lnSpc>
              <a:spcBef>
                <a:spcPts val="1800"/>
              </a:spcBef>
              <a:spcAft>
                <a:spcPts val="1800"/>
              </a:spcAft>
            </a:pPr>
            <a:r>
              <a:rPr lang="fr-FR"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rPr>
              <a:t>Selon le sondage, les policiers interrogés perçoivent les pistolets à impulsion électrique comme un moyen pouvant contribuer, dans une certaine mesure, à diminuer la probabilité de rébellions et de violences lors des missions.</a:t>
            </a:r>
            <a:r>
              <a:rPr lang="fr-LU" sz="1600" i="1" noProof="0" dirty="0">
                <a:solidFill>
                  <a:srgbClr val="2F5496"/>
                </a:solidFill>
                <a:effectLst/>
                <a:latin typeface="Arial" panose="020B0604020202020204" pitchFamily="34" charset="0"/>
                <a:ea typeface="Calibri" panose="020F0502020204030204" pitchFamily="34" charset="0"/>
                <a:cs typeface="Arial" panose="020B0604020202020204" pitchFamily="34" charset="0"/>
              </a:rPr>
              <a:t> </a:t>
            </a:r>
          </a:p>
        </p:txBody>
      </p:sp>
      <p:pic>
        <p:nvPicPr>
          <p:cNvPr id="18" name="Graphic 17" descr="Clipboard Partially Checked outline">
            <a:extLst>
              <a:ext uri="{FF2B5EF4-FFF2-40B4-BE49-F238E27FC236}">
                <a16:creationId xmlns:a16="http://schemas.microsoft.com/office/drawing/2014/main" id="{76D7B203-9CFB-E8C4-CD87-42F03C8A62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732" y="4742875"/>
            <a:ext cx="457200" cy="457200"/>
          </a:xfrm>
          <a:prstGeom prst="rect">
            <a:avLst/>
          </a:prstGeom>
        </p:spPr>
      </p:pic>
    </p:spTree>
    <p:extLst>
      <p:ext uri="{BB962C8B-B14F-4D97-AF65-F5344CB8AC3E}">
        <p14:creationId xmlns:p14="http://schemas.microsoft.com/office/powerpoint/2010/main" val="100089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18A88-2F56-0A26-E420-0DDE6719B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D436A-FA5F-5220-A128-08E4CED11C6B}"/>
              </a:ext>
            </a:extLst>
          </p:cNvPr>
          <p:cNvSpPr>
            <a:spLocks noGrp="1"/>
          </p:cNvSpPr>
          <p:nvPr>
            <p:ph type="title"/>
          </p:nvPr>
        </p:nvSpPr>
        <p:spPr>
          <a:xfrm>
            <a:off x="0" y="171356"/>
            <a:ext cx="12192000" cy="6503764"/>
          </a:xfrm>
        </p:spPr>
        <p:txBody>
          <a:bodyPr>
            <a:normAutofit/>
          </a:bodyPr>
          <a:lstStyle/>
          <a:p>
            <a:r>
              <a:rPr lang="fr-FR" sz="4400" noProof="0" dirty="0">
                <a:latin typeface="+mj-lt"/>
              </a:rPr>
              <a:t>Encadrement des victimes</a:t>
            </a:r>
          </a:p>
        </p:txBody>
      </p:sp>
      <p:sp>
        <p:nvSpPr>
          <p:cNvPr id="4" name="Slide Number Placeholder 3">
            <a:extLst>
              <a:ext uri="{FF2B5EF4-FFF2-40B4-BE49-F238E27FC236}">
                <a16:creationId xmlns:a16="http://schemas.microsoft.com/office/drawing/2014/main" id="{B2B31644-DFDC-C22C-FF27-4B6251B441A0}"/>
              </a:ext>
            </a:extLst>
          </p:cNvPr>
          <p:cNvSpPr>
            <a:spLocks noGrp="1"/>
          </p:cNvSpPr>
          <p:nvPr>
            <p:ph type="sldNum" sz="quarter" idx="12"/>
          </p:nvPr>
        </p:nvSpPr>
        <p:spPr/>
        <p:txBody>
          <a:bodyPr/>
          <a:lstStyle/>
          <a:p>
            <a:fld id="{90AFD27A-F5F1-F84D-8CB3-59526E99260B}" type="slidenum">
              <a:rPr lang="fr-FR" smtClean="0"/>
              <a:pPr/>
              <a:t>29</a:t>
            </a:fld>
            <a:endParaRPr lang="fr-FR" dirty="0"/>
          </a:p>
        </p:txBody>
      </p:sp>
      <p:sp>
        <p:nvSpPr>
          <p:cNvPr id="5" name="Footer Placeholder 4">
            <a:extLst>
              <a:ext uri="{FF2B5EF4-FFF2-40B4-BE49-F238E27FC236}">
                <a16:creationId xmlns:a16="http://schemas.microsoft.com/office/drawing/2014/main" id="{ACA23B8C-37EC-F796-24ED-2097D14A0A31}"/>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115270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D5B7E-B9D3-66FD-0D1A-AA85D79C0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CFCE66-571C-8C9D-AC07-259DEE9B2596}"/>
              </a:ext>
            </a:extLst>
          </p:cNvPr>
          <p:cNvSpPr>
            <a:spLocks noGrp="1"/>
          </p:cNvSpPr>
          <p:nvPr>
            <p:ph type="title"/>
          </p:nvPr>
        </p:nvSpPr>
        <p:spPr>
          <a:xfrm>
            <a:off x="0" y="171356"/>
            <a:ext cx="12192000" cy="6503764"/>
          </a:xfrm>
        </p:spPr>
        <p:txBody>
          <a:bodyPr>
            <a:normAutofit/>
          </a:bodyPr>
          <a:lstStyle/>
          <a:p>
            <a:r>
              <a:rPr lang="fr-FR" sz="4400" noProof="0" dirty="0">
                <a:latin typeface="+mj-lt"/>
              </a:rPr>
              <a:t>Contexte</a:t>
            </a:r>
          </a:p>
        </p:txBody>
      </p:sp>
      <p:sp>
        <p:nvSpPr>
          <p:cNvPr id="4" name="Slide Number Placeholder 3">
            <a:extLst>
              <a:ext uri="{FF2B5EF4-FFF2-40B4-BE49-F238E27FC236}">
                <a16:creationId xmlns:a16="http://schemas.microsoft.com/office/drawing/2014/main" id="{49C47324-9CA2-E287-88EF-1579DAA9E85E}"/>
              </a:ext>
            </a:extLst>
          </p:cNvPr>
          <p:cNvSpPr>
            <a:spLocks noGrp="1"/>
          </p:cNvSpPr>
          <p:nvPr>
            <p:ph type="sldNum" sz="quarter" idx="12"/>
          </p:nvPr>
        </p:nvSpPr>
        <p:spPr/>
        <p:txBody>
          <a:bodyPr/>
          <a:lstStyle/>
          <a:p>
            <a:fld id="{90AFD27A-F5F1-F84D-8CB3-59526E99260B}" type="slidenum">
              <a:rPr lang="fr-FR" smtClean="0"/>
              <a:pPr/>
              <a:t>3</a:t>
            </a:fld>
            <a:endParaRPr lang="fr-FR" dirty="0"/>
          </a:p>
        </p:txBody>
      </p:sp>
      <p:sp>
        <p:nvSpPr>
          <p:cNvPr id="5" name="Footer Placeholder 4">
            <a:extLst>
              <a:ext uri="{FF2B5EF4-FFF2-40B4-BE49-F238E27FC236}">
                <a16:creationId xmlns:a16="http://schemas.microsoft.com/office/drawing/2014/main" id="{11DF2EA0-75A5-6F60-A221-4E1D5012E037}"/>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1164649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847BB-1600-2082-F5FE-CE03AB89E0A0}"/>
              </a:ext>
            </a:extLst>
          </p:cNvPr>
          <p:cNvSpPr>
            <a:spLocks noGrp="1"/>
          </p:cNvSpPr>
          <p:nvPr>
            <p:ph type="title"/>
          </p:nvPr>
        </p:nvSpPr>
        <p:spPr/>
        <p:txBody>
          <a:bodyPr>
            <a:normAutofit/>
          </a:bodyPr>
          <a:lstStyle/>
          <a:p>
            <a:r>
              <a:rPr lang="fr-LU" noProof="0" dirty="0">
                <a:latin typeface="+mj-lt"/>
              </a:rPr>
              <a:t>Soutien psychologique</a:t>
            </a:r>
          </a:p>
        </p:txBody>
      </p:sp>
      <p:sp>
        <p:nvSpPr>
          <p:cNvPr id="3" name="Espace réservé du contenu 2">
            <a:extLst>
              <a:ext uri="{FF2B5EF4-FFF2-40B4-BE49-F238E27FC236}">
                <a16:creationId xmlns:a16="http://schemas.microsoft.com/office/drawing/2014/main" id="{F238901B-0EE5-0719-AC7C-11F93877ECD3}"/>
              </a:ext>
            </a:extLst>
          </p:cNvPr>
          <p:cNvSpPr>
            <a:spLocks noGrp="1"/>
          </p:cNvSpPr>
          <p:nvPr>
            <p:ph idx="1"/>
          </p:nvPr>
        </p:nvSpPr>
        <p:spPr>
          <a:xfrm>
            <a:off x="504030" y="2130325"/>
            <a:ext cx="11183937" cy="2118946"/>
          </a:xfrm>
        </p:spPr>
        <p:txBody>
          <a:bodyPr>
            <a:normAutofit/>
          </a:bodyPr>
          <a:lstStyle/>
          <a:p>
            <a:pPr marL="0" indent="0">
              <a:spcAft>
                <a:spcPts val="600"/>
              </a:spcAft>
              <a:buNone/>
            </a:pPr>
            <a:r>
              <a:rPr lang="fr-LU" b="1" noProof="0" dirty="0">
                <a:latin typeface="+mj-lt"/>
              </a:rPr>
              <a:t>Sources de support</a:t>
            </a:r>
          </a:p>
          <a:p>
            <a:pPr lvl="1">
              <a:buClrTx/>
              <a:buFont typeface="Wingdings" panose="05000000000000000000" pitchFamily="2" charset="2"/>
              <a:buChar char="q"/>
            </a:pPr>
            <a:r>
              <a:rPr lang="fr-LU" sz="1800" noProof="0" dirty="0">
                <a:latin typeface="+mj-lt"/>
              </a:rPr>
              <a:t>Le soutien des collègues au sein des entités, un premier rempart</a:t>
            </a:r>
          </a:p>
          <a:p>
            <a:pPr lvl="1">
              <a:buClrTx/>
              <a:buFont typeface="Wingdings" panose="05000000000000000000" pitchFamily="2" charset="2"/>
              <a:buChar char="q"/>
            </a:pPr>
            <a:r>
              <a:rPr lang="fr-LU" sz="1800" noProof="0" dirty="0">
                <a:latin typeface="+mj-lt"/>
              </a:rPr>
              <a:t>Le supérieur hiérarchique en responsabilité</a:t>
            </a:r>
          </a:p>
          <a:p>
            <a:pPr lvl="1">
              <a:buClrTx/>
              <a:buFont typeface="Wingdings" panose="05000000000000000000" pitchFamily="2" charset="2"/>
              <a:buChar char="q"/>
            </a:pPr>
            <a:r>
              <a:rPr lang="fr-LU" sz="1800" noProof="0" dirty="0">
                <a:latin typeface="+mj-lt"/>
              </a:rPr>
              <a:t>Le service psychologique (SPSY)</a:t>
            </a:r>
          </a:p>
          <a:p>
            <a:pPr lvl="1">
              <a:buClrTx/>
              <a:buFont typeface="Wingdings" panose="05000000000000000000" pitchFamily="2" charset="2"/>
              <a:buChar char="q"/>
            </a:pPr>
            <a:r>
              <a:rPr lang="fr-LU" sz="1800" noProof="0" dirty="0">
                <a:latin typeface="+mj-lt"/>
              </a:rPr>
              <a:t>Le service bien-être (SBET)</a:t>
            </a:r>
          </a:p>
        </p:txBody>
      </p:sp>
      <p:sp>
        <p:nvSpPr>
          <p:cNvPr id="4" name="Espace réservé du numéro de diapositive 3">
            <a:extLst>
              <a:ext uri="{FF2B5EF4-FFF2-40B4-BE49-F238E27FC236}">
                <a16:creationId xmlns:a16="http://schemas.microsoft.com/office/drawing/2014/main" id="{D7837EFA-E1B5-8740-1923-EF3E4CF2CEFF}"/>
              </a:ext>
            </a:extLst>
          </p:cNvPr>
          <p:cNvSpPr>
            <a:spLocks noGrp="1"/>
          </p:cNvSpPr>
          <p:nvPr>
            <p:ph type="sldNum" sz="quarter" idx="12"/>
          </p:nvPr>
        </p:nvSpPr>
        <p:spPr/>
        <p:txBody>
          <a:bodyPr/>
          <a:lstStyle/>
          <a:p>
            <a:fld id="{90AFD27A-F5F1-F84D-8CB3-59526E99260B}" type="slidenum">
              <a:rPr lang="fr-LU" noProof="0" smtClean="0"/>
              <a:pPr/>
              <a:t>30</a:t>
            </a:fld>
            <a:endParaRPr lang="fr-LU" noProof="0" dirty="0"/>
          </a:p>
        </p:txBody>
      </p:sp>
      <p:sp>
        <p:nvSpPr>
          <p:cNvPr id="5" name="Espace réservé du pied de page 4">
            <a:extLst>
              <a:ext uri="{FF2B5EF4-FFF2-40B4-BE49-F238E27FC236}">
                <a16:creationId xmlns:a16="http://schemas.microsoft.com/office/drawing/2014/main" id="{0104CA5A-0C5B-0938-EA91-B6C6D84A636A}"/>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10" name="ZoneTexte 9">
            <a:extLst>
              <a:ext uri="{FF2B5EF4-FFF2-40B4-BE49-F238E27FC236}">
                <a16:creationId xmlns:a16="http://schemas.microsoft.com/office/drawing/2014/main" id="{FB1ACDB3-9CEB-676B-F72B-72BB95E09036}"/>
              </a:ext>
            </a:extLst>
          </p:cNvPr>
          <p:cNvSpPr txBox="1"/>
          <p:nvPr/>
        </p:nvSpPr>
        <p:spPr>
          <a:xfrm>
            <a:off x="522448" y="4455489"/>
            <a:ext cx="11535081" cy="600101"/>
          </a:xfrm>
          <a:prstGeom prst="rect">
            <a:avLst/>
          </a:prstGeom>
          <a:noFill/>
        </p:spPr>
        <p:txBody>
          <a:bodyPr wrap="square">
            <a:spAutoFit/>
          </a:bodyPr>
          <a:lstStyle>
            <a:defPPr>
              <a:defRPr lang="lb-LU"/>
            </a:defPPr>
            <a:lvl1pPr marL="548640" marR="548640" algn="just">
              <a:lnSpc>
                <a:spcPct val="107000"/>
              </a:lnSpc>
              <a:spcBef>
                <a:spcPts val="1800"/>
              </a:spcBef>
              <a:spcAft>
                <a:spcPts val="1800"/>
              </a:spcAft>
              <a:defRPr i="1">
                <a:solidFill>
                  <a:srgbClr val="2F5496"/>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fr-LU" sz="1600" noProof="0" dirty="0">
                <a:latin typeface="Arial" panose="020B0604020202020204" pitchFamily="34" charset="0"/>
                <a:cs typeface="Arial" panose="020B0604020202020204" pitchFamily="34" charset="0"/>
              </a:rPr>
              <a:t>L’exposition aux situations étudiées est susceptible d’influencer le comportement futur de l’agent (posture plus autoritaire ou, au contraire, indifférence) et notamment aussi de résulter en des sentiments négatifs liés au travail.</a:t>
            </a:r>
          </a:p>
        </p:txBody>
      </p:sp>
      <p:pic>
        <p:nvPicPr>
          <p:cNvPr id="6" name="Graphic 5" descr="Clipboard Partially Checked outline">
            <a:extLst>
              <a:ext uri="{FF2B5EF4-FFF2-40B4-BE49-F238E27FC236}">
                <a16:creationId xmlns:a16="http://schemas.microsoft.com/office/drawing/2014/main" id="{45DCC904-1989-87F9-BE1C-8D603B7B69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599" y="4455489"/>
            <a:ext cx="457200" cy="457200"/>
          </a:xfrm>
          <a:prstGeom prst="rect">
            <a:avLst/>
          </a:prstGeom>
        </p:spPr>
      </p:pic>
    </p:spTree>
    <p:extLst>
      <p:ext uri="{BB962C8B-B14F-4D97-AF65-F5344CB8AC3E}">
        <p14:creationId xmlns:p14="http://schemas.microsoft.com/office/powerpoint/2010/main" val="972679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6847BB-1600-2082-F5FE-CE03AB89E0A0}"/>
              </a:ext>
            </a:extLst>
          </p:cNvPr>
          <p:cNvSpPr>
            <a:spLocks noGrp="1"/>
          </p:cNvSpPr>
          <p:nvPr>
            <p:ph type="title"/>
          </p:nvPr>
        </p:nvSpPr>
        <p:spPr/>
        <p:txBody>
          <a:bodyPr>
            <a:normAutofit/>
          </a:bodyPr>
          <a:lstStyle/>
          <a:p>
            <a:r>
              <a:rPr lang="fr-LU" noProof="0" dirty="0">
                <a:latin typeface="+mj-lt"/>
              </a:rPr>
              <a:t>Protection juridique et indemnisation</a:t>
            </a:r>
          </a:p>
        </p:txBody>
      </p:sp>
      <p:sp>
        <p:nvSpPr>
          <p:cNvPr id="3" name="Espace réservé du contenu 2">
            <a:extLst>
              <a:ext uri="{FF2B5EF4-FFF2-40B4-BE49-F238E27FC236}">
                <a16:creationId xmlns:a16="http://schemas.microsoft.com/office/drawing/2014/main" id="{F238901B-0EE5-0719-AC7C-11F93877ECD3}"/>
              </a:ext>
            </a:extLst>
          </p:cNvPr>
          <p:cNvSpPr>
            <a:spLocks noGrp="1"/>
          </p:cNvSpPr>
          <p:nvPr>
            <p:ph idx="1"/>
          </p:nvPr>
        </p:nvSpPr>
        <p:spPr>
          <a:xfrm>
            <a:off x="380999" y="1816842"/>
            <a:ext cx="11118321" cy="2286653"/>
          </a:xfrm>
        </p:spPr>
        <p:txBody>
          <a:bodyPr>
            <a:normAutofit/>
          </a:bodyPr>
          <a:lstStyle/>
          <a:p>
            <a:pPr algn="just">
              <a:buFont typeface="Wingdings" panose="05000000000000000000" pitchFamily="2" charset="2"/>
              <a:buChar char="q"/>
            </a:pPr>
            <a:r>
              <a:rPr lang="fr-LU" b="1" noProof="0" dirty="0">
                <a:latin typeface="+mj-lt"/>
              </a:rPr>
              <a:t>Demandes centralisées via Portail </a:t>
            </a:r>
            <a:r>
              <a:rPr lang="fr-LU" b="1" noProof="0" dirty="0" err="1">
                <a:latin typeface="+mj-lt"/>
              </a:rPr>
              <a:t>MyRH</a:t>
            </a:r>
            <a:r>
              <a:rPr lang="fr-LU" b="1" noProof="0" dirty="0">
                <a:latin typeface="+mj-lt"/>
              </a:rPr>
              <a:t> </a:t>
            </a:r>
            <a:r>
              <a:rPr lang="fr-LU" noProof="0" dirty="0">
                <a:latin typeface="+mj-lt"/>
              </a:rPr>
              <a:t>et traitées au niveau du service juridique du MFP</a:t>
            </a:r>
          </a:p>
          <a:p>
            <a:pPr algn="just">
              <a:buFont typeface="Wingdings" panose="05000000000000000000" pitchFamily="2" charset="2"/>
              <a:buChar char="q"/>
            </a:pPr>
            <a:r>
              <a:rPr lang="fr-LU" b="1" noProof="0" dirty="0">
                <a:latin typeface="+mj-lt"/>
              </a:rPr>
              <a:t>Prise en charge directe des honoraires d'avocat </a:t>
            </a:r>
            <a:r>
              <a:rPr lang="fr-LU" noProof="0" dirty="0">
                <a:latin typeface="+mj-lt"/>
              </a:rPr>
              <a:t>sur présentation des factures (remboursement de l’agent demeure possible selon les circonstances)</a:t>
            </a:r>
          </a:p>
          <a:p>
            <a:pPr algn="just">
              <a:buFont typeface="Wingdings" panose="05000000000000000000" pitchFamily="2" charset="2"/>
              <a:buChar char="q"/>
            </a:pPr>
            <a:r>
              <a:rPr lang="fr-LU" noProof="0" dirty="0">
                <a:latin typeface="+mj-lt"/>
              </a:rPr>
              <a:t>Des </a:t>
            </a:r>
            <a:r>
              <a:rPr lang="fr-LU" b="1" noProof="0" dirty="0">
                <a:latin typeface="+mj-lt"/>
              </a:rPr>
              <a:t>conditions d’indemnisation exigeantes </a:t>
            </a:r>
            <a:r>
              <a:rPr lang="fr-LU" noProof="0" dirty="0">
                <a:latin typeface="+mj-lt"/>
              </a:rPr>
              <a:t>: dédommagement par l’Etat demeure une solution de dernier recours</a:t>
            </a:r>
          </a:p>
          <a:p>
            <a:pPr algn="just"/>
            <a:endParaRPr lang="fr-LU" sz="1800" noProof="0" dirty="0">
              <a:latin typeface="+mj-lt"/>
            </a:endParaRPr>
          </a:p>
        </p:txBody>
      </p:sp>
      <p:sp>
        <p:nvSpPr>
          <p:cNvPr id="4" name="Espace réservé du numéro de diapositive 3">
            <a:extLst>
              <a:ext uri="{FF2B5EF4-FFF2-40B4-BE49-F238E27FC236}">
                <a16:creationId xmlns:a16="http://schemas.microsoft.com/office/drawing/2014/main" id="{D7837EFA-E1B5-8740-1923-EF3E4CF2CEFF}"/>
              </a:ext>
            </a:extLst>
          </p:cNvPr>
          <p:cNvSpPr>
            <a:spLocks noGrp="1"/>
          </p:cNvSpPr>
          <p:nvPr>
            <p:ph type="sldNum" sz="quarter" idx="12"/>
          </p:nvPr>
        </p:nvSpPr>
        <p:spPr/>
        <p:txBody>
          <a:bodyPr/>
          <a:lstStyle/>
          <a:p>
            <a:fld id="{90AFD27A-F5F1-F84D-8CB3-59526E99260B}" type="slidenum">
              <a:rPr lang="fr-LU" noProof="0" smtClean="0"/>
              <a:pPr/>
              <a:t>31</a:t>
            </a:fld>
            <a:endParaRPr lang="fr-LU" noProof="0" dirty="0"/>
          </a:p>
        </p:txBody>
      </p:sp>
      <p:sp>
        <p:nvSpPr>
          <p:cNvPr id="5" name="Espace réservé du pied de page 4">
            <a:extLst>
              <a:ext uri="{FF2B5EF4-FFF2-40B4-BE49-F238E27FC236}">
                <a16:creationId xmlns:a16="http://schemas.microsoft.com/office/drawing/2014/main" id="{0104CA5A-0C5B-0938-EA91-B6C6D84A636A}"/>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Tree>
    <p:extLst>
      <p:ext uri="{BB962C8B-B14F-4D97-AF65-F5344CB8AC3E}">
        <p14:creationId xmlns:p14="http://schemas.microsoft.com/office/powerpoint/2010/main" val="4047343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69C0D-E83B-744E-4816-E2A6CB039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EC1CA-2BFA-9B22-D5C2-8280C772894C}"/>
              </a:ext>
            </a:extLst>
          </p:cNvPr>
          <p:cNvSpPr>
            <a:spLocks noGrp="1"/>
          </p:cNvSpPr>
          <p:nvPr>
            <p:ph type="title"/>
          </p:nvPr>
        </p:nvSpPr>
        <p:spPr>
          <a:xfrm>
            <a:off x="0" y="171356"/>
            <a:ext cx="12192000" cy="6503764"/>
          </a:xfrm>
        </p:spPr>
        <p:txBody>
          <a:bodyPr>
            <a:normAutofit/>
          </a:bodyPr>
          <a:lstStyle/>
          <a:p>
            <a:r>
              <a:rPr lang="fr-FR" sz="4400" noProof="0" dirty="0">
                <a:latin typeface="+mj-lt"/>
              </a:rPr>
              <a:t>Propositions</a:t>
            </a:r>
          </a:p>
        </p:txBody>
      </p:sp>
      <p:sp>
        <p:nvSpPr>
          <p:cNvPr id="4" name="Slide Number Placeholder 3">
            <a:extLst>
              <a:ext uri="{FF2B5EF4-FFF2-40B4-BE49-F238E27FC236}">
                <a16:creationId xmlns:a16="http://schemas.microsoft.com/office/drawing/2014/main" id="{B89E827D-A62B-71A4-B17C-3763D5AC9659}"/>
              </a:ext>
            </a:extLst>
          </p:cNvPr>
          <p:cNvSpPr>
            <a:spLocks noGrp="1"/>
          </p:cNvSpPr>
          <p:nvPr>
            <p:ph type="sldNum" sz="quarter" idx="12"/>
          </p:nvPr>
        </p:nvSpPr>
        <p:spPr/>
        <p:txBody>
          <a:bodyPr/>
          <a:lstStyle/>
          <a:p>
            <a:fld id="{90AFD27A-F5F1-F84D-8CB3-59526E99260B}" type="slidenum">
              <a:rPr lang="fr-FR" smtClean="0"/>
              <a:pPr/>
              <a:t>32</a:t>
            </a:fld>
            <a:endParaRPr lang="fr-FR" dirty="0"/>
          </a:p>
        </p:txBody>
      </p:sp>
      <p:sp>
        <p:nvSpPr>
          <p:cNvPr id="5" name="Footer Placeholder 4">
            <a:extLst>
              <a:ext uri="{FF2B5EF4-FFF2-40B4-BE49-F238E27FC236}">
                <a16:creationId xmlns:a16="http://schemas.microsoft.com/office/drawing/2014/main" id="{1B99F384-8176-BF3C-FB47-7CB68B099BB8}"/>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2212511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8EF61-19A7-FF50-B4CC-7D1C8AE5933F}"/>
              </a:ext>
            </a:extLst>
          </p:cNvPr>
          <p:cNvSpPr>
            <a:spLocks noGrp="1"/>
          </p:cNvSpPr>
          <p:nvPr>
            <p:ph type="title"/>
          </p:nvPr>
        </p:nvSpPr>
        <p:spPr/>
        <p:txBody>
          <a:bodyPr>
            <a:normAutofit/>
          </a:bodyPr>
          <a:lstStyle/>
          <a:p>
            <a:r>
              <a:rPr lang="fr-LU" noProof="0" dirty="0">
                <a:latin typeface="+mj-lt"/>
              </a:rPr>
              <a:t>Adapter le cadre légal</a:t>
            </a:r>
          </a:p>
        </p:txBody>
      </p:sp>
      <p:sp>
        <p:nvSpPr>
          <p:cNvPr id="3" name="Espace réservé du contenu 2">
            <a:extLst>
              <a:ext uri="{FF2B5EF4-FFF2-40B4-BE49-F238E27FC236}">
                <a16:creationId xmlns:a16="http://schemas.microsoft.com/office/drawing/2014/main" id="{C82A1102-AD11-F3FE-70B9-CF45EDA5E129}"/>
              </a:ext>
            </a:extLst>
          </p:cNvPr>
          <p:cNvSpPr>
            <a:spLocks noGrp="1"/>
          </p:cNvSpPr>
          <p:nvPr>
            <p:ph idx="1"/>
          </p:nvPr>
        </p:nvSpPr>
        <p:spPr>
          <a:xfrm>
            <a:off x="609599" y="1792177"/>
            <a:ext cx="11275484" cy="4481321"/>
          </a:xfrm>
        </p:spPr>
        <p:txBody>
          <a:bodyPr/>
          <a:lstStyle/>
          <a:p>
            <a:pPr>
              <a:buFont typeface="Wingdings" panose="05000000000000000000" pitchFamily="2" charset="2"/>
              <a:buChar char="q"/>
            </a:pPr>
            <a:r>
              <a:rPr lang="fr-LU" sz="1800" b="1" noProof="0" dirty="0">
                <a:latin typeface="+mj-lt"/>
              </a:rPr>
              <a:t>Rébellion, outrages et violences :</a:t>
            </a:r>
          </a:p>
          <a:p>
            <a:pPr marL="717550" lvl="2" indent="-269875">
              <a:buFontTx/>
              <a:buChar char="-"/>
            </a:pPr>
            <a:r>
              <a:rPr lang="fr-LU" sz="1700" noProof="0" dirty="0">
                <a:latin typeface="+mj-lt"/>
              </a:rPr>
              <a:t>Harmoniser les peines pour violences et pour rébellion</a:t>
            </a:r>
          </a:p>
          <a:p>
            <a:pPr marL="717550" lvl="2" indent="-269875">
              <a:buFontTx/>
              <a:buChar char="-"/>
            </a:pPr>
            <a:r>
              <a:rPr lang="fr-LU" sz="1700" noProof="0" dirty="0">
                <a:latin typeface="+mj-lt"/>
              </a:rPr>
              <a:t>Protéger sur un pied d’égalité tous les représentants étatiques victimes d’outrages et de violences</a:t>
            </a:r>
          </a:p>
          <a:p>
            <a:pPr marL="717550" lvl="2" indent="-269875">
              <a:buFontTx/>
              <a:buChar char="-"/>
            </a:pPr>
            <a:r>
              <a:rPr lang="fr-LU" sz="1700" noProof="0" dirty="0">
                <a:latin typeface="+mj-lt"/>
              </a:rPr>
              <a:t>Assurer une protection supérieure pour le représentant de l’Etat vs. citoyens</a:t>
            </a:r>
          </a:p>
          <a:p>
            <a:pPr marL="717550" lvl="2" indent="-269875">
              <a:spcAft>
                <a:spcPts val="1200"/>
              </a:spcAft>
              <a:buFontTx/>
              <a:buChar char="-"/>
            </a:pPr>
            <a:r>
              <a:rPr lang="fr-LU" sz="1700" noProof="0" dirty="0">
                <a:latin typeface="+mj-lt"/>
              </a:rPr>
              <a:t>Relever les seuils inférieurs des sanctions</a:t>
            </a:r>
          </a:p>
          <a:p>
            <a:pPr>
              <a:buFont typeface="Wingdings" panose="05000000000000000000" pitchFamily="2" charset="2"/>
              <a:buChar char="q"/>
            </a:pPr>
            <a:r>
              <a:rPr lang="fr-LU" sz="1800" b="1" noProof="0" dirty="0">
                <a:latin typeface="+mj-lt"/>
              </a:rPr>
              <a:t>Refus d’obtempérer :</a:t>
            </a:r>
          </a:p>
          <a:p>
            <a:pPr marL="717550" lvl="2" indent="-269875">
              <a:buFontTx/>
              <a:buChar char="-"/>
            </a:pPr>
            <a:r>
              <a:rPr lang="fr-LU" sz="1700" noProof="0" dirty="0">
                <a:latin typeface="+mj-lt"/>
              </a:rPr>
              <a:t>Revoir à la hausse le niveau des sanctions actuelles prévues au Code de la route</a:t>
            </a:r>
          </a:p>
          <a:p>
            <a:pPr marL="717550" lvl="2" indent="-269875">
              <a:buFontTx/>
              <a:buChar char="-"/>
            </a:pPr>
            <a:r>
              <a:rPr lang="fr-LU" sz="1700" noProof="0" dirty="0">
                <a:latin typeface="+mj-lt"/>
              </a:rPr>
              <a:t>Eriger en délit le « refus d’obtempérer aggravé »</a:t>
            </a:r>
          </a:p>
          <a:p>
            <a:pPr marL="717550" lvl="2" indent="-269875">
              <a:buFontTx/>
              <a:buChar char="-"/>
            </a:pPr>
            <a:r>
              <a:rPr lang="fr-LU" sz="1700" noProof="0" dirty="0">
                <a:latin typeface="+mj-lt"/>
              </a:rPr>
              <a:t>Créer un délit qui s’inspire de l’article 140 du Code de la route</a:t>
            </a:r>
          </a:p>
          <a:p>
            <a:pPr lvl="2">
              <a:buFontTx/>
              <a:buChar char="-"/>
            </a:pPr>
            <a:endParaRPr lang="fr-LU" sz="1700" noProof="0" dirty="0">
              <a:latin typeface="+mj-lt"/>
            </a:endParaRPr>
          </a:p>
          <a:p>
            <a:pPr lvl="2">
              <a:buFontTx/>
              <a:buChar char="-"/>
            </a:pPr>
            <a:endParaRPr lang="fr-LU" noProof="0" dirty="0">
              <a:latin typeface="+mj-lt"/>
            </a:endParaRPr>
          </a:p>
        </p:txBody>
      </p:sp>
      <p:sp>
        <p:nvSpPr>
          <p:cNvPr id="4" name="Espace réservé du numéro de diapositive 3">
            <a:extLst>
              <a:ext uri="{FF2B5EF4-FFF2-40B4-BE49-F238E27FC236}">
                <a16:creationId xmlns:a16="http://schemas.microsoft.com/office/drawing/2014/main" id="{3B4CE3D7-30AF-E731-EEC5-FF2B22EF55DC}"/>
              </a:ext>
            </a:extLst>
          </p:cNvPr>
          <p:cNvSpPr>
            <a:spLocks noGrp="1"/>
          </p:cNvSpPr>
          <p:nvPr>
            <p:ph type="sldNum" sz="quarter" idx="12"/>
          </p:nvPr>
        </p:nvSpPr>
        <p:spPr/>
        <p:txBody>
          <a:bodyPr/>
          <a:lstStyle/>
          <a:p>
            <a:fld id="{90AFD27A-F5F1-F84D-8CB3-59526E99260B}" type="slidenum">
              <a:rPr lang="fr-LU" noProof="0" smtClean="0"/>
              <a:pPr/>
              <a:t>33</a:t>
            </a:fld>
            <a:endParaRPr lang="fr-LU" noProof="0" dirty="0"/>
          </a:p>
        </p:txBody>
      </p:sp>
      <p:sp>
        <p:nvSpPr>
          <p:cNvPr id="5" name="Espace réservé du pied de page 4">
            <a:extLst>
              <a:ext uri="{FF2B5EF4-FFF2-40B4-BE49-F238E27FC236}">
                <a16:creationId xmlns:a16="http://schemas.microsoft.com/office/drawing/2014/main" id="{33513406-CA32-F620-5F4B-3A37351676AD}"/>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7" name="TextBox 6">
            <a:extLst>
              <a:ext uri="{FF2B5EF4-FFF2-40B4-BE49-F238E27FC236}">
                <a16:creationId xmlns:a16="http://schemas.microsoft.com/office/drawing/2014/main" id="{C9656312-FD70-C2C5-AA70-B4462CE9F521}"/>
              </a:ext>
            </a:extLst>
          </p:cNvPr>
          <p:cNvSpPr txBox="1"/>
          <p:nvPr/>
        </p:nvSpPr>
        <p:spPr>
          <a:xfrm>
            <a:off x="609599" y="5012581"/>
            <a:ext cx="11118321" cy="523220"/>
          </a:xfrm>
          <a:prstGeom prst="rect">
            <a:avLst/>
          </a:prstGeom>
          <a:noFill/>
          <a:ln>
            <a:solidFill>
              <a:schemeClr val="accent1"/>
            </a:solidFill>
          </a:ln>
        </p:spPr>
        <p:txBody>
          <a:bodyPr wrap="square">
            <a:spAutoFit/>
          </a:bodyPr>
          <a:lstStyle/>
          <a:p>
            <a:r>
              <a:rPr lang="fr-LU" sz="1400" b="1" i="0" u="none" strike="noStrike" baseline="0" noProof="0" dirty="0">
                <a:solidFill>
                  <a:srgbClr val="000000"/>
                </a:solidFill>
                <a:latin typeface="Calibri" panose="020F0502020204030204" pitchFamily="34" charset="0"/>
              </a:rPr>
              <a:t>Préconisation 383 (2025_ET_REB) </a:t>
            </a:r>
            <a:endParaRPr lang="fr-LU" sz="1400" b="0" i="0" u="none" strike="noStrike" baseline="0" noProof="0" dirty="0">
              <a:solidFill>
                <a:srgbClr val="000000"/>
              </a:solidFill>
              <a:latin typeface="Calibri" panose="020F0502020204030204" pitchFamily="34" charset="0"/>
            </a:endParaRPr>
          </a:p>
          <a:p>
            <a:r>
              <a:rPr lang="fr-LU" sz="1400" b="0" i="0" u="none" strike="noStrike" baseline="0" noProof="0" dirty="0">
                <a:solidFill>
                  <a:srgbClr val="000000"/>
                </a:solidFill>
                <a:latin typeface="Calibri" panose="020F0502020204030204" pitchFamily="34" charset="0"/>
              </a:rPr>
              <a:t>L’IGP préconise un raffermissement des peines relatives aux rébellions, outrages et violences visant des agents de police. </a:t>
            </a:r>
            <a:endParaRPr lang="fr-LU" sz="1600" noProof="0" dirty="0"/>
          </a:p>
        </p:txBody>
      </p:sp>
      <p:sp>
        <p:nvSpPr>
          <p:cNvPr id="6" name="TextBox 5">
            <a:extLst>
              <a:ext uri="{FF2B5EF4-FFF2-40B4-BE49-F238E27FC236}">
                <a16:creationId xmlns:a16="http://schemas.microsoft.com/office/drawing/2014/main" id="{22CE8EC2-3675-5E34-FDC4-4FA7AA48F98A}"/>
              </a:ext>
            </a:extLst>
          </p:cNvPr>
          <p:cNvSpPr txBox="1"/>
          <p:nvPr/>
        </p:nvSpPr>
        <p:spPr>
          <a:xfrm>
            <a:off x="609599" y="5646859"/>
            <a:ext cx="11118321" cy="738664"/>
          </a:xfrm>
          <a:prstGeom prst="rect">
            <a:avLst/>
          </a:prstGeom>
          <a:noFill/>
          <a:ln>
            <a:solidFill>
              <a:schemeClr val="accent1"/>
            </a:solidFill>
          </a:ln>
        </p:spPr>
        <p:txBody>
          <a:bodyPr wrap="square">
            <a:spAutoFit/>
          </a:bodyPr>
          <a:lstStyle/>
          <a:p>
            <a:r>
              <a:rPr lang="fr-LU" sz="1400" b="1" i="0" u="none" strike="noStrike" baseline="0" noProof="0" dirty="0">
                <a:solidFill>
                  <a:srgbClr val="000000"/>
                </a:solidFill>
                <a:latin typeface="Calibri" panose="020F0502020204030204" pitchFamily="34" charset="0"/>
              </a:rPr>
              <a:t>Préconisation 384 (2025_ET_REB) </a:t>
            </a:r>
            <a:endParaRPr lang="fr-LU" sz="1400" b="0" i="0" u="none" strike="noStrike" baseline="0" noProof="0" dirty="0">
              <a:solidFill>
                <a:srgbClr val="000000"/>
              </a:solidFill>
              <a:latin typeface="Calibri" panose="020F0502020204030204" pitchFamily="34" charset="0"/>
            </a:endParaRPr>
          </a:p>
          <a:p>
            <a:r>
              <a:rPr lang="fr-LU" sz="1400" b="0" i="0" u="none" strike="noStrike" baseline="0" noProof="0" dirty="0">
                <a:solidFill>
                  <a:srgbClr val="000000"/>
                </a:solidFill>
                <a:latin typeface="Calibri" panose="020F0502020204030204" pitchFamily="34" charset="0"/>
              </a:rPr>
              <a:t>L’IGP préconise un renforcement de la peine encourue pour défaut de suivre les injonctions des policiers (art. 115 du Code de la route), notamment dans des situations où l’infraction s’accompagne d’une mise en danger délibérée des policiers et des autres usagers de la route. </a:t>
            </a:r>
            <a:endParaRPr lang="fr-LU" sz="1400" noProof="0" dirty="0"/>
          </a:p>
        </p:txBody>
      </p:sp>
    </p:spTree>
    <p:extLst>
      <p:ext uri="{BB962C8B-B14F-4D97-AF65-F5344CB8AC3E}">
        <p14:creationId xmlns:p14="http://schemas.microsoft.com/office/powerpoint/2010/main" val="2630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8EF61-19A7-FF50-B4CC-7D1C8AE5933F}"/>
              </a:ext>
            </a:extLst>
          </p:cNvPr>
          <p:cNvSpPr>
            <a:spLocks noGrp="1"/>
          </p:cNvSpPr>
          <p:nvPr>
            <p:ph type="title"/>
          </p:nvPr>
        </p:nvSpPr>
        <p:spPr/>
        <p:txBody>
          <a:bodyPr>
            <a:normAutofit/>
          </a:bodyPr>
          <a:lstStyle/>
          <a:p>
            <a:r>
              <a:rPr lang="fr-LU" noProof="0" dirty="0">
                <a:latin typeface="+mj-lt"/>
              </a:rPr>
              <a:t>Raffiner les statistiques policières</a:t>
            </a:r>
          </a:p>
        </p:txBody>
      </p:sp>
      <p:sp>
        <p:nvSpPr>
          <p:cNvPr id="3" name="Espace réservé du contenu 2">
            <a:extLst>
              <a:ext uri="{FF2B5EF4-FFF2-40B4-BE49-F238E27FC236}">
                <a16:creationId xmlns:a16="http://schemas.microsoft.com/office/drawing/2014/main" id="{C82A1102-AD11-F3FE-70B9-CF45EDA5E129}"/>
              </a:ext>
            </a:extLst>
          </p:cNvPr>
          <p:cNvSpPr>
            <a:spLocks noGrp="1"/>
          </p:cNvSpPr>
          <p:nvPr>
            <p:ph idx="1"/>
          </p:nvPr>
        </p:nvSpPr>
        <p:spPr>
          <a:xfrm>
            <a:off x="766757" y="2339496"/>
            <a:ext cx="11118321" cy="1979904"/>
          </a:xfrm>
        </p:spPr>
        <p:txBody>
          <a:bodyPr>
            <a:normAutofit/>
          </a:bodyPr>
          <a:lstStyle/>
          <a:p>
            <a:pPr>
              <a:buFont typeface="Wingdings" panose="05000000000000000000" pitchFamily="2" charset="2"/>
              <a:buChar char="q"/>
            </a:pPr>
            <a:r>
              <a:rPr lang="fr-LU" sz="1800" kern="100" noProof="0" dirty="0">
                <a:effectLst/>
                <a:latin typeface="+mj-lt"/>
                <a:ea typeface="Calibri" panose="020F0502020204030204" pitchFamily="34" charset="0"/>
                <a:cs typeface="Times New Roman" panose="02020603050405020304" pitchFamily="18" charset="0"/>
              </a:rPr>
              <a:t>Non-exhaustivité des cas</a:t>
            </a:r>
          </a:p>
          <a:p>
            <a:pPr>
              <a:buFont typeface="Wingdings" panose="05000000000000000000" pitchFamily="2" charset="2"/>
              <a:buChar char="q"/>
            </a:pPr>
            <a:r>
              <a:rPr lang="fr-FR" sz="1800" kern="100" noProof="0" dirty="0">
                <a:effectLst/>
                <a:latin typeface="+mj-lt"/>
                <a:ea typeface="Calibri" panose="020F0502020204030204" pitchFamily="34" charset="0"/>
                <a:cs typeface="Times New Roman" panose="02020603050405020304" pitchFamily="18" charset="0"/>
              </a:rPr>
              <a:t>Identification des policiers parfois imprécise voire impossible</a:t>
            </a:r>
          </a:p>
          <a:p>
            <a:pPr>
              <a:buFont typeface="Wingdings" panose="05000000000000000000" pitchFamily="2" charset="2"/>
              <a:buChar char="q"/>
            </a:pPr>
            <a:r>
              <a:rPr lang="fr-LU" sz="1800" kern="100" noProof="0" dirty="0">
                <a:effectLst/>
                <a:latin typeface="+mj-lt"/>
                <a:ea typeface="Calibri" panose="020F0502020204030204" pitchFamily="34" charset="0"/>
                <a:cs typeface="Times New Roman" panose="02020603050405020304" pitchFamily="18" charset="0"/>
              </a:rPr>
              <a:t>Comptage multiple</a:t>
            </a:r>
          </a:p>
          <a:p>
            <a:pPr>
              <a:buFont typeface="Wingdings" panose="05000000000000000000" pitchFamily="2" charset="2"/>
              <a:buChar char="q"/>
            </a:pPr>
            <a:r>
              <a:rPr lang="fr-LU" sz="1800" kern="100" noProof="0" dirty="0">
                <a:effectLst/>
                <a:latin typeface="+mj-lt"/>
                <a:ea typeface="Calibri" panose="020F0502020204030204" pitchFamily="34" charset="0"/>
                <a:cs typeface="Times New Roman" panose="02020603050405020304" pitchFamily="18" charset="0"/>
              </a:rPr>
              <a:t>Adéquation imparfaite entre IP et Code pénal</a:t>
            </a:r>
            <a:endParaRPr lang="fr-LU" sz="1800" noProof="0" dirty="0">
              <a:latin typeface="+mj-lt"/>
            </a:endParaRPr>
          </a:p>
        </p:txBody>
      </p:sp>
      <p:sp>
        <p:nvSpPr>
          <p:cNvPr id="4" name="Espace réservé du numéro de diapositive 3">
            <a:extLst>
              <a:ext uri="{FF2B5EF4-FFF2-40B4-BE49-F238E27FC236}">
                <a16:creationId xmlns:a16="http://schemas.microsoft.com/office/drawing/2014/main" id="{3B4CE3D7-30AF-E731-EEC5-FF2B22EF55DC}"/>
              </a:ext>
            </a:extLst>
          </p:cNvPr>
          <p:cNvSpPr>
            <a:spLocks noGrp="1"/>
          </p:cNvSpPr>
          <p:nvPr>
            <p:ph type="sldNum" sz="quarter" idx="12"/>
          </p:nvPr>
        </p:nvSpPr>
        <p:spPr/>
        <p:txBody>
          <a:bodyPr/>
          <a:lstStyle/>
          <a:p>
            <a:fld id="{90AFD27A-F5F1-F84D-8CB3-59526E99260B}" type="slidenum">
              <a:rPr lang="fr-LU" noProof="0" smtClean="0"/>
              <a:pPr/>
              <a:t>34</a:t>
            </a:fld>
            <a:endParaRPr lang="fr-LU" noProof="0" dirty="0"/>
          </a:p>
        </p:txBody>
      </p:sp>
      <p:sp>
        <p:nvSpPr>
          <p:cNvPr id="5" name="Espace réservé du pied de page 4">
            <a:extLst>
              <a:ext uri="{FF2B5EF4-FFF2-40B4-BE49-F238E27FC236}">
                <a16:creationId xmlns:a16="http://schemas.microsoft.com/office/drawing/2014/main" id="{33513406-CA32-F620-5F4B-3A37351676AD}"/>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7" name="ZoneTexte 6">
            <a:extLst>
              <a:ext uri="{FF2B5EF4-FFF2-40B4-BE49-F238E27FC236}">
                <a16:creationId xmlns:a16="http://schemas.microsoft.com/office/drawing/2014/main" id="{CD9B40A2-B470-7601-3995-D62B9CC5EA9C}"/>
              </a:ext>
            </a:extLst>
          </p:cNvPr>
          <p:cNvSpPr txBox="1"/>
          <p:nvPr/>
        </p:nvSpPr>
        <p:spPr>
          <a:xfrm>
            <a:off x="766758" y="4518504"/>
            <a:ext cx="11118321" cy="758606"/>
          </a:xfrm>
          <a:prstGeom prst="rect">
            <a:avLst/>
          </a:prstGeom>
          <a:noFill/>
          <a:ln>
            <a:solidFill>
              <a:schemeClr val="accent1">
                <a:satMod val="105000"/>
              </a:schemeClr>
            </a:solidFill>
          </a:ln>
        </p:spPr>
        <p:txBody>
          <a:bodyPr wrap="square">
            <a:spAutoFit/>
          </a:bodyPr>
          <a:lstStyle/>
          <a:p>
            <a:pPr algn="just"/>
            <a:r>
              <a:rPr lang="fr-LU" sz="1400" b="1" kern="100" noProof="0" dirty="0">
                <a:effectLst/>
                <a:latin typeface="Calibri" panose="020F0502020204030204" pitchFamily="34" charset="0"/>
                <a:ea typeface="Calibri" panose="020F0502020204030204" pitchFamily="34" charset="0"/>
                <a:cs typeface="Calibri" panose="020F0502020204030204" pitchFamily="34" charset="0"/>
              </a:rPr>
              <a:t>Recommandation 385 (2025_ET_REB) </a:t>
            </a:r>
            <a:endParaRPr lang="fr-LU" sz="1400" b="1" kern="100" noProof="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LU" sz="1400" kern="100" noProof="0" dirty="0">
                <a:effectLst/>
                <a:latin typeface="Calibri" panose="020F0502020204030204" pitchFamily="34" charset="0"/>
                <a:ea typeface="Calibri" panose="020F0502020204030204" pitchFamily="34" charset="0"/>
                <a:cs typeface="Calibri" panose="020F0502020204030204" pitchFamily="34" charset="0"/>
              </a:rPr>
              <a:t>L’IGP recommande à la Police d’inclure dans le système IP un moyen permettant de recenser/ d’identifier avec précision et sans ambiguïté, les actes hostiles punissables dirigés contre des policiers en service.</a:t>
            </a:r>
          </a:p>
        </p:txBody>
      </p:sp>
    </p:spTree>
    <p:extLst>
      <p:ext uri="{BB962C8B-B14F-4D97-AF65-F5344CB8AC3E}">
        <p14:creationId xmlns:p14="http://schemas.microsoft.com/office/powerpoint/2010/main" val="356825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DD0BF-9C64-9234-1393-E4970EFA9BDA}"/>
              </a:ext>
            </a:extLst>
          </p:cNvPr>
          <p:cNvSpPr>
            <a:spLocks noGrp="1"/>
          </p:cNvSpPr>
          <p:nvPr>
            <p:ph type="title"/>
          </p:nvPr>
        </p:nvSpPr>
        <p:spPr>
          <a:xfrm>
            <a:off x="-1" y="383505"/>
            <a:ext cx="11885086" cy="1260000"/>
          </a:xfrm>
        </p:spPr>
        <p:txBody>
          <a:bodyPr>
            <a:noAutofit/>
          </a:bodyPr>
          <a:lstStyle/>
          <a:p>
            <a:r>
              <a:rPr lang="fr-LU" dirty="0">
                <a:latin typeface="+mj-lt"/>
              </a:rPr>
              <a:t>Informer systématiquement les victimes du soutien étatique</a:t>
            </a:r>
            <a:endParaRPr lang="fr-LU" noProof="0" dirty="0">
              <a:latin typeface="+mj-lt"/>
            </a:endParaRPr>
          </a:p>
        </p:txBody>
      </p:sp>
      <p:sp>
        <p:nvSpPr>
          <p:cNvPr id="3" name="Espace réservé du contenu 2">
            <a:extLst>
              <a:ext uri="{FF2B5EF4-FFF2-40B4-BE49-F238E27FC236}">
                <a16:creationId xmlns:a16="http://schemas.microsoft.com/office/drawing/2014/main" id="{4B695605-FA8F-F9F6-6199-ECF7A20C1517}"/>
              </a:ext>
            </a:extLst>
          </p:cNvPr>
          <p:cNvSpPr>
            <a:spLocks noGrp="1"/>
          </p:cNvSpPr>
          <p:nvPr>
            <p:ph idx="1"/>
          </p:nvPr>
        </p:nvSpPr>
        <p:spPr>
          <a:xfrm>
            <a:off x="766762" y="2138208"/>
            <a:ext cx="11118321" cy="2395712"/>
          </a:xfrm>
        </p:spPr>
        <p:txBody>
          <a:bodyPr/>
          <a:lstStyle/>
          <a:p>
            <a:pPr algn="just">
              <a:buFont typeface="Wingdings" panose="05000000000000000000" pitchFamily="2" charset="2"/>
              <a:buChar char="q"/>
            </a:pPr>
            <a:r>
              <a:rPr lang="fr-LU" sz="1800" noProof="0" dirty="0">
                <a:latin typeface="+mj-lt"/>
                <a:ea typeface="Calibri" panose="020F0502020204030204" pitchFamily="34" charset="0"/>
                <a:cs typeface="Times New Roman" panose="02020603050405020304" pitchFamily="18" charset="0"/>
              </a:rPr>
              <a:t>L</a:t>
            </a:r>
            <a:r>
              <a:rPr lang="fr-LU" sz="1800" noProof="0" dirty="0">
                <a:effectLst/>
                <a:latin typeface="+mj-lt"/>
                <a:ea typeface="Calibri" panose="020F0502020204030204" pitchFamily="34" charset="0"/>
                <a:cs typeface="Times New Roman" panose="02020603050405020304" pitchFamily="18" charset="0"/>
              </a:rPr>
              <a:t>es </a:t>
            </a:r>
            <a:r>
              <a:rPr lang="fr-LU" sz="1800" b="1" noProof="0" dirty="0">
                <a:effectLst/>
                <a:latin typeface="+mj-lt"/>
                <a:ea typeface="Calibri" panose="020F0502020204030204" pitchFamily="34" charset="0"/>
                <a:cs typeface="Times New Roman" panose="02020603050405020304" pitchFamily="18" charset="0"/>
              </a:rPr>
              <a:t>policiers</a:t>
            </a:r>
            <a:r>
              <a:rPr lang="fr-LU" sz="1800" noProof="0" dirty="0">
                <a:effectLst/>
                <a:latin typeface="+mj-lt"/>
                <a:ea typeface="Calibri" panose="020F0502020204030204" pitchFamily="34" charset="0"/>
                <a:cs typeface="Times New Roman" panose="02020603050405020304" pitchFamily="18" charset="0"/>
              </a:rPr>
              <a:t> </a:t>
            </a:r>
            <a:r>
              <a:rPr lang="fr-LU" sz="1800" b="1" noProof="0" dirty="0">
                <a:effectLst/>
                <a:latin typeface="+mj-lt"/>
                <a:ea typeface="Calibri" panose="020F0502020204030204" pitchFamily="34" charset="0"/>
                <a:cs typeface="Times New Roman" panose="02020603050405020304" pitchFamily="18" charset="0"/>
              </a:rPr>
              <a:t>ne semblent que rarement demander</a:t>
            </a:r>
            <a:r>
              <a:rPr lang="fr-LU" sz="1800" noProof="0" dirty="0">
                <a:effectLst/>
                <a:latin typeface="+mj-lt"/>
                <a:ea typeface="Calibri" panose="020F0502020204030204" pitchFamily="34" charset="0"/>
                <a:cs typeface="Times New Roman" panose="02020603050405020304" pitchFamily="18" charset="0"/>
              </a:rPr>
              <a:t> la protection juridique ou l’indemnisation mise à disposition par l’Etat.</a:t>
            </a:r>
          </a:p>
          <a:p>
            <a:pPr algn="just">
              <a:buFont typeface="Wingdings" panose="05000000000000000000" pitchFamily="2" charset="2"/>
              <a:buChar char="q"/>
            </a:pPr>
            <a:r>
              <a:rPr lang="fr-LU" sz="1800" kern="100" noProof="0" dirty="0">
                <a:effectLst/>
                <a:latin typeface="+mj-lt"/>
                <a:ea typeface="Calibri" panose="020F0502020204030204" pitchFamily="34" charset="0"/>
                <a:cs typeface="Times New Roman" panose="02020603050405020304" pitchFamily="18" charset="0"/>
              </a:rPr>
              <a:t>Le sondage a mis en évidence des </a:t>
            </a:r>
            <a:r>
              <a:rPr lang="fr-LU" sz="1800" b="1" kern="100" noProof="0" dirty="0">
                <a:effectLst/>
                <a:latin typeface="+mj-lt"/>
                <a:ea typeface="Calibri" panose="020F0502020204030204" pitchFamily="34" charset="0"/>
                <a:cs typeface="Times New Roman" panose="02020603050405020304" pitchFamily="18" charset="0"/>
              </a:rPr>
              <a:t>incertitudes</a:t>
            </a:r>
            <a:r>
              <a:rPr lang="fr-LU" sz="1800" kern="100" noProof="0" dirty="0">
                <a:effectLst/>
                <a:latin typeface="+mj-lt"/>
                <a:ea typeface="Calibri" panose="020F0502020204030204" pitchFamily="34" charset="0"/>
                <a:cs typeface="Times New Roman" panose="02020603050405020304" pitchFamily="18" charset="0"/>
              </a:rPr>
              <a:t> au sein du corps </a:t>
            </a:r>
            <a:r>
              <a:rPr lang="fr-LU" sz="1800" b="1" kern="100" noProof="0" dirty="0">
                <a:effectLst/>
                <a:latin typeface="+mj-lt"/>
                <a:ea typeface="Calibri" panose="020F0502020204030204" pitchFamily="34" charset="0"/>
                <a:cs typeface="Times New Roman" panose="02020603050405020304" pitchFamily="18" charset="0"/>
              </a:rPr>
              <a:t>quant à l’existence de ces types d’appui étatique</a:t>
            </a:r>
            <a:r>
              <a:rPr lang="fr-LU" sz="1800" kern="100" noProof="0" dirty="0">
                <a:effectLst/>
                <a:latin typeface="+mj-lt"/>
                <a:ea typeface="Calibri" panose="020F0502020204030204" pitchFamily="34" charset="0"/>
                <a:cs typeface="Times New Roman" panose="02020603050405020304" pitchFamily="18" charset="0"/>
              </a:rPr>
              <a:t> et notamment quant aux démarches concrètes à accomplir pour pouvoir en bénéficier. Ceci peut entraîner </a:t>
            </a:r>
            <a:r>
              <a:rPr lang="fr-LU" sz="1800" noProof="0" dirty="0">
                <a:effectLst/>
                <a:latin typeface="+mj-lt"/>
                <a:ea typeface="Calibri" panose="020F0502020204030204" pitchFamily="34" charset="0"/>
              </a:rPr>
              <a:t>chez les victimes un </a:t>
            </a:r>
            <a:r>
              <a:rPr lang="fr-LU" sz="1800" b="1" noProof="0" dirty="0">
                <a:effectLst/>
                <a:latin typeface="+mj-lt"/>
                <a:ea typeface="Calibri" panose="020F0502020204030204" pitchFamily="34" charset="0"/>
              </a:rPr>
              <a:t>sentiment d’impuissance voire de désolidarisation </a:t>
            </a:r>
            <a:r>
              <a:rPr lang="fr-LU" sz="1800" b="1" noProof="0" dirty="0">
                <a:latin typeface="+mj-lt"/>
                <a:ea typeface="Calibri" panose="020F0502020204030204" pitchFamily="34" charset="0"/>
              </a:rPr>
              <a:t>de la Police</a:t>
            </a:r>
            <a:r>
              <a:rPr lang="fr-LU" sz="1800" noProof="0" dirty="0">
                <a:effectLst/>
                <a:latin typeface="+mj-lt"/>
                <a:ea typeface="Calibri" panose="020F0502020204030204" pitchFamily="34" charset="0"/>
              </a:rPr>
              <a:t>.</a:t>
            </a:r>
            <a:r>
              <a:rPr lang="fr-LU" sz="1800" kern="100" noProof="0" dirty="0">
                <a:effectLst/>
                <a:latin typeface="+mj-lt"/>
                <a:ea typeface="Calibri" panose="020F0502020204030204" pitchFamily="34" charset="0"/>
                <a:cs typeface="Times New Roman" panose="02020603050405020304" pitchFamily="18" charset="0"/>
              </a:rPr>
              <a:t>  </a:t>
            </a:r>
          </a:p>
          <a:p>
            <a:pPr algn="just">
              <a:buFont typeface="Wingdings" panose="05000000000000000000" pitchFamily="2" charset="2"/>
              <a:buChar char="q"/>
            </a:pPr>
            <a:r>
              <a:rPr lang="fr-LU" sz="1800" noProof="0" dirty="0">
                <a:latin typeface="+mj-lt"/>
                <a:ea typeface="Calibri" panose="020F0502020204030204" pitchFamily="34" charset="0"/>
              </a:rPr>
              <a:t>A l’avenir, il faut </a:t>
            </a:r>
            <a:r>
              <a:rPr lang="fr-LU" sz="1800" b="1" noProof="0" dirty="0">
                <a:latin typeface="+mj-lt"/>
                <a:ea typeface="Calibri" panose="020F0502020204030204" pitchFamily="34" charset="0"/>
              </a:rPr>
              <a:t>é</a:t>
            </a:r>
            <a:r>
              <a:rPr lang="fr-LU" sz="1800" b="1" noProof="0" dirty="0">
                <a:effectLst/>
                <a:latin typeface="+mj-lt"/>
                <a:ea typeface="Calibri" panose="020F0502020204030204" pitchFamily="34" charset="0"/>
              </a:rPr>
              <a:t>viter </a:t>
            </a:r>
            <a:r>
              <a:rPr lang="fr-LU" sz="1800" b="1" noProof="0" dirty="0">
                <a:latin typeface="+mj-lt"/>
                <a:ea typeface="Calibri" panose="020F0502020204030204" pitchFamily="34" charset="0"/>
              </a:rPr>
              <a:t>que les p</a:t>
            </a:r>
            <a:r>
              <a:rPr lang="fr-LU" sz="1800" b="1" noProof="0" dirty="0">
                <a:effectLst/>
                <a:latin typeface="+mj-lt"/>
                <a:ea typeface="Calibri" panose="020F0502020204030204" pitchFamily="34" charset="0"/>
              </a:rPr>
              <a:t>oliciers aient des doutes sur le soutien étatique disponible. </a:t>
            </a:r>
            <a:endParaRPr lang="fr-LU" noProof="0" dirty="0">
              <a:latin typeface="+mj-lt"/>
            </a:endParaRPr>
          </a:p>
        </p:txBody>
      </p:sp>
      <p:sp>
        <p:nvSpPr>
          <p:cNvPr id="4" name="Espace réservé du numéro de diapositive 3">
            <a:extLst>
              <a:ext uri="{FF2B5EF4-FFF2-40B4-BE49-F238E27FC236}">
                <a16:creationId xmlns:a16="http://schemas.microsoft.com/office/drawing/2014/main" id="{195E3F83-A671-AFAC-E7AB-49F0E8156902}"/>
              </a:ext>
            </a:extLst>
          </p:cNvPr>
          <p:cNvSpPr>
            <a:spLocks noGrp="1"/>
          </p:cNvSpPr>
          <p:nvPr>
            <p:ph type="sldNum" sz="quarter" idx="12"/>
          </p:nvPr>
        </p:nvSpPr>
        <p:spPr/>
        <p:txBody>
          <a:bodyPr/>
          <a:lstStyle/>
          <a:p>
            <a:fld id="{90AFD27A-F5F1-F84D-8CB3-59526E99260B}" type="slidenum">
              <a:rPr lang="fr-LU" noProof="0" smtClean="0"/>
              <a:pPr/>
              <a:t>35</a:t>
            </a:fld>
            <a:endParaRPr lang="fr-LU" noProof="0" dirty="0"/>
          </a:p>
        </p:txBody>
      </p:sp>
      <p:sp>
        <p:nvSpPr>
          <p:cNvPr id="5" name="Espace réservé du pied de page 4">
            <a:extLst>
              <a:ext uri="{FF2B5EF4-FFF2-40B4-BE49-F238E27FC236}">
                <a16:creationId xmlns:a16="http://schemas.microsoft.com/office/drawing/2014/main" id="{A80BFDBE-C929-E845-667C-AEE71F5A8497}"/>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7" name="ZoneTexte 6">
            <a:extLst>
              <a:ext uri="{FF2B5EF4-FFF2-40B4-BE49-F238E27FC236}">
                <a16:creationId xmlns:a16="http://schemas.microsoft.com/office/drawing/2014/main" id="{5100BF48-DCB7-9297-3958-A9EABD31C2F1}"/>
              </a:ext>
            </a:extLst>
          </p:cNvPr>
          <p:cNvSpPr txBox="1"/>
          <p:nvPr/>
        </p:nvSpPr>
        <p:spPr>
          <a:xfrm>
            <a:off x="766762" y="4868728"/>
            <a:ext cx="11118320" cy="773673"/>
          </a:xfrm>
          <a:prstGeom prst="rect">
            <a:avLst/>
          </a:prstGeom>
          <a:noFill/>
          <a:ln>
            <a:solidFill>
              <a:schemeClr val="tx1"/>
            </a:solidFill>
          </a:ln>
        </p:spPr>
        <p:txBody>
          <a:bodyPr wrap="square">
            <a:spAutoFit/>
          </a:bodyPr>
          <a:lstStyle/>
          <a:p>
            <a:pPr algn="just">
              <a:lnSpc>
                <a:spcPct val="107000"/>
              </a:lnSpc>
            </a:pPr>
            <a:r>
              <a:rPr lang="fr-LU" sz="1400" b="1" kern="100" noProof="0" dirty="0">
                <a:effectLst/>
                <a:latin typeface="Calibri" panose="020F0502020204030204" pitchFamily="34" charset="0"/>
                <a:ea typeface="Calibri" panose="020F0502020204030204" pitchFamily="34" charset="0"/>
                <a:cs typeface="Calibri" panose="020F0502020204030204" pitchFamily="34" charset="0"/>
              </a:rPr>
              <a:t>Recommandation 386 (2025_ET_REB) </a:t>
            </a:r>
            <a:endParaRPr lang="fr-LU" sz="1400" kern="100" noProof="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LU" sz="1400" kern="100" noProof="0" dirty="0">
                <a:effectLst/>
                <a:latin typeface="Calibri" panose="020F0502020204030204" pitchFamily="34" charset="0"/>
                <a:ea typeface="Calibri" panose="020F0502020204030204" pitchFamily="34" charset="0"/>
                <a:cs typeface="Calibri" panose="020F0502020204030204" pitchFamily="34" charset="0"/>
              </a:rPr>
              <a:t>L’IGP recommande à la DRH d’informer systématiquement les agents ayant subi, dans l’exercice de leur fonction, des préjudices résultant d’agressions à leur encontre, des assistances étatiques à leur disposition, à titre de protection juridique et à titre d’indemnisation.</a:t>
            </a:r>
          </a:p>
        </p:txBody>
      </p:sp>
    </p:spTree>
    <p:extLst>
      <p:ext uri="{BB962C8B-B14F-4D97-AF65-F5344CB8AC3E}">
        <p14:creationId xmlns:p14="http://schemas.microsoft.com/office/powerpoint/2010/main" val="4159632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4926D1-32BF-19A5-8A19-E7E5B1CC5708}"/>
              </a:ext>
            </a:extLst>
          </p:cNvPr>
          <p:cNvSpPr>
            <a:spLocks noGrp="1"/>
          </p:cNvSpPr>
          <p:nvPr>
            <p:ph idx="1"/>
          </p:nvPr>
        </p:nvSpPr>
        <p:spPr>
          <a:xfrm>
            <a:off x="6715653" y="1948551"/>
            <a:ext cx="5169429" cy="4425274"/>
          </a:xfrm>
        </p:spPr>
        <p:txBody>
          <a:bodyPr>
            <a:normAutofit/>
          </a:bodyPr>
          <a:lstStyle/>
          <a:p>
            <a:pPr>
              <a:spcBef>
                <a:spcPts val="600"/>
              </a:spcBef>
              <a:spcAft>
                <a:spcPts val="600"/>
              </a:spcAft>
              <a:buFont typeface="Wingdings" panose="05000000000000000000" pitchFamily="2" charset="2"/>
              <a:buChar char="q"/>
            </a:pPr>
            <a:r>
              <a:rPr lang="fr-LU" b="1" dirty="0">
                <a:latin typeface="+mj-lt"/>
              </a:rPr>
              <a:t>Recours à l’ordonnance pénale </a:t>
            </a:r>
          </a:p>
          <a:p>
            <a:pPr lvl="1">
              <a:spcBef>
                <a:spcPts val="0"/>
              </a:spcBef>
              <a:spcAft>
                <a:spcPts val="600"/>
              </a:spcAft>
              <a:buClrTx/>
              <a:buFont typeface="Century Gothic" panose="020B0502020202020204" pitchFamily="34" charset="0"/>
              <a:buChar char="−"/>
            </a:pPr>
            <a:r>
              <a:rPr lang="fr-LU" sz="1600" noProof="0" dirty="0">
                <a:latin typeface="+mj-lt"/>
              </a:rPr>
              <a:t>Depuis la loi du 9 décembre 2021, l’OP peut être prononcée jusqu’à 15 000 euros d’amende par un juge unique. </a:t>
            </a:r>
          </a:p>
          <a:p>
            <a:pPr lvl="1">
              <a:spcBef>
                <a:spcPts val="0"/>
              </a:spcBef>
              <a:spcAft>
                <a:spcPts val="600"/>
              </a:spcAft>
              <a:buClrTx/>
              <a:buFont typeface="Century Gothic" panose="020B0502020202020204" pitchFamily="34" charset="0"/>
              <a:buChar char="−"/>
            </a:pPr>
            <a:r>
              <a:rPr lang="fr-LU" sz="1600" noProof="0" dirty="0">
                <a:latin typeface="+mj-lt"/>
              </a:rPr>
              <a:t>97 % des OP prononcées depuis 2021 (soit 23 456 affaires sur un total de 24.231) ont concerné des affaires de circulation. </a:t>
            </a:r>
          </a:p>
          <a:p>
            <a:pPr lvl="1">
              <a:spcBef>
                <a:spcPts val="0"/>
              </a:spcBef>
              <a:spcAft>
                <a:spcPts val="1200"/>
              </a:spcAft>
              <a:buClrTx/>
              <a:buFont typeface="Century Gothic" panose="020B0502020202020204" pitchFamily="34" charset="0"/>
              <a:buChar char="−"/>
            </a:pPr>
            <a:r>
              <a:rPr lang="fr-LU" sz="1600" noProof="0" dirty="0">
                <a:latin typeface="+mj-lt"/>
              </a:rPr>
              <a:t>Effectivité des OP: taux d’opposition de seulement 1,7 % (406 recours sur 24.231 OP). </a:t>
            </a:r>
          </a:p>
          <a:p>
            <a:pPr>
              <a:buFont typeface="Wingdings" panose="05000000000000000000" pitchFamily="2" charset="2"/>
              <a:buChar char="q"/>
            </a:pPr>
            <a:r>
              <a:rPr lang="fr-LU" b="1" noProof="0" dirty="0">
                <a:latin typeface="+mj-lt"/>
              </a:rPr>
              <a:t>Recours au jugement sur accord</a:t>
            </a:r>
          </a:p>
          <a:p>
            <a:pPr lvl="1" indent="-241300">
              <a:buClrTx/>
              <a:buFont typeface="Century Gothic" panose="020B0502020202020204" pitchFamily="34" charset="0"/>
              <a:buChar char="−"/>
            </a:pPr>
            <a:r>
              <a:rPr lang="fr-LU" sz="1600" noProof="0" dirty="0">
                <a:solidFill>
                  <a:prstClr val="black">
                    <a:lumMod val="65000"/>
                    <a:lumOff val="35000"/>
                  </a:prstClr>
                </a:solidFill>
                <a:latin typeface="+mj-lt"/>
              </a:rPr>
              <a:t>Accord de coalition 2023-2028: « [l]e Gouvernement promouvra l’application de la procédure des jugements sur accord ».</a:t>
            </a:r>
          </a:p>
        </p:txBody>
      </p:sp>
      <p:sp>
        <p:nvSpPr>
          <p:cNvPr id="4" name="Espace réservé du numéro de diapositive 3">
            <a:extLst>
              <a:ext uri="{FF2B5EF4-FFF2-40B4-BE49-F238E27FC236}">
                <a16:creationId xmlns:a16="http://schemas.microsoft.com/office/drawing/2014/main" id="{723C0D92-1642-965E-92AA-4CA465994C5E}"/>
              </a:ext>
            </a:extLst>
          </p:cNvPr>
          <p:cNvSpPr>
            <a:spLocks noGrp="1"/>
          </p:cNvSpPr>
          <p:nvPr>
            <p:ph type="sldNum" sz="quarter" idx="12"/>
          </p:nvPr>
        </p:nvSpPr>
        <p:spPr/>
        <p:txBody>
          <a:bodyPr/>
          <a:lstStyle/>
          <a:p>
            <a:fld id="{90AFD27A-F5F1-F84D-8CB3-59526E99260B}" type="slidenum">
              <a:rPr lang="fr-LU" noProof="0" smtClean="0"/>
              <a:pPr/>
              <a:t>36</a:t>
            </a:fld>
            <a:endParaRPr lang="fr-LU" noProof="0" dirty="0"/>
          </a:p>
        </p:txBody>
      </p:sp>
      <p:sp>
        <p:nvSpPr>
          <p:cNvPr id="5" name="Espace réservé du pied de page 4">
            <a:extLst>
              <a:ext uri="{FF2B5EF4-FFF2-40B4-BE49-F238E27FC236}">
                <a16:creationId xmlns:a16="http://schemas.microsoft.com/office/drawing/2014/main" id="{C0B346ED-D66B-5626-F492-54F9B2F872BE}"/>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graphicFrame>
        <p:nvGraphicFramePr>
          <p:cNvPr id="7" name="Chart 1">
            <a:extLst>
              <a:ext uri="{FF2B5EF4-FFF2-40B4-BE49-F238E27FC236}">
                <a16:creationId xmlns:a16="http://schemas.microsoft.com/office/drawing/2014/main" id="{E8DD046E-8920-501E-91F7-270C3446AE7B}"/>
              </a:ext>
            </a:extLst>
          </p:cNvPr>
          <p:cNvGraphicFramePr>
            <a:graphicFrameLocks/>
          </p:cNvGraphicFramePr>
          <p:nvPr>
            <p:extLst>
              <p:ext uri="{D42A27DB-BD31-4B8C-83A1-F6EECF244321}">
                <p14:modId xmlns:p14="http://schemas.microsoft.com/office/powerpoint/2010/main" val="4240895111"/>
              </p:ext>
            </p:extLst>
          </p:nvPr>
        </p:nvGraphicFramePr>
        <p:xfrm>
          <a:off x="145557" y="1518906"/>
          <a:ext cx="6137476" cy="32853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F45537-FC0C-5C78-C4DE-2120ACCF1E01}"/>
              </a:ext>
            </a:extLst>
          </p:cNvPr>
          <p:cNvSpPr txBox="1"/>
          <p:nvPr/>
        </p:nvSpPr>
        <p:spPr>
          <a:xfrm>
            <a:off x="2118707" y="4161188"/>
            <a:ext cx="1249060" cy="261610"/>
          </a:xfrm>
          <a:prstGeom prst="rect">
            <a:avLst/>
          </a:prstGeom>
          <a:noFill/>
        </p:spPr>
        <p:txBody>
          <a:bodyPr wrap="none" rtlCol="0">
            <a:spAutoFit/>
          </a:bodyPr>
          <a:lstStyle/>
          <a:p>
            <a:r>
              <a:rPr lang="fr-LU" sz="1100" noProof="0" dirty="0"/>
              <a:t>Source : JUCHA</a:t>
            </a:r>
          </a:p>
        </p:txBody>
      </p:sp>
      <p:pic>
        <p:nvPicPr>
          <p:cNvPr id="9" name="Picture 8">
            <a:extLst>
              <a:ext uri="{FF2B5EF4-FFF2-40B4-BE49-F238E27FC236}">
                <a16:creationId xmlns:a16="http://schemas.microsoft.com/office/drawing/2014/main" id="{DAE04B44-24D3-4DA8-9E54-FB73652EDE3E}"/>
              </a:ext>
            </a:extLst>
          </p:cNvPr>
          <p:cNvPicPr>
            <a:picLocks noChangeAspect="1"/>
          </p:cNvPicPr>
          <p:nvPr/>
        </p:nvPicPr>
        <p:blipFill>
          <a:blip r:embed="rId4"/>
          <a:stretch>
            <a:fillRect/>
          </a:stretch>
        </p:blipFill>
        <p:spPr>
          <a:xfrm>
            <a:off x="145556" y="4932565"/>
            <a:ext cx="6564409" cy="1557882"/>
          </a:xfrm>
          <a:prstGeom prst="rect">
            <a:avLst/>
          </a:prstGeom>
        </p:spPr>
      </p:pic>
      <p:sp>
        <p:nvSpPr>
          <p:cNvPr id="12" name="Titre 1">
            <a:extLst>
              <a:ext uri="{FF2B5EF4-FFF2-40B4-BE49-F238E27FC236}">
                <a16:creationId xmlns:a16="http://schemas.microsoft.com/office/drawing/2014/main" id="{8C2DACFC-E968-E29D-6870-7F14ED77E01E}"/>
              </a:ext>
            </a:extLst>
          </p:cNvPr>
          <p:cNvSpPr txBox="1">
            <a:spLocks/>
          </p:cNvSpPr>
          <p:nvPr/>
        </p:nvSpPr>
        <p:spPr>
          <a:xfrm>
            <a:off x="0" y="476156"/>
            <a:ext cx="11885085" cy="914400"/>
          </a:xfrm>
          <a:prstGeom prst="rect">
            <a:avLst/>
          </a:prstGeom>
          <a:solidFill>
            <a:schemeClr val="accent1"/>
          </a:solidFill>
        </p:spPr>
        <p:txBody>
          <a:bodyPr vert="horz" lIns="1008000" tIns="0" rIns="180000" bIns="0" rtlCol="0" anchor="ctr">
            <a:normAutofit/>
          </a:bodyPr>
          <a:lstStyle>
            <a:lvl1pPr marL="0" indent="0"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fr-FR" dirty="0">
                <a:latin typeface="+mj-lt"/>
              </a:rPr>
              <a:t>Assurer une justice plus expéditive</a:t>
            </a:r>
            <a:endParaRPr lang="fr-LU" dirty="0">
              <a:latin typeface="+mj-lt"/>
            </a:endParaRPr>
          </a:p>
        </p:txBody>
      </p:sp>
    </p:spTree>
    <p:extLst>
      <p:ext uri="{BB962C8B-B14F-4D97-AF65-F5344CB8AC3E}">
        <p14:creationId xmlns:p14="http://schemas.microsoft.com/office/powerpoint/2010/main" val="292569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5B7CF-5168-D298-CD5B-C6A64C648DB7}"/>
              </a:ext>
            </a:extLst>
          </p:cNvPr>
          <p:cNvSpPr>
            <a:spLocks noGrp="1"/>
          </p:cNvSpPr>
          <p:nvPr>
            <p:ph type="title"/>
          </p:nvPr>
        </p:nvSpPr>
        <p:spPr>
          <a:xfrm>
            <a:off x="0" y="463942"/>
            <a:ext cx="11885085" cy="914400"/>
          </a:xfrm>
        </p:spPr>
        <p:txBody>
          <a:bodyPr/>
          <a:lstStyle/>
          <a:p>
            <a:r>
              <a:rPr lang="fr-FR" noProof="0" dirty="0">
                <a:latin typeface="+mj-lt"/>
              </a:rPr>
              <a:t>Lettre de mission du 24 février 2025 </a:t>
            </a:r>
          </a:p>
        </p:txBody>
      </p:sp>
      <p:sp>
        <p:nvSpPr>
          <p:cNvPr id="3" name="Espace réservé du contenu 2">
            <a:extLst>
              <a:ext uri="{FF2B5EF4-FFF2-40B4-BE49-F238E27FC236}">
                <a16:creationId xmlns:a16="http://schemas.microsoft.com/office/drawing/2014/main" id="{26CC7BE3-D30E-FBB2-2793-3C3AE1BB69BE}"/>
              </a:ext>
            </a:extLst>
          </p:cNvPr>
          <p:cNvSpPr>
            <a:spLocks noGrp="1"/>
          </p:cNvSpPr>
          <p:nvPr>
            <p:ph idx="1"/>
          </p:nvPr>
        </p:nvSpPr>
        <p:spPr>
          <a:xfrm>
            <a:off x="306917" y="1879600"/>
            <a:ext cx="11173883" cy="4962005"/>
          </a:xfrm>
        </p:spPr>
        <p:txBody>
          <a:bodyPr>
            <a:noAutofit/>
          </a:bodyPr>
          <a:lstStyle/>
          <a:p>
            <a:pPr lvl="2" algn="just">
              <a:spcBef>
                <a:spcPts val="0"/>
              </a:spcBef>
              <a:spcAft>
                <a:spcPts val="600"/>
              </a:spcAft>
            </a:pPr>
            <a:r>
              <a:rPr lang="fr-LU" sz="1800" dirty="0">
                <a:latin typeface="+mn-lt"/>
                <a:ea typeface="Calibri" panose="020F0502020204030204" pitchFamily="34" charset="0"/>
              </a:rPr>
              <a:t>Statistiques</a:t>
            </a:r>
            <a:r>
              <a:rPr lang="fr-LU" sz="1800" dirty="0">
                <a:effectLst/>
                <a:latin typeface="+mn-lt"/>
                <a:ea typeface="Calibri" panose="020F0502020204030204" pitchFamily="34" charset="0"/>
              </a:rPr>
              <a:t> sur les 15 dernières années (2010-2024)</a:t>
            </a:r>
            <a:endParaRPr lang="fr-LU" sz="1800" dirty="0">
              <a:latin typeface="+mn-lt"/>
              <a:ea typeface="Calibri" panose="020F0502020204030204" pitchFamily="34" charset="0"/>
            </a:endParaRPr>
          </a:p>
          <a:p>
            <a:pPr lvl="3" algn="just">
              <a:spcBef>
                <a:spcPts val="0"/>
              </a:spcBef>
              <a:spcAft>
                <a:spcPts val="600"/>
              </a:spcAft>
              <a:buClr>
                <a:schemeClr val="accent1"/>
              </a:buClr>
            </a:pPr>
            <a:r>
              <a:rPr lang="fr-LU" sz="1600" dirty="0">
                <a:latin typeface="+mn-lt"/>
                <a:ea typeface="Calibri" panose="020F0502020204030204" pitchFamily="34" charset="0"/>
              </a:rPr>
              <a:t>Nombre de faits</a:t>
            </a:r>
          </a:p>
          <a:p>
            <a:pPr lvl="3" algn="just">
              <a:spcBef>
                <a:spcPts val="0"/>
              </a:spcBef>
              <a:spcAft>
                <a:spcPts val="1200"/>
              </a:spcAft>
              <a:buClr>
                <a:schemeClr val="accent1"/>
              </a:buClr>
            </a:pPr>
            <a:r>
              <a:rPr lang="fr-LU" sz="1600" dirty="0">
                <a:latin typeface="+mn-lt"/>
                <a:ea typeface="Calibri" panose="020F0502020204030204" pitchFamily="34" charset="0"/>
              </a:rPr>
              <a:t>Circonstances d’occurrence (déroulement, lieu, temps, profils des victimes et auteurs) </a:t>
            </a:r>
          </a:p>
          <a:p>
            <a:pPr lvl="2" algn="just">
              <a:spcBef>
                <a:spcPts val="0"/>
              </a:spcBef>
              <a:spcAft>
                <a:spcPts val="1200"/>
              </a:spcAft>
            </a:pPr>
            <a:r>
              <a:rPr lang="fr-LU" sz="1800" dirty="0">
                <a:effectLst/>
                <a:latin typeface="+mn-lt"/>
                <a:ea typeface="Calibri" panose="020F0502020204030204" pitchFamily="34" charset="0"/>
              </a:rPr>
              <a:t>Issue des procédures judiciaires </a:t>
            </a:r>
          </a:p>
          <a:p>
            <a:pPr lvl="2" algn="just">
              <a:spcBef>
                <a:spcPts val="0"/>
              </a:spcBef>
              <a:spcAft>
                <a:spcPts val="1200"/>
              </a:spcAft>
            </a:pPr>
            <a:r>
              <a:rPr lang="fr-LU" sz="1800" dirty="0">
                <a:effectLst/>
                <a:latin typeface="+mn-lt"/>
                <a:ea typeface="Calibri" panose="020F0502020204030204" pitchFamily="34" charset="0"/>
              </a:rPr>
              <a:t>Mécanismes de protection préventifs et répressifs </a:t>
            </a:r>
          </a:p>
          <a:p>
            <a:pPr lvl="2" algn="just">
              <a:spcBef>
                <a:spcPts val="0"/>
              </a:spcBef>
              <a:spcAft>
                <a:spcPts val="1200"/>
              </a:spcAft>
            </a:pPr>
            <a:r>
              <a:rPr lang="fr-LU" sz="1800" dirty="0">
                <a:latin typeface="+mn-lt"/>
                <a:ea typeface="Calibri" panose="020F0502020204030204" pitchFamily="34" charset="0"/>
              </a:rPr>
              <a:t>Prise en charge des victimes</a:t>
            </a:r>
            <a:r>
              <a:rPr lang="fr-LU" sz="1800" dirty="0">
                <a:effectLst/>
                <a:latin typeface="+mn-lt"/>
                <a:ea typeface="Calibri" panose="020F0502020204030204" pitchFamily="34" charset="0"/>
              </a:rPr>
              <a:t>	</a:t>
            </a:r>
          </a:p>
          <a:p>
            <a:pPr lvl="2" algn="just">
              <a:spcBef>
                <a:spcPts val="0"/>
              </a:spcBef>
              <a:spcAft>
                <a:spcPts val="1200"/>
              </a:spcAft>
            </a:pPr>
            <a:r>
              <a:rPr lang="fr-LU" sz="1800" dirty="0">
                <a:effectLst/>
                <a:latin typeface="+mn-lt"/>
                <a:ea typeface="Calibri" panose="020F0502020204030204" pitchFamily="34" charset="0"/>
              </a:rPr>
              <a:t>Impact des phénomènes étudiés sur le bien-être et la santé mentale des victimes</a:t>
            </a:r>
          </a:p>
          <a:p>
            <a:pPr lvl="2" algn="just">
              <a:spcBef>
                <a:spcPts val="0"/>
              </a:spcBef>
              <a:spcAft>
                <a:spcPts val="1200"/>
              </a:spcAft>
            </a:pPr>
            <a:r>
              <a:rPr lang="fr-LU" sz="1800" dirty="0">
                <a:latin typeface="+mn-lt"/>
                <a:ea typeface="Calibri" panose="020F0502020204030204" pitchFamily="34" charset="0"/>
              </a:rPr>
              <a:t>Evolution du cadre légal</a:t>
            </a:r>
          </a:p>
          <a:p>
            <a:pPr lvl="2" algn="just">
              <a:spcBef>
                <a:spcPts val="0"/>
              </a:spcBef>
              <a:spcAft>
                <a:spcPts val="1200"/>
              </a:spcAft>
            </a:pPr>
            <a:r>
              <a:rPr lang="fr-LU" sz="1800" dirty="0">
                <a:latin typeface="+mn-lt"/>
                <a:ea typeface="Calibri" panose="020F0502020204030204" pitchFamily="34" charset="0"/>
              </a:rPr>
              <a:t>En fonction de la disponibilité des données, analyse pour les pays limitrophes</a:t>
            </a:r>
          </a:p>
          <a:p>
            <a:pPr lvl="2" algn="just">
              <a:spcBef>
                <a:spcPts val="0"/>
              </a:spcBef>
              <a:spcAft>
                <a:spcPts val="1200"/>
              </a:spcAft>
            </a:pPr>
            <a:r>
              <a:rPr lang="fr-LU" sz="1800" dirty="0">
                <a:latin typeface="+mn-lt"/>
                <a:ea typeface="Calibri" panose="020F0502020204030204" pitchFamily="34" charset="0"/>
              </a:rPr>
              <a:t>Propositions concrètes</a:t>
            </a:r>
          </a:p>
        </p:txBody>
      </p:sp>
      <p:sp>
        <p:nvSpPr>
          <p:cNvPr id="4" name="Espace réservé du numéro de diapositive 3">
            <a:extLst>
              <a:ext uri="{FF2B5EF4-FFF2-40B4-BE49-F238E27FC236}">
                <a16:creationId xmlns:a16="http://schemas.microsoft.com/office/drawing/2014/main" id="{D9233F23-0D0E-BBB2-9716-75DF236AF8F3}"/>
              </a:ext>
            </a:extLst>
          </p:cNvPr>
          <p:cNvSpPr>
            <a:spLocks noGrp="1"/>
          </p:cNvSpPr>
          <p:nvPr>
            <p:ph type="sldNum" sz="quarter" idx="12"/>
          </p:nvPr>
        </p:nvSpPr>
        <p:spPr/>
        <p:txBody>
          <a:bodyPr/>
          <a:lstStyle/>
          <a:p>
            <a:fld id="{90AFD27A-F5F1-F84D-8CB3-59526E99260B}" type="slidenum">
              <a:rPr lang="fr-FR" smtClean="0"/>
              <a:pPr/>
              <a:t>4</a:t>
            </a:fld>
            <a:endParaRPr lang="fr-FR" dirty="0"/>
          </a:p>
        </p:txBody>
      </p:sp>
      <p:sp>
        <p:nvSpPr>
          <p:cNvPr id="5" name="Espace réservé du pied de page 4">
            <a:extLst>
              <a:ext uri="{FF2B5EF4-FFF2-40B4-BE49-F238E27FC236}">
                <a16:creationId xmlns:a16="http://schemas.microsoft.com/office/drawing/2014/main" id="{CD87342D-BCBA-8A0C-EC12-A697F73C97A6}"/>
              </a:ext>
            </a:extLst>
          </p:cNvPr>
          <p:cNvSpPr>
            <a:spLocks noGrp="1"/>
          </p:cNvSpPr>
          <p:nvPr>
            <p:ph type="ftr" sz="quarter" idx="3"/>
          </p:nvPr>
        </p:nvSpPr>
        <p:spPr/>
        <p:txBody>
          <a:bodyPr/>
          <a:lstStyle/>
          <a:p>
            <a:pPr>
              <a:tabLst>
                <a:tab pos="7802563" algn="r"/>
              </a:tabLst>
            </a:pPr>
            <a:r>
              <a:rPr lang="fr-FR" dirty="0"/>
              <a:t>Inspection générale de la Police	</a:t>
            </a:r>
            <a:fld id="{33C29439-93E6-44B1-A46E-8A0AF3332413}" type="datetime1">
              <a:rPr lang="fr-FR" smtClean="0"/>
              <a:pPr>
                <a:tabLst>
                  <a:tab pos="7802563" algn="r"/>
                </a:tabLst>
              </a:pPr>
              <a:t>12/05/2026</a:t>
            </a:fld>
            <a:endParaRPr lang="fr-FR" dirty="0"/>
          </a:p>
        </p:txBody>
      </p:sp>
      <p:sp>
        <p:nvSpPr>
          <p:cNvPr id="6" name="Espace réservé du contenu 2">
            <a:extLst>
              <a:ext uri="{FF2B5EF4-FFF2-40B4-BE49-F238E27FC236}">
                <a16:creationId xmlns:a16="http://schemas.microsoft.com/office/drawing/2014/main" id="{A539C3B7-07D8-629C-B555-E5BD601F13AD}"/>
              </a:ext>
            </a:extLst>
          </p:cNvPr>
          <p:cNvSpPr txBox="1">
            <a:spLocks/>
          </p:cNvSpPr>
          <p:nvPr/>
        </p:nvSpPr>
        <p:spPr>
          <a:xfrm>
            <a:off x="12335871" y="2273289"/>
            <a:ext cx="4275107" cy="4722441"/>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336550" algn="l" defTabSz="914400" rtl="0" eaLnBrk="1" latinLnBrk="0" hangingPunct="1">
              <a:spcBef>
                <a:spcPts val="600"/>
              </a:spcBef>
              <a:buClr>
                <a:schemeClr val="accent2"/>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035050" indent="-349250" algn="l" defTabSz="914400" rtl="0" eaLnBrk="1" latinLnBrk="0" hangingPunct="1">
              <a:spcBef>
                <a:spcPts val="3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336550" algn="l" defTabSz="914400" rtl="0" eaLnBrk="1" latinLnBrk="0" hangingPunct="1">
              <a:spcBef>
                <a:spcPts val="300"/>
              </a:spcBef>
              <a:buClr>
                <a:schemeClr val="accent2"/>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720850" indent="-349250" algn="l" defTabSz="914400" rtl="0" eaLnBrk="1" latinLnBrk="0" hangingPunct="1">
              <a:spcBef>
                <a:spcPts val="300"/>
              </a:spcBef>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1200"/>
              </a:spcAft>
              <a:buFont typeface="Wingdings" panose="05000000000000000000" pitchFamily="2" charset="2"/>
              <a:buChar char="q"/>
            </a:pPr>
            <a:endParaRPr lang="fr-LU" sz="1600" dirty="0">
              <a:latin typeface="+mj-lt"/>
              <a:ea typeface="Calibri" panose="020F0502020204030204" pitchFamily="34" charset="0"/>
            </a:endParaRPr>
          </a:p>
        </p:txBody>
      </p:sp>
    </p:spTree>
    <p:extLst>
      <p:ext uri="{BB962C8B-B14F-4D97-AF65-F5344CB8AC3E}">
        <p14:creationId xmlns:p14="http://schemas.microsoft.com/office/powerpoint/2010/main" val="1038045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5B7CF-5168-D298-CD5B-C6A64C648DB7}"/>
              </a:ext>
            </a:extLst>
          </p:cNvPr>
          <p:cNvSpPr>
            <a:spLocks noGrp="1"/>
          </p:cNvSpPr>
          <p:nvPr>
            <p:ph type="title"/>
          </p:nvPr>
        </p:nvSpPr>
        <p:spPr>
          <a:xfrm>
            <a:off x="0" y="463942"/>
            <a:ext cx="11885085" cy="914400"/>
          </a:xfrm>
        </p:spPr>
        <p:txBody>
          <a:bodyPr/>
          <a:lstStyle/>
          <a:p>
            <a:r>
              <a:rPr lang="fr-LU" dirty="0">
                <a:latin typeface="+mj-lt"/>
              </a:rPr>
              <a:t>Principales s</a:t>
            </a:r>
            <a:r>
              <a:rPr lang="fr-LU" noProof="0" dirty="0">
                <a:latin typeface="+mj-lt"/>
              </a:rPr>
              <a:t>ources d’analyse</a:t>
            </a:r>
          </a:p>
        </p:txBody>
      </p:sp>
      <p:sp>
        <p:nvSpPr>
          <p:cNvPr id="3" name="Espace réservé du contenu 2">
            <a:extLst>
              <a:ext uri="{FF2B5EF4-FFF2-40B4-BE49-F238E27FC236}">
                <a16:creationId xmlns:a16="http://schemas.microsoft.com/office/drawing/2014/main" id="{26CC7BE3-D30E-FBB2-2793-3C3AE1BB69BE}"/>
              </a:ext>
            </a:extLst>
          </p:cNvPr>
          <p:cNvSpPr>
            <a:spLocks noGrp="1"/>
          </p:cNvSpPr>
          <p:nvPr>
            <p:ph idx="1"/>
          </p:nvPr>
        </p:nvSpPr>
        <p:spPr>
          <a:xfrm>
            <a:off x="609600" y="2362200"/>
            <a:ext cx="10665883" cy="4031858"/>
          </a:xfrm>
        </p:spPr>
        <p:txBody>
          <a:bodyPr>
            <a:noAutofit/>
          </a:bodyPr>
          <a:lstStyle/>
          <a:p>
            <a:pPr lvl="1" algn="just">
              <a:spcAft>
                <a:spcPts val="1200"/>
              </a:spcAft>
              <a:buClrTx/>
              <a:buFont typeface="Wingdings" panose="05000000000000000000" pitchFamily="2" charset="2"/>
              <a:buChar char="q"/>
            </a:pPr>
            <a:r>
              <a:rPr lang="fr-LU" sz="1800" noProof="0" dirty="0">
                <a:latin typeface="+mj-lt"/>
                <a:ea typeface="Calibri" panose="020F0502020204030204" pitchFamily="34" charset="0"/>
              </a:rPr>
              <a:t>Entretiens (Police, syndicats, ministère public, ministère de la Fonction publique)</a:t>
            </a:r>
          </a:p>
          <a:p>
            <a:pPr lvl="1" algn="just">
              <a:spcAft>
                <a:spcPts val="1200"/>
              </a:spcAft>
              <a:buClrTx/>
              <a:buFont typeface="Wingdings" panose="05000000000000000000" pitchFamily="2" charset="2"/>
              <a:buChar char="q"/>
            </a:pPr>
            <a:r>
              <a:rPr lang="fr-LU" sz="1800" dirty="0">
                <a:latin typeface="+mj-lt"/>
                <a:ea typeface="Calibri" panose="020F0502020204030204" pitchFamily="34" charset="0"/>
              </a:rPr>
              <a:t>Sondage Police (392 participants retenus) </a:t>
            </a:r>
          </a:p>
          <a:p>
            <a:pPr lvl="1" algn="just">
              <a:spcAft>
                <a:spcPts val="1200"/>
              </a:spcAft>
              <a:buClrTx/>
              <a:buFont typeface="Wingdings" panose="05000000000000000000" pitchFamily="2" charset="2"/>
              <a:buChar char="q"/>
            </a:pPr>
            <a:r>
              <a:rPr lang="fr-LU" sz="1800" dirty="0">
                <a:latin typeface="+mj-lt"/>
                <a:ea typeface="Calibri" panose="020F0502020204030204" pitchFamily="34" charset="0"/>
              </a:rPr>
              <a:t>Statistiques IP (4.646 « informations policières » analysées)</a:t>
            </a:r>
          </a:p>
          <a:p>
            <a:pPr lvl="1" algn="just">
              <a:spcAft>
                <a:spcPts val="1200"/>
              </a:spcAft>
              <a:buClrTx/>
              <a:buFont typeface="Wingdings" panose="05000000000000000000" pitchFamily="2" charset="2"/>
              <a:buChar char="q"/>
            </a:pPr>
            <a:r>
              <a:rPr lang="fr-LU" sz="1800" dirty="0">
                <a:latin typeface="+mj-lt"/>
                <a:ea typeface="Calibri" panose="020F0502020204030204" pitchFamily="34" charset="0"/>
              </a:rPr>
              <a:t>Statistiques JUCHA (6.507 affaires judiciaires répertoriées)</a:t>
            </a:r>
          </a:p>
        </p:txBody>
      </p:sp>
      <p:sp>
        <p:nvSpPr>
          <p:cNvPr id="4" name="Espace réservé du numéro de diapositive 3">
            <a:extLst>
              <a:ext uri="{FF2B5EF4-FFF2-40B4-BE49-F238E27FC236}">
                <a16:creationId xmlns:a16="http://schemas.microsoft.com/office/drawing/2014/main" id="{D9233F23-0D0E-BBB2-9716-75DF236AF8F3}"/>
              </a:ext>
            </a:extLst>
          </p:cNvPr>
          <p:cNvSpPr>
            <a:spLocks noGrp="1"/>
          </p:cNvSpPr>
          <p:nvPr>
            <p:ph type="sldNum" sz="quarter" idx="12"/>
          </p:nvPr>
        </p:nvSpPr>
        <p:spPr/>
        <p:txBody>
          <a:bodyPr/>
          <a:lstStyle/>
          <a:p>
            <a:fld id="{90AFD27A-F5F1-F84D-8CB3-59526E99260B}" type="slidenum">
              <a:rPr lang="fr-LU" noProof="0" smtClean="0"/>
              <a:pPr/>
              <a:t>5</a:t>
            </a:fld>
            <a:endParaRPr lang="fr-LU" noProof="0" dirty="0"/>
          </a:p>
        </p:txBody>
      </p:sp>
      <p:sp>
        <p:nvSpPr>
          <p:cNvPr id="5" name="Espace réservé du pied de page 4">
            <a:extLst>
              <a:ext uri="{FF2B5EF4-FFF2-40B4-BE49-F238E27FC236}">
                <a16:creationId xmlns:a16="http://schemas.microsoft.com/office/drawing/2014/main" id="{CD87342D-BCBA-8A0C-EC12-A697F73C97A6}"/>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Tree>
    <p:extLst>
      <p:ext uri="{BB962C8B-B14F-4D97-AF65-F5344CB8AC3E}">
        <p14:creationId xmlns:p14="http://schemas.microsoft.com/office/powerpoint/2010/main" val="79592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2F47F-34CC-E085-4C0B-724794087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5A0666-F92A-78D0-DD34-1D26F177178E}"/>
              </a:ext>
            </a:extLst>
          </p:cNvPr>
          <p:cNvSpPr>
            <a:spLocks noGrp="1"/>
          </p:cNvSpPr>
          <p:nvPr>
            <p:ph type="title"/>
          </p:nvPr>
        </p:nvSpPr>
        <p:spPr>
          <a:xfrm>
            <a:off x="0" y="171356"/>
            <a:ext cx="12192000" cy="6503764"/>
          </a:xfrm>
        </p:spPr>
        <p:txBody>
          <a:bodyPr>
            <a:normAutofit/>
          </a:bodyPr>
          <a:lstStyle/>
          <a:p>
            <a:r>
              <a:rPr lang="fr-FR" sz="4400" noProof="0" dirty="0">
                <a:latin typeface="+mj-lt"/>
              </a:rPr>
              <a:t>Sondage</a:t>
            </a:r>
          </a:p>
        </p:txBody>
      </p:sp>
      <p:sp>
        <p:nvSpPr>
          <p:cNvPr id="4" name="Slide Number Placeholder 3">
            <a:extLst>
              <a:ext uri="{FF2B5EF4-FFF2-40B4-BE49-F238E27FC236}">
                <a16:creationId xmlns:a16="http://schemas.microsoft.com/office/drawing/2014/main" id="{9496F43D-C152-A1EF-296F-3D419CC64265}"/>
              </a:ext>
            </a:extLst>
          </p:cNvPr>
          <p:cNvSpPr>
            <a:spLocks noGrp="1"/>
          </p:cNvSpPr>
          <p:nvPr>
            <p:ph type="sldNum" sz="quarter" idx="12"/>
          </p:nvPr>
        </p:nvSpPr>
        <p:spPr/>
        <p:txBody>
          <a:bodyPr/>
          <a:lstStyle/>
          <a:p>
            <a:fld id="{90AFD27A-F5F1-F84D-8CB3-59526E99260B}" type="slidenum">
              <a:rPr lang="fr-FR" smtClean="0"/>
              <a:pPr/>
              <a:t>6</a:t>
            </a:fld>
            <a:endParaRPr lang="fr-FR" dirty="0"/>
          </a:p>
        </p:txBody>
      </p:sp>
      <p:sp>
        <p:nvSpPr>
          <p:cNvPr id="5" name="Footer Placeholder 4">
            <a:extLst>
              <a:ext uri="{FF2B5EF4-FFF2-40B4-BE49-F238E27FC236}">
                <a16:creationId xmlns:a16="http://schemas.microsoft.com/office/drawing/2014/main" id="{01C22780-17F0-4001-7C0F-64C5A6532BAF}"/>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spTree>
    <p:extLst>
      <p:ext uri="{BB962C8B-B14F-4D97-AF65-F5344CB8AC3E}">
        <p14:creationId xmlns:p14="http://schemas.microsoft.com/office/powerpoint/2010/main" val="4898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5CF1-181E-E9F3-1DFD-68133BD63B3D}"/>
              </a:ext>
            </a:extLst>
          </p:cNvPr>
          <p:cNvSpPr>
            <a:spLocks noGrp="1"/>
          </p:cNvSpPr>
          <p:nvPr>
            <p:ph type="title"/>
          </p:nvPr>
        </p:nvSpPr>
        <p:spPr>
          <a:xfrm>
            <a:off x="-2" y="446534"/>
            <a:ext cx="11885085" cy="914400"/>
          </a:xfrm>
        </p:spPr>
        <p:txBody>
          <a:bodyPr/>
          <a:lstStyle/>
          <a:p>
            <a:r>
              <a:rPr lang="fr-LU" dirty="0"/>
              <a:t>Phénomènes répandus</a:t>
            </a:r>
          </a:p>
        </p:txBody>
      </p:sp>
      <p:pic>
        <p:nvPicPr>
          <p:cNvPr id="7" name="Content Placeholder 6">
            <a:extLst>
              <a:ext uri="{FF2B5EF4-FFF2-40B4-BE49-F238E27FC236}">
                <a16:creationId xmlns:a16="http://schemas.microsoft.com/office/drawing/2014/main" id="{AF790196-82F9-CC4C-A1C0-D044C190F7DF}"/>
              </a:ext>
            </a:extLst>
          </p:cNvPr>
          <p:cNvPicPr>
            <a:picLocks noGrp="1" noChangeAspect="1"/>
          </p:cNvPicPr>
          <p:nvPr>
            <p:ph sz="half" idx="1"/>
          </p:nvPr>
        </p:nvPicPr>
        <p:blipFill>
          <a:blip r:embed="rId3"/>
          <a:stretch>
            <a:fillRect/>
          </a:stretch>
        </p:blipFill>
        <p:spPr>
          <a:xfrm>
            <a:off x="455801" y="2576252"/>
            <a:ext cx="5395983" cy="2634003"/>
          </a:xfrm>
          <a:prstGeom prst="rect">
            <a:avLst/>
          </a:prstGeom>
          <a:ln>
            <a:solidFill>
              <a:schemeClr val="accent1"/>
            </a:solidFill>
          </a:ln>
        </p:spPr>
      </p:pic>
      <p:sp>
        <p:nvSpPr>
          <p:cNvPr id="5" name="Slide Number Placeholder 4">
            <a:extLst>
              <a:ext uri="{FF2B5EF4-FFF2-40B4-BE49-F238E27FC236}">
                <a16:creationId xmlns:a16="http://schemas.microsoft.com/office/drawing/2014/main" id="{E89351C6-2712-A57E-7FBE-6D800DFAA3F7}"/>
              </a:ext>
            </a:extLst>
          </p:cNvPr>
          <p:cNvSpPr>
            <a:spLocks noGrp="1"/>
          </p:cNvSpPr>
          <p:nvPr>
            <p:ph type="sldNum" sz="quarter" idx="12"/>
          </p:nvPr>
        </p:nvSpPr>
        <p:spPr/>
        <p:txBody>
          <a:bodyPr/>
          <a:lstStyle/>
          <a:p>
            <a:fld id="{90AFD27A-F5F1-F84D-8CB3-59526E99260B}" type="slidenum">
              <a:rPr lang="fr-LU" noProof="0" smtClean="0"/>
              <a:pPr/>
              <a:t>7</a:t>
            </a:fld>
            <a:endParaRPr lang="fr-LU" noProof="0" dirty="0"/>
          </a:p>
        </p:txBody>
      </p:sp>
      <p:sp>
        <p:nvSpPr>
          <p:cNvPr id="6" name="Footer Placeholder 5">
            <a:extLst>
              <a:ext uri="{FF2B5EF4-FFF2-40B4-BE49-F238E27FC236}">
                <a16:creationId xmlns:a16="http://schemas.microsoft.com/office/drawing/2014/main" id="{50B9B1B2-E6EB-153F-CB45-881B6A31A229}"/>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3" name="TextBox 2">
            <a:extLst>
              <a:ext uri="{FF2B5EF4-FFF2-40B4-BE49-F238E27FC236}">
                <a16:creationId xmlns:a16="http://schemas.microsoft.com/office/drawing/2014/main" id="{A08F8FCD-085B-32B9-7C24-035A25A68262}"/>
              </a:ext>
            </a:extLst>
          </p:cNvPr>
          <p:cNvSpPr txBox="1"/>
          <p:nvPr/>
        </p:nvSpPr>
        <p:spPr>
          <a:xfrm rot="10800000" flipV="1">
            <a:off x="1556645" y="5207242"/>
            <a:ext cx="3478491" cy="276999"/>
          </a:xfrm>
          <a:prstGeom prst="rect">
            <a:avLst/>
          </a:prstGeom>
          <a:noFill/>
        </p:spPr>
        <p:txBody>
          <a:bodyPr wrap="square" rtlCol="0">
            <a:spAutoFit/>
          </a:bodyPr>
          <a:lstStyle/>
          <a:p>
            <a:r>
              <a:rPr lang="fr-LU" sz="1200" noProof="0" dirty="0"/>
              <a:t>(Répondants: tous les participants; n=392)</a:t>
            </a:r>
          </a:p>
        </p:txBody>
      </p:sp>
      <p:graphicFrame>
        <p:nvGraphicFramePr>
          <p:cNvPr id="13" name="Content Placeholder 5">
            <a:extLst>
              <a:ext uri="{FF2B5EF4-FFF2-40B4-BE49-F238E27FC236}">
                <a16:creationId xmlns:a16="http://schemas.microsoft.com/office/drawing/2014/main" id="{2E12DD51-119C-3D6F-6F6D-CC2BB5FA3F93}"/>
              </a:ext>
            </a:extLst>
          </p:cNvPr>
          <p:cNvGraphicFramePr>
            <a:graphicFrameLocks/>
          </p:cNvGraphicFramePr>
          <p:nvPr>
            <p:extLst>
              <p:ext uri="{D42A27DB-BD31-4B8C-83A1-F6EECF244321}">
                <p14:modId xmlns:p14="http://schemas.microsoft.com/office/powerpoint/2010/main" val="2335668139"/>
              </p:ext>
            </p:extLst>
          </p:nvPr>
        </p:nvGraphicFramePr>
        <p:xfrm>
          <a:off x="6158131" y="2548800"/>
          <a:ext cx="5578068" cy="266145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00BCD0F8-0246-1892-C18D-1AA89B996EFF}"/>
              </a:ext>
            </a:extLst>
          </p:cNvPr>
          <p:cNvSpPr txBox="1"/>
          <p:nvPr/>
        </p:nvSpPr>
        <p:spPr>
          <a:xfrm>
            <a:off x="5867787" y="5207243"/>
            <a:ext cx="6158755" cy="461665"/>
          </a:xfrm>
          <a:prstGeom prst="rect">
            <a:avLst/>
          </a:prstGeom>
          <a:noFill/>
        </p:spPr>
        <p:txBody>
          <a:bodyPr wrap="square" rtlCol="0">
            <a:spAutoFit/>
          </a:bodyPr>
          <a:lstStyle/>
          <a:p>
            <a:pPr algn="ctr"/>
            <a:r>
              <a:rPr lang="fr-LU" sz="1200" dirty="0"/>
              <a:t>(Répondants: </a:t>
            </a:r>
            <a:r>
              <a:rPr lang="fr-FR" sz="1200" dirty="0"/>
              <a:t>agents effectuant des missions de terrain quotidiennement; </a:t>
            </a:r>
            <a:br>
              <a:rPr lang="fr-FR" sz="1200" dirty="0"/>
            </a:br>
            <a:r>
              <a:rPr lang="fr-LU" sz="1200" dirty="0"/>
              <a:t>n=241)</a:t>
            </a:r>
            <a:endParaRPr lang="en-US" sz="1200" dirty="0"/>
          </a:p>
        </p:txBody>
      </p:sp>
    </p:spTree>
    <p:extLst>
      <p:ext uri="{BB962C8B-B14F-4D97-AF65-F5344CB8AC3E}">
        <p14:creationId xmlns:p14="http://schemas.microsoft.com/office/powerpoint/2010/main" val="1897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DA364-FAB7-84CD-26AD-D1EA72597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30544-0233-3531-C7B5-A3175D616670}"/>
              </a:ext>
            </a:extLst>
          </p:cNvPr>
          <p:cNvSpPr>
            <a:spLocks noGrp="1"/>
          </p:cNvSpPr>
          <p:nvPr>
            <p:ph type="title"/>
          </p:nvPr>
        </p:nvSpPr>
        <p:spPr>
          <a:xfrm>
            <a:off x="-2" y="476156"/>
            <a:ext cx="11885085" cy="914400"/>
          </a:xfrm>
        </p:spPr>
        <p:txBody>
          <a:bodyPr/>
          <a:lstStyle/>
          <a:p>
            <a:r>
              <a:rPr lang="fr-LU" dirty="0"/>
              <a:t>Impact sur les agents</a:t>
            </a:r>
          </a:p>
        </p:txBody>
      </p:sp>
      <p:pic>
        <p:nvPicPr>
          <p:cNvPr id="8" name="Content Placeholder 7">
            <a:extLst>
              <a:ext uri="{FF2B5EF4-FFF2-40B4-BE49-F238E27FC236}">
                <a16:creationId xmlns:a16="http://schemas.microsoft.com/office/drawing/2014/main" id="{83CD5094-19F8-173B-BCA9-75471F7528DB}"/>
              </a:ext>
            </a:extLst>
          </p:cNvPr>
          <p:cNvPicPr>
            <a:picLocks noGrp="1" noChangeAspect="1"/>
          </p:cNvPicPr>
          <p:nvPr>
            <p:ph sz="half" idx="2"/>
          </p:nvPr>
        </p:nvPicPr>
        <p:blipFill>
          <a:blip r:embed="rId3"/>
          <a:stretch>
            <a:fillRect/>
          </a:stretch>
        </p:blipFill>
        <p:spPr>
          <a:xfrm>
            <a:off x="2579727" y="1965366"/>
            <a:ext cx="7032545" cy="3288094"/>
          </a:xfrm>
          <a:prstGeom prst="rect">
            <a:avLst/>
          </a:prstGeom>
          <a:ln>
            <a:solidFill>
              <a:schemeClr val="accent1"/>
            </a:solidFill>
          </a:ln>
        </p:spPr>
      </p:pic>
      <p:sp>
        <p:nvSpPr>
          <p:cNvPr id="5" name="Slide Number Placeholder 4">
            <a:extLst>
              <a:ext uri="{FF2B5EF4-FFF2-40B4-BE49-F238E27FC236}">
                <a16:creationId xmlns:a16="http://schemas.microsoft.com/office/drawing/2014/main" id="{816DFF0B-B636-6565-1AF2-8BD7568D1C04}"/>
              </a:ext>
            </a:extLst>
          </p:cNvPr>
          <p:cNvSpPr>
            <a:spLocks noGrp="1"/>
          </p:cNvSpPr>
          <p:nvPr>
            <p:ph type="sldNum" sz="quarter" idx="12"/>
          </p:nvPr>
        </p:nvSpPr>
        <p:spPr/>
        <p:txBody>
          <a:bodyPr/>
          <a:lstStyle/>
          <a:p>
            <a:fld id="{90AFD27A-F5F1-F84D-8CB3-59526E99260B}" type="slidenum">
              <a:rPr lang="fr-LU" noProof="0" smtClean="0"/>
              <a:pPr/>
              <a:t>8</a:t>
            </a:fld>
            <a:endParaRPr lang="fr-LU" noProof="0" dirty="0"/>
          </a:p>
        </p:txBody>
      </p:sp>
      <p:sp>
        <p:nvSpPr>
          <p:cNvPr id="6" name="Footer Placeholder 5">
            <a:extLst>
              <a:ext uri="{FF2B5EF4-FFF2-40B4-BE49-F238E27FC236}">
                <a16:creationId xmlns:a16="http://schemas.microsoft.com/office/drawing/2014/main" id="{AEB0667C-BF7B-3804-A88F-A8D8D6F968C1}"/>
              </a:ext>
            </a:extLst>
          </p:cNvPr>
          <p:cNvSpPr>
            <a:spLocks noGrp="1"/>
          </p:cNvSpPr>
          <p:nvPr>
            <p:ph type="ftr" sz="quarter" idx="3"/>
          </p:nvPr>
        </p:nvSpPr>
        <p:spPr/>
        <p:txBody>
          <a:bodyPr/>
          <a:lstStyle/>
          <a:p>
            <a:pPr>
              <a:tabLst>
                <a:tab pos="7802563" algn="r"/>
              </a:tabLst>
            </a:pPr>
            <a:r>
              <a:rPr lang="fr-LU" noProof="0" dirty="0"/>
              <a:t>Inspection générale de la Police	</a:t>
            </a:r>
            <a:fld id="{33C29439-93E6-44B1-A46E-8A0AF3332413}" type="datetime1">
              <a:rPr lang="fr-LU" noProof="0" smtClean="0"/>
              <a:pPr>
                <a:tabLst>
                  <a:tab pos="7802563" algn="r"/>
                </a:tabLst>
              </a:pPr>
              <a:t>12/05/2026</a:t>
            </a:fld>
            <a:endParaRPr lang="fr-LU" noProof="0" dirty="0"/>
          </a:p>
        </p:txBody>
      </p:sp>
      <p:sp>
        <p:nvSpPr>
          <p:cNvPr id="3" name="TextBox 2">
            <a:extLst>
              <a:ext uri="{FF2B5EF4-FFF2-40B4-BE49-F238E27FC236}">
                <a16:creationId xmlns:a16="http://schemas.microsoft.com/office/drawing/2014/main" id="{C57774F2-2751-5BC7-0182-40C5F47EA4E5}"/>
              </a:ext>
            </a:extLst>
          </p:cNvPr>
          <p:cNvSpPr txBox="1"/>
          <p:nvPr/>
        </p:nvSpPr>
        <p:spPr>
          <a:xfrm>
            <a:off x="4296897" y="5253460"/>
            <a:ext cx="3291286" cy="276999"/>
          </a:xfrm>
          <a:prstGeom prst="rect">
            <a:avLst/>
          </a:prstGeom>
          <a:noFill/>
        </p:spPr>
        <p:txBody>
          <a:bodyPr wrap="none" rtlCol="0">
            <a:spAutoFit/>
          </a:bodyPr>
          <a:lstStyle/>
          <a:p>
            <a:r>
              <a:rPr lang="fr-LU" sz="1200" noProof="0" dirty="0"/>
              <a:t>(Répondants: tous les participants; n=392)</a:t>
            </a:r>
          </a:p>
        </p:txBody>
      </p:sp>
      <p:sp>
        <p:nvSpPr>
          <p:cNvPr id="4" name="Content Placeholder 2">
            <a:extLst>
              <a:ext uri="{FF2B5EF4-FFF2-40B4-BE49-F238E27FC236}">
                <a16:creationId xmlns:a16="http://schemas.microsoft.com/office/drawing/2014/main" id="{556930B4-181D-387C-C128-CB1375EE3296}"/>
              </a:ext>
            </a:extLst>
          </p:cNvPr>
          <p:cNvSpPr txBox="1">
            <a:spLocks/>
          </p:cNvSpPr>
          <p:nvPr/>
        </p:nvSpPr>
        <p:spPr>
          <a:xfrm>
            <a:off x="389904" y="4617670"/>
            <a:ext cx="11105276" cy="2428113"/>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2"/>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3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300"/>
              </a:spcBef>
              <a:buClr>
                <a:schemeClr val="accent2"/>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3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620713" lvl="1" indent="0" defTabSz="987425">
              <a:spcAft>
                <a:spcPts val="300"/>
              </a:spcAft>
              <a:buClr>
                <a:schemeClr val="tx2"/>
              </a:buClr>
              <a:buNone/>
            </a:pPr>
            <a:endParaRPr lang="fr-FR" sz="1700" dirty="0"/>
          </a:p>
        </p:txBody>
      </p:sp>
    </p:spTree>
    <p:extLst>
      <p:ext uri="{BB962C8B-B14F-4D97-AF65-F5344CB8AC3E}">
        <p14:creationId xmlns:p14="http://schemas.microsoft.com/office/powerpoint/2010/main" val="184984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95E5-E21B-5601-3D55-1B6D9896A10D}"/>
              </a:ext>
            </a:extLst>
          </p:cNvPr>
          <p:cNvSpPr>
            <a:spLocks noGrp="1"/>
          </p:cNvSpPr>
          <p:nvPr>
            <p:ph type="title"/>
          </p:nvPr>
        </p:nvSpPr>
        <p:spPr/>
        <p:txBody>
          <a:bodyPr>
            <a:normAutofit/>
          </a:bodyPr>
          <a:lstStyle/>
          <a:p>
            <a:r>
              <a:rPr lang="fr-LU" dirty="0">
                <a:latin typeface="+mj-lt"/>
              </a:rPr>
              <a:t>Impact sur les agents</a:t>
            </a:r>
            <a:endParaRPr lang="fr-FR" dirty="0">
              <a:latin typeface="+mj-lt"/>
            </a:endParaRPr>
          </a:p>
        </p:txBody>
      </p:sp>
      <p:sp>
        <p:nvSpPr>
          <p:cNvPr id="4" name="Slide Number Placeholder 3">
            <a:extLst>
              <a:ext uri="{FF2B5EF4-FFF2-40B4-BE49-F238E27FC236}">
                <a16:creationId xmlns:a16="http://schemas.microsoft.com/office/drawing/2014/main" id="{CC736215-F0E3-AC36-5A27-801F305D99C7}"/>
              </a:ext>
            </a:extLst>
          </p:cNvPr>
          <p:cNvSpPr>
            <a:spLocks noGrp="1"/>
          </p:cNvSpPr>
          <p:nvPr>
            <p:ph type="sldNum" sz="quarter" idx="12"/>
          </p:nvPr>
        </p:nvSpPr>
        <p:spPr/>
        <p:txBody>
          <a:bodyPr/>
          <a:lstStyle/>
          <a:p>
            <a:fld id="{90AFD27A-F5F1-F84D-8CB3-59526E99260B}" type="slidenum">
              <a:rPr lang="fr-FR" smtClean="0"/>
              <a:pPr/>
              <a:t>9</a:t>
            </a:fld>
            <a:endParaRPr lang="fr-FR" dirty="0"/>
          </a:p>
        </p:txBody>
      </p:sp>
      <p:sp>
        <p:nvSpPr>
          <p:cNvPr id="5" name="Footer Placeholder 4">
            <a:extLst>
              <a:ext uri="{FF2B5EF4-FFF2-40B4-BE49-F238E27FC236}">
                <a16:creationId xmlns:a16="http://schemas.microsoft.com/office/drawing/2014/main" id="{4950F06D-4AC5-E31A-3546-E06423A34B4D}"/>
              </a:ext>
            </a:extLst>
          </p:cNvPr>
          <p:cNvSpPr>
            <a:spLocks noGrp="1"/>
          </p:cNvSpPr>
          <p:nvPr>
            <p:ph type="ftr" sz="quarter" idx="3"/>
          </p:nvPr>
        </p:nvSpPr>
        <p:spPr/>
        <p:txBody>
          <a:bodyPr/>
          <a:lstStyle/>
          <a:p>
            <a:pPr>
              <a:tabLst>
                <a:tab pos="7802563" algn="r"/>
              </a:tabLst>
            </a:pPr>
            <a:r>
              <a:rPr lang="fr-FR"/>
              <a:t>Inspection générale de la Police	</a:t>
            </a:r>
            <a:fld id="{33C29439-93E6-44B1-A46E-8A0AF3332413}" type="datetime1">
              <a:rPr lang="fr-FR" smtClean="0"/>
              <a:pPr>
                <a:tabLst>
                  <a:tab pos="7802563" algn="r"/>
                </a:tabLst>
              </a:pPr>
              <a:t>12/05/2026</a:t>
            </a:fld>
            <a:endParaRPr lang="fr-FR" dirty="0"/>
          </a:p>
        </p:txBody>
      </p:sp>
      <p:graphicFrame>
        <p:nvGraphicFramePr>
          <p:cNvPr id="7" name="Chart 6">
            <a:extLst>
              <a:ext uri="{FF2B5EF4-FFF2-40B4-BE49-F238E27FC236}">
                <a16:creationId xmlns:a16="http://schemas.microsoft.com/office/drawing/2014/main" id="{EABEC691-2A4F-ABEB-00E4-7196F58622B3}"/>
              </a:ext>
            </a:extLst>
          </p:cNvPr>
          <p:cNvGraphicFramePr/>
          <p:nvPr>
            <p:extLst>
              <p:ext uri="{D42A27DB-BD31-4B8C-83A1-F6EECF244321}">
                <p14:modId xmlns:p14="http://schemas.microsoft.com/office/powerpoint/2010/main" val="2267274100"/>
              </p:ext>
            </p:extLst>
          </p:nvPr>
        </p:nvGraphicFramePr>
        <p:xfrm>
          <a:off x="2557475" y="1738439"/>
          <a:ext cx="7077047" cy="37953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569A6A4-E44C-E789-8531-0CC76B931890}"/>
              </a:ext>
            </a:extLst>
          </p:cNvPr>
          <p:cNvSpPr txBox="1"/>
          <p:nvPr/>
        </p:nvSpPr>
        <p:spPr>
          <a:xfrm>
            <a:off x="3201616" y="5509976"/>
            <a:ext cx="5788764" cy="276999"/>
          </a:xfrm>
          <a:prstGeom prst="rect">
            <a:avLst/>
          </a:prstGeom>
          <a:noFill/>
        </p:spPr>
        <p:txBody>
          <a:bodyPr wrap="none" rtlCol="0">
            <a:spAutoFit/>
          </a:bodyPr>
          <a:lstStyle/>
          <a:p>
            <a:r>
              <a:rPr lang="fr-FR" sz="1200" noProof="0" dirty="0"/>
              <a:t>(Répondants: agents ayant déjà vécu au moins une des infractions; </a:t>
            </a:r>
            <a:r>
              <a:rPr lang="fr-FR" sz="1200" dirty="0"/>
              <a:t>n=380</a:t>
            </a:r>
            <a:r>
              <a:rPr lang="en-US" sz="1200" dirty="0"/>
              <a:t>)</a:t>
            </a:r>
            <a:endParaRPr lang="fr-FR" sz="1200" dirty="0"/>
          </a:p>
        </p:txBody>
      </p:sp>
    </p:spTree>
    <p:extLst>
      <p:ext uri="{BB962C8B-B14F-4D97-AF65-F5344CB8AC3E}">
        <p14:creationId xmlns:p14="http://schemas.microsoft.com/office/powerpoint/2010/main" val="2647170836"/>
      </p:ext>
    </p:extLst>
  </p:cSld>
  <p:clrMapOvr>
    <a:masterClrMapping/>
  </p:clrMapOvr>
</p:sld>
</file>

<file path=ppt/theme/theme1.xml><?xml version="1.0" encoding="utf-8"?>
<a:theme xmlns:a="http://schemas.openxmlformats.org/drawingml/2006/main" name="Modèle powerpoint IGP v05">
  <a:themeElements>
    <a:clrScheme name="IGP">
      <a:dk1>
        <a:sysClr val="windowText" lastClr="000000"/>
      </a:dk1>
      <a:lt1>
        <a:sysClr val="window" lastClr="FFFFFF"/>
      </a:lt1>
      <a:dk2>
        <a:srgbClr val="333333"/>
      </a:dk2>
      <a:lt2>
        <a:srgbClr val="F8F8F8"/>
      </a:lt2>
      <a:accent1>
        <a:srgbClr val="333333"/>
      </a:accent1>
      <a:accent2>
        <a:srgbClr val="FF0000"/>
      </a:accent2>
      <a:accent3>
        <a:srgbClr val="969696"/>
      </a:accent3>
      <a:accent4>
        <a:srgbClr val="808080"/>
      </a:accent4>
      <a:accent5>
        <a:srgbClr val="5F5F5F"/>
      </a:accent5>
      <a:accent6>
        <a:srgbClr val="4D4D4D"/>
      </a:accent6>
      <a:hlink>
        <a:srgbClr val="5F5F5F"/>
      </a:hlink>
      <a:folHlink>
        <a:srgbClr val="919191"/>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TotalTime>
  <Words>2509</Words>
  <Application>Microsoft Office PowerPoint</Application>
  <PresentationFormat>Grand écran</PresentationFormat>
  <Paragraphs>357</Paragraphs>
  <Slides>36</Slides>
  <Notes>32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Aptos</vt:lpstr>
      <vt:lpstr>Arial</vt:lpstr>
      <vt:lpstr>Calibri</vt:lpstr>
      <vt:lpstr>Century Gothic</vt:lpstr>
      <vt:lpstr>Courier New</vt:lpstr>
      <vt:lpstr>Wingdings</vt:lpstr>
      <vt:lpstr>Wingdings 2</vt:lpstr>
      <vt:lpstr>Modèle powerpoint IGP v05</vt:lpstr>
      <vt:lpstr>Etude portant sur les phénomènes de la rébellion, des outrages et des violences et du refus d’obtempérer</vt:lpstr>
      <vt:lpstr>Plan de la présentation</vt:lpstr>
      <vt:lpstr>Contexte</vt:lpstr>
      <vt:lpstr>Lettre de mission du 24 février 2025 </vt:lpstr>
      <vt:lpstr>Principales sources d’analyse</vt:lpstr>
      <vt:lpstr>Sondage</vt:lpstr>
      <vt:lpstr>Phénomènes répandus</vt:lpstr>
      <vt:lpstr>Impact sur les agents</vt:lpstr>
      <vt:lpstr>Impact sur les agents</vt:lpstr>
      <vt:lpstr>Perception de l’évolution sur cinq ans</vt:lpstr>
      <vt:lpstr>Rébellions et outrages à agent</vt:lpstr>
      <vt:lpstr>Principaux constats</vt:lpstr>
      <vt:lpstr>Principaux constats</vt:lpstr>
      <vt:lpstr>Principaux constats</vt:lpstr>
      <vt:lpstr>Principaux constats</vt:lpstr>
      <vt:lpstr>Principaux constats</vt:lpstr>
      <vt:lpstr>Principaux constats</vt:lpstr>
      <vt:lpstr>Principaux constats</vt:lpstr>
      <vt:lpstr>Refus d’obtempérer</vt:lpstr>
      <vt:lpstr>Principaux constats</vt:lpstr>
      <vt:lpstr>Principaux constats</vt:lpstr>
      <vt:lpstr>Principaux constats</vt:lpstr>
      <vt:lpstr>Principaux constats</vt:lpstr>
      <vt:lpstr>Principaux constats</vt:lpstr>
      <vt:lpstr>Principaux constats</vt:lpstr>
      <vt:lpstr>Prévention et répression</vt:lpstr>
      <vt:lpstr>Formation policière</vt:lpstr>
      <vt:lpstr>Composition des patrouilles, caméras-piétons, pistolets à impulsion électronique </vt:lpstr>
      <vt:lpstr>Encadrement des victimes</vt:lpstr>
      <vt:lpstr>Soutien psychologique</vt:lpstr>
      <vt:lpstr>Protection juridique et indemnisation</vt:lpstr>
      <vt:lpstr>Propositions</vt:lpstr>
      <vt:lpstr>Adapter le cadre légal</vt:lpstr>
      <vt:lpstr>Raffiner les statistiques policières</vt:lpstr>
      <vt:lpstr>Informer systématiquement les victimes du soutien étatique</vt:lpstr>
      <vt:lpstr>Présentation PowerPoint</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Sven Frausing</dc:creator>
  <cp:lastModifiedBy>Philippe NEVEN</cp:lastModifiedBy>
  <cp:revision>549</cp:revision>
  <cp:lastPrinted>2026-04-20T11:22:13Z</cp:lastPrinted>
  <dcterms:created xsi:type="dcterms:W3CDTF">2025-02-27T10:11:32Z</dcterms:created>
  <dcterms:modified xsi:type="dcterms:W3CDTF">2026-05-12T07:59:42Z</dcterms:modified>
</cp:coreProperties>
</file>