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6" r:id="rId1"/>
  </p:sldMasterIdLst>
  <p:notesMasterIdLst>
    <p:notesMasterId r:id="rId14"/>
  </p:notesMasterIdLst>
  <p:handoutMasterIdLst>
    <p:handoutMasterId r:id="rId15"/>
  </p:handoutMasterIdLst>
  <p:sldIdLst>
    <p:sldId id="418" r:id="rId2"/>
    <p:sldId id="419" r:id="rId3"/>
    <p:sldId id="438" r:id="rId4"/>
    <p:sldId id="421" r:id="rId5"/>
    <p:sldId id="440" r:id="rId6"/>
    <p:sldId id="441" r:id="rId7"/>
    <p:sldId id="442" r:id="rId8"/>
    <p:sldId id="443" r:id="rId9"/>
    <p:sldId id="444" r:id="rId10"/>
    <p:sldId id="445" r:id="rId11"/>
    <p:sldId id="439" r:id="rId12"/>
    <p:sldId id="377" r:id="rId1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EAA471-4366-88D8-1F5A-92D0678F1930}" name="mike mathias" initials="mm" userId="486457d4e69d775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lerie Feltgen" initials="VF" lastIdx="4" clrIdx="0">
    <p:extLst>
      <p:ext uri="{19B8F6BF-5375-455C-9EA6-DF929625EA0E}">
        <p15:presenceInfo xmlns:p15="http://schemas.microsoft.com/office/powerpoint/2012/main" userId="S-1-5-21-1761353772-1090904398-1710102518-1242" providerId="AD"/>
      </p:ext>
    </p:extLst>
  </p:cmAuthor>
  <p:cmAuthor id="2" name="Michelle Entringer" initials="ME" lastIdx="9" clrIdx="1">
    <p:extLst>
      <p:ext uri="{19B8F6BF-5375-455C-9EA6-DF929625EA0E}">
        <p15:presenceInfo xmlns:p15="http://schemas.microsoft.com/office/powerpoint/2012/main" userId="S-1-5-21-3210268068-3955779823-4248853682-123048" providerId="AD"/>
      </p:ext>
    </p:extLst>
  </p:cmAuthor>
  <p:cmAuthor id="3" name="mike.mathias@ml.etat.lu" initials="" lastIdx="4" clrIdx="2">
    <p:extLst>
      <p:ext uri="{19B8F6BF-5375-455C-9EA6-DF929625EA0E}">
        <p15:presenceInfo xmlns:p15="http://schemas.microsoft.com/office/powerpoint/2012/main" userId="486457d4e69d7750" providerId="Windows Live"/>
      </p:ext>
    </p:extLst>
  </p:cmAuthor>
  <p:cmAuthor id="4" name="Antoine Paccoud" initials="AP" lastIdx="3" clrIdx="3">
    <p:extLst>
      <p:ext uri="{19B8F6BF-5375-455C-9EA6-DF929625EA0E}">
        <p15:presenceInfo xmlns:p15="http://schemas.microsoft.com/office/powerpoint/2012/main" userId="S-1-5-21-4003195216-3743898917-2407397859-5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F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3" autoAdjust="0"/>
    <p:restoredTop sz="95186" autoAdjust="0"/>
  </p:normalViewPr>
  <p:slideViewPr>
    <p:cSldViewPr>
      <p:cViewPr varScale="1">
        <p:scale>
          <a:sx n="108" d="100"/>
          <a:sy n="108" d="100"/>
        </p:scale>
        <p:origin x="234" y="102"/>
      </p:cViewPr>
      <p:guideLst>
        <p:guide orient="horz" pos="2160"/>
        <p:guide pos="3840"/>
      </p:guideLst>
    </p:cSldViewPr>
  </p:slideViewPr>
  <p:notesTextViewPr>
    <p:cViewPr>
      <p:scale>
        <a:sx n="100" d="100"/>
        <a:sy n="100" d="100"/>
      </p:scale>
      <p:origin x="0" y="0"/>
    </p:cViewPr>
  </p:notesTextViewPr>
  <p:notesViewPr>
    <p:cSldViewPr>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61"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56FD4FC-6BB8-4FC9-BC2A-13E5C0317A46}" type="datetimeFigureOut">
              <a:rPr lang="en-US" smtClean="0"/>
              <a:t>4/10/2026</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7AA32C1-C2D9-4553-A0EB-18A7F4F7977A}" type="slidenum">
              <a:rPr lang="en-US" smtClean="0"/>
              <a:t>‹#›</a:t>
            </a:fld>
            <a:endParaRPr lang="en-US"/>
          </a:p>
        </p:txBody>
      </p:sp>
    </p:spTree>
    <p:extLst>
      <p:ext uri="{BB962C8B-B14F-4D97-AF65-F5344CB8AC3E}">
        <p14:creationId xmlns:p14="http://schemas.microsoft.com/office/powerpoint/2010/main" val="370536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LU"/>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564523-853E-4F9D-88EA-F047966B22A6}" type="datetimeFigureOut">
              <a:rPr lang="fr-LU" smtClean="0"/>
              <a:t>10/04/2026</a:t>
            </a:fld>
            <a:endParaRPr lang="fr-LU"/>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LU"/>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LU"/>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37E3CA-047B-46F9-841C-E13222C799B5}" type="slidenum">
              <a:rPr lang="fr-LU" smtClean="0"/>
              <a:t>‹#›</a:t>
            </a:fld>
            <a:endParaRPr lang="fr-LU"/>
          </a:p>
        </p:txBody>
      </p:sp>
    </p:spTree>
    <p:extLst>
      <p:ext uri="{BB962C8B-B14F-4D97-AF65-F5344CB8AC3E}">
        <p14:creationId xmlns:p14="http://schemas.microsoft.com/office/powerpoint/2010/main" val="282979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9123920" y="6165304"/>
            <a:ext cx="1984285" cy="522000"/>
          </a:xfrm>
          <a:prstGeom prst="rect">
            <a:avLst/>
          </a:prstGeom>
        </p:spPr>
      </p:pic>
      <p:sp>
        <p:nvSpPr>
          <p:cNvPr id="2" name="Titre 1"/>
          <p:cNvSpPr>
            <a:spLocks noGrp="1"/>
          </p:cNvSpPr>
          <p:nvPr>
            <p:ph type="ctrTitle"/>
          </p:nvPr>
        </p:nvSpPr>
        <p:spPr>
          <a:xfrm>
            <a:off x="914400" y="2130426"/>
            <a:ext cx="10363200" cy="1470025"/>
          </a:xfrm>
          <a:prstGeom prst="rect">
            <a:avLst/>
          </a:prstGeom>
        </p:spPr>
        <p:txBody>
          <a:bodyPr/>
          <a:lstStyle/>
          <a:p>
            <a:r>
              <a:rPr lang="fr-FR" dirty="0"/>
              <a:t>Modifiez le style du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fld id="{5A9B9B04-4A5D-4D5B-851F-F904A7ED7C30}" type="datetime1">
              <a:rPr lang="fr-FR" smtClean="0"/>
              <a:t>10/04/2026</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8737600" y="260648"/>
            <a:ext cx="2844800" cy="365125"/>
          </a:xfrm>
          <a:prstGeom prst="rect">
            <a:avLst/>
          </a:prstGeom>
        </p:spPr>
        <p:txBody>
          <a:bodyPr/>
          <a:lstStyle>
            <a:lvl1pPr>
              <a:defRPr/>
            </a:lvl1pPr>
          </a:lstStyle>
          <a:p>
            <a:fld id="{78F459BD-72B9-41AB-AD52-5370AB3B1842}" type="slidenum">
              <a:rPr lang="fr-FR" smtClean="0"/>
              <a:t>‹#›</a:t>
            </a:fld>
            <a:endParaRPr lang="fr-F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17" t="14496" r="8877" b="16909"/>
          <a:stretch/>
        </p:blipFill>
        <p:spPr>
          <a:xfrm>
            <a:off x="11032586" y="6170663"/>
            <a:ext cx="1112086" cy="517958"/>
          </a:xfrm>
          <a:prstGeom prst="rect">
            <a:avLst/>
          </a:prstGeom>
        </p:spPr>
      </p:pic>
      <p:pic>
        <p:nvPicPr>
          <p:cNvPr id="13" name="Picture 12"/>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9078024" y="6171418"/>
            <a:ext cx="1954561" cy="514181"/>
          </a:xfrm>
          <a:prstGeom prst="rect">
            <a:avLst/>
          </a:prstGeom>
        </p:spPr>
      </p:pic>
      <p:grpSp>
        <p:nvGrpSpPr>
          <p:cNvPr id="11" name="Group 10"/>
          <p:cNvGrpSpPr/>
          <p:nvPr userDrawn="1"/>
        </p:nvGrpSpPr>
        <p:grpSpPr>
          <a:xfrm>
            <a:off x="20" y="1282"/>
            <a:ext cx="12191980" cy="6856718"/>
            <a:chOff x="20" y="1282"/>
            <a:chExt cx="12191980" cy="6856718"/>
          </a:xfrm>
        </p:grpSpPr>
        <p:pic>
          <p:nvPicPr>
            <p:cNvPr id="14" name="Content Placeholder 4" descr="Diagram&#10;&#10;Description automatically generated with medium confidence">
              <a:extLst>
                <a:ext uri="{FF2B5EF4-FFF2-40B4-BE49-F238E27FC236}">
                  <a16:creationId xmlns:a16="http://schemas.microsoft.com/office/drawing/2014/main" id="{5502BDCC-C7D9-004B-A6C6-CA263C42F696}"/>
                </a:ext>
              </a:extLst>
            </p:cNvPr>
            <p:cNvPicPr>
              <a:picLocks noChangeAspect="1"/>
            </p:cNvPicPr>
            <p:nvPr userDrawn="1"/>
          </p:nvPicPr>
          <p:blipFill rotWithShape="1">
            <a:blip r:embed="rId5"/>
            <a:srcRect b="19"/>
            <a:stretch/>
          </p:blipFill>
          <p:spPr bwMode="auto">
            <a:xfrm>
              <a:off x="20" y="1282"/>
              <a:ext cx="12191980" cy="6856718"/>
            </a:xfrm>
            <a:prstGeom prst="rect">
              <a:avLst/>
            </a:prstGeom>
            <a:noFill/>
            <a:ln w="9525">
              <a:noFill/>
              <a:miter lim="800000"/>
              <a:headEnd/>
              <a:tailEnd/>
            </a:ln>
          </p:spPr>
        </p:pic>
        <p:sp>
          <p:nvSpPr>
            <p:cNvPr id="15" name="Rectangle 14"/>
            <p:cNvSpPr/>
            <p:nvPr userDrawn="1"/>
          </p:nvSpPr>
          <p:spPr>
            <a:xfrm>
              <a:off x="9192344" y="6021288"/>
              <a:ext cx="2808312" cy="70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2556" y="5980721"/>
              <a:ext cx="1393904" cy="766320"/>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7600" y="6122549"/>
              <a:ext cx="1777508" cy="467604"/>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09600" y="1412776"/>
            <a:ext cx="10972800" cy="47133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fld id="{BC77B5B4-AFAE-4B37-B26D-0C8C9D6C00B6}" type="datetime1">
              <a:rPr lang="fr-FR" smtClean="0"/>
              <a:t>10/04/2026</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8737600" y="260648"/>
            <a:ext cx="2844800" cy="365125"/>
          </a:xfrm>
          <a:prstGeom prst="rect">
            <a:avLst/>
          </a:prstGeom>
        </p:spPr>
        <p:txBody>
          <a:bodyPr/>
          <a:lstStyle>
            <a:lvl1pPr>
              <a:defRPr/>
            </a:lvl1pPr>
          </a:lstStyle>
          <a:p>
            <a:fld id="{78F459BD-72B9-41AB-AD52-5370AB3B1842}" type="slidenum">
              <a:rPr lang="fr-FR" smtClean="0"/>
              <a:t>‹#›</a:t>
            </a:fld>
            <a:endParaRPr lang="fr-FR"/>
          </a:p>
        </p:txBody>
      </p:sp>
      <p:pic>
        <p:nvPicPr>
          <p:cNvPr id="7" name="Picture 6" descr="Graphical user interface&#10;&#10;Description automatically generated with low confidence">
            <a:extLst>
              <a:ext uri="{FF2B5EF4-FFF2-40B4-BE49-F238E27FC236}">
                <a16:creationId xmlns:a16="http://schemas.microsoft.com/office/drawing/2014/main" id="{9649CDF7-EEA1-4645-844A-6D201B6BD0FF}"/>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8" name="TextBox 7">
            <a:extLst>
              <a:ext uri="{FF2B5EF4-FFF2-40B4-BE49-F238E27FC236}">
                <a16:creationId xmlns:a16="http://schemas.microsoft.com/office/drawing/2014/main" id="{0A450AEA-8B40-4B49-9484-B2E532D0FC61}"/>
              </a:ext>
            </a:extLst>
          </p:cNvPr>
          <p:cNvSpPr txBox="1"/>
          <p:nvPr userDrawn="1"/>
        </p:nvSpPr>
        <p:spPr>
          <a:xfrm>
            <a:off x="162910" y="6279123"/>
            <a:ext cx="7301242" cy="246221"/>
          </a:xfrm>
          <a:prstGeom prst="rect">
            <a:avLst/>
          </a:prstGeom>
          <a:noFill/>
        </p:spPr>
        <p:txBody>
          <a:bodyPr wrap="square" rtlCol="0">
            <a:spAutoFit/>
          </a:bodyPr>
          <a:lstStyle/>
          <a:p>
            <a:r>
              <a:rPr lang="fr-BE" sz="1000" baseline="0" dirty="0" smtClean="0">
                <a:solidFill>
                  <a:srgbClr val="4E7FA0"/>
                </a:solidFill>
                <a:latin typeface="Montserrat" pitchFamily="2" charset="77"/>
              </a:rPr>
              <a:t>Commission Logement, Chambre des Députés, </a:t>
            </a:r>
            <a:r>
              <a:rPr lang="fr-BE" sz="1000" baseline="0" dirty="0" smtClean="0">
                <a:solidFill>
                  <a:srgbClr val="4E7FA0"/>
                </a:solidFill>
                <a:latin typeface="Montserrat" pitchFamily="2" charset="77"/>
              </a:rPr>
              <a:t>16.04.2026</a:t>
            </a:r>
            <a:endParaRPr lang="en-LU" sz="1000" dirty="0">
              <a:solidFill>
                <a:srgbClr val="4E7FA0"/>
              </a:solidFill>
              <a:latin typeface="Montserrat" pitchFamily="2" charset="77"/>
            </a:endParaRPr>
          </a:p>
        </p:txBody>
      </p:sp>
      <p:sp>
        <p:nvSpPr>
          <p:cNvPr id="10" name="Espace réservé du numéro de diapositive 5">
            <a:extLst>
              <a:ext uri="{FF2B5EF4-FFF2-40B4-BE49-F238E27FC236}">
                <a16:creationId xmlns:a16="http://schemas.microsoft.com/office/drawing/2014/main" id="{0BEAA1C0-65C5-4AC0-BC94-1368A774DE90}"/>
              </a:ext>
            </a:extLst>
          </p:cNvPr>
          <p:cNvSpPr txBox="1">
            <a:spLocks/>
          </p:cNvSpPr>
          <p:nvPr userDrawn="1"/>
        </p:nvSpPr>
        <p:spPr>
          <a:xfrm>
            <a:off x="8904312" y="274638"/>
            <a:ext cx="2844800" cy="365125"/>
          </a:xfrm>
          <a:prstGeom prst="rect">
            <a:avLst/>
          </a:prstGeom>
        </p:spPr>
        <p:txBody>
          <a:bodyPr vert="horz" lIns="91440" tIns="45720" rIns="91440" bIns="45720" rtlCol="0" anchor="ctr"/>
          <a:lstStyle>
            <a:defPPr>
              <a:defRPr lang="fr-FR"/>
            </a:defPPr>
            <a:lvl1pPr marL="0" algn="r" defTabSz="914400" rtl="0" eaLnBrk="1" fontAlgn="auto" latinLnBrk="0" hangingPunct="1">
              <a:spcBef>
                <a:spcPts val="0"/>
              </a:spcBef>
              <a:spcAft>
                <a:spcPts val="0"/>
              </a:spcAft>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459BD-72B9-41AB-AD52-5370AB3B1842}" type="slidenum">
              <a:rPr lang="fr-FR" smtClean="0"/>
              <a:pPr/>
              <a:t>‹#›</a:t>
            </a:fld>
            <a:endParaRPr lang="fr-FR" dirty="0"/>
          </a:p>
        </p:txBody>
      </p:sp>
      <p:sp>
        <p:nvSpPr>
          <p:cNvPr id="9" name="Rectangle 8"/>
          <p:cNvSpPr/>
          <p:nvPr userDrawn="1"/>
        </p:nvSpPr>
        <p:spPr>
          <a:xfrm>
            <a:off x="119336" y="135524"/>
            <a:ext cx="2044658" cy="144016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Content Placeholder 2"/>
          <p:cNvSpPr>
            <a:spLocks noGrp="1"/>
          </p:cNvSpPr>
          <p:nvPr>
            <p:ph idx="13"/>
          </p:nvPr>
        </p:nvSpPr>
        <p:spPr>
          <a:xfrm>
            <a:off x="838200" y="1711209"/>
            <a:ext cx="10515600" cy="4166064"/>
          </a:xfrm>
          <a:prstGeom prst="rect">
            <a:avLst/>
          </a:prstGeom>
        </p:spPr>
        <p:txBody>
          <a:bodyPr/>
          <a:lstStyle>
            <a:lvl1pPr marL="0" indent="0">
              <a:buNone/>
              <a:defRPr sz="1600" baseline="0"/>
            </a:lvl1pPr>
            <a:lvl2pPr>
              <a:defRPr sz="1600" baseline="0"/>
            </a:lvl2pPr>
            <a:lvl3pPr>
              <a:defRPr sz="1600" baseline="0"/>
            </a:lvl3pPr>
            <a:lvl4pPr>
              <a:defRPr sz="1600" baseline="0"/>
            </a:lvl4pPr>
            <a:lvl5pPr>
              <a:defRPr sz="16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9123920" y="6165304"/>
            <a:ext cx="1984285" cy="522000"/>
          </a:xfrm>
          <a:prstGeom prst="rect">
            <a:avLst/>
          </a:prstGeom>
        </p:spPr>
      </p:pic>
      <p:pic>
        <p:nvPicPr>
          <p:cNvPr id="20" name="Pictur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10117" t="14496" r="8877" b="16909"/>
          <a:stretch/>
        </p:blipFill>
        <p:spPr>
          <a:xfrm>
            <a:off x="11032586" y="6170663"/>
            <a:ext cx="1112086" cy="517958"/>
          </a:xfrm>
          <a:prstGeom prst="rect">
            <a:avLst/>
          </a:prstGeom>
        </p:spPr>
      </p:pic>
      <p:pic>
        <p:nvPicPr>
          <p:cNvPr id="21" name="Picture 20"/>
          <p:cNvPicPr>
            <a:picLocks noChangeAspect="1"/>
          </p:cNvPicPr>
          <p:nvPr userDrawn="1"/>
        </p:nvPicPr>
        <p:blipFill>
          <a:blip r:embed="rId5" cstate="print">
            <a:grayscl/>
            <a:extLst>
              <a:ext uri="{28A0092B-C50C-407E-A947-70E740481C1C}">
                <a14:useLocalDpi xmlns:a14="http://schemas.microsoft.com/office/drawing/2010/main" val="0"/>
              </a:ext>
            </a:extLst>
          </a:blip>
          <a:stretch>
            <a:fillRect/>
          </a:stretch>
        </p:blipFill>
        <p:spPr>
          <a:xfrm>
            <a:off x="9078024" y="6171418"/>
            <a:ext cx="1954561" cy="514181"/>
          </a:xfrm>
          <a:prstGeom prst="rect">
            <a:avLst/>
          </a:prstGeom>
        </p:spPr>
      </p:pic>
      <p:sp>
        <p:nvSpPr>
          <p:cNvPr id="22" name="Rectangle 21"/>
          <p:cNvSpPr/>
          <p:nvPr userDrawn="1"/>
        </p:nvSpPr>
        <p:spPr>
          <a:xfrm>
            <a:off x="9506665" y="6126164"/>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4"/>
          </p:nvPr>
        </p:nvSpPr>
        <p:spPr>
          <a:xfrm>
            <a:off x="5375275" y="6356350"/>
            <a:ext cx="914400" cy="9144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3" name="Picture 22" descr="Graphical user interface&#10;&#10;Description automatically generated with low confidence">
            <a:extLst>
              <a:ext uri="{FF2B5EF4-FFF2-40B4-BE49-F238E27FC236}">
                <a16:creationId xmlns:a16="http://schemas.microsoft.com/office/drawing/2014/main" id="{9649CDF7-EEA1-4645-844A-6D201B6BD0FF}"/>
              </a:ext>
            </a:extLst>
          </p:cNvPr>
          <p:cNvPicPr>
            <a:picLocks noChangeAspect="1"/>
          </p:cNvPicPr>
          <p:nvPr userDrawn="1"/>
        </p:nvPicPr>
        <p:blipFill rotWithShape="1">
          <a:blip r:embed="rId2"/>
          <a:srcRect r="83100" b="79799"/>
          <a:stretch/>
        </p:blipFill>
        <p:spPr>
          <a:xfrm>
            <a:off x="4763" y="27384"/>
            <a:ext cx="1604956" cy="1080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pic>
        <p:nvPicPr>
          <p:cNvPr id="38" name="Picture 6" descr="Picture 6"/>
          <p:cNvPicPr>
            <a:picLocks noChangeAspect="1"/>
          </p:cNvPicPr>
          <p:nvPr/>
        </p:nvPicPr>
        <p:blipFill>
          <a:blip r:embed="rId2"/>
          <a:stretch>
            <a:fillRect/>
          </a:stretch>
        </p:blipFill>
        <p:spPr>
          <a:xfrm>
            <a:off x="4762" y="0"/>
            <a:ext cx="12182476" cy="6858000"/>
          </a:xfrm>
          <a:prstGeom prst="rect">
            <a:avLst/>
          </a:prstGeom>
          <a:ln w="12700">
            <a:miter lim="400000"/>
          </a:ln>
        </p:spPr>
      </p:pic>
      <p:sp>
        <p:nvSpPr>
          <p:cNvPr id="39" name="Rectangle"/>
          <p:cNvSpPr/>
          <p:nvPr/>
        </p:nvSpPr>
        <p:spPr>
          <a:xfrm>
            <a:off x="9472150" y="6092454"/>
            <a:ext cx="2505293" cy="629124"/>
          </a:xfrm>
          <a:prstGeom prst="rect">
            <a:avLst/>
          </a:prstGeom>
          <a:solidFill>
            <a:srgbClr val="FFFFFF"/>
          </a:solidFill>
          <a:ln w="12700">
            <a:miter lim="400000"/>
          </a:ln>
        </p:spPr>
        <p:txBody>
          <a:bodyPr lIns="45719" rIns="45719" anchor="ctr"/>
          <a:lstStyle/>
          <a:p>
            <a:endParaRPr/>
          </a:p>
        </p:txBody>
      </p:sp>
      <p:pic>
        <p:nvPicPr>
          <p:cNvPr id="40" name="GOUV_Ministère_du_Logement_et_de__l’Aménagement_du_territoire_Rouge.jpg" descr="GOUV_Ministère_du_Logement_et_de__l’Aménagement_du_territoire_Rouge.jpg"/>
          <p:cNvPicPr>
            <a:picLocks noChangeAspect="1"/>
          </p:cNvPicPr>
          <p:nvPr/>
        </p:nvPicPr>
        <p:blipFill>
          <a:blip r:embed="rId3"/>
          <a:stretch>
            <a:fillRect/>
          </a:stretch>
        </p:blipFill>
        <p:spPr>
          <a:xfrm>
            <a:off x="9749518" y="6303337"/>
            <a:ext cx="1144935" cy="301195"/>
          </a:xfrm>
          <a:prstGeom prst="rect">
            <a:avLst/>
          </a:prstGeom>
          <a:ln w="12700">
            <a:miter lim="400000"/>
          </a:ln>
        </p:spPr>
      </p:pic>
      <p:pic>
        <p:nvPicPr>
          <p:cNvPr id="41" name="Liserlogonouv.png" descr="Liserlogonouv.png"/>
          <p:cNvPicPr>
            <a:picLocks noChangeAspect="1"/>
          </p:cNvPicPr>
          <p:nvPr/>
        </p:nvPicPr>
        <p:blipFill>
          <a:blip r:embed="rId4"/>
          <a:stretch>
            <a:fillRect/>
          </a:stretch>
        </p:blipFill>
        <p:spPr>
          <a:xfrm>
            <a:off x="11006549" y="6314013"/>
            <a:ext cx="935300" cy="279844"/>
          </a:xfrm>
          <a:prstGeom prst="rect">
            <a:avLst/>
          </a:prstGeom>
          <a:ln w="12700">
            <a:miter lim="400000"/>
          </a:ln>
        </p:spPr>
      </p:pic>
      <p:sp>
        <p:nvSpPr>
          <p:cNvPr id="42" name="Texte du titre"/>
          <p:cNvSpPr txBox="1">
            <a:spLocks noGrp="1"/>
          </p:cNvSpPr>
          <p:nvPr>
            <p:ph type="title"/>
          </p:nvPr>
        </p:nvSpPr>
        <p:spPr>
          <a:xfrm>
            <a:off x="2637372" y="274638"/>
            <a:ext cx="8945028" cy="960965"/>
          </a:xfrm>
          <a:prstGeom prst="rect">
            <a:avLst/>
          </a:prstGeom>
        </p:spPr>
        <p:txBody>
          <a:bodyPr anchor="ctr"/>
          <a:lstStyle>
            <a:lvl1pPr algn="l">
              <a:defRPr sz="3600">
                <a:solidFill>
                  <a:schemeClr val="accent1">
                    <a:satOff val="-4409"/>
                    <a:lumOff val="-10509"/>
                  </a:schemeClr>
                </a:solidFill>
              </a:defRPr>
            </a:lvl1pPr>
          </a:lstStyle>
          <a:p>
            <a:r>
              <a:t>Texte du titre</a:t>
            </a:r>
          </a:p>
        </p:txBody>
      </p:sp>
      <p:sp>
        <p:nvSpPr>
          <p:cNvPr id="43" name="Texte niveau 1…"/>
          <p:cNvSpPr txBox="1">
            <a:spLocks noGrp="1"/>
          </p:cNvSpPr>
          <p:nvPr>
            <p:ph type="body" idx="1"/>
          </p:nvPr>
        </p:nvSpPr>
        <p:spPr>
          <a:xfrm>
            <a:off x="2637372" y="1412775"/>
            <a:ext cx="8945028" cy="4713389"/>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4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65459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5" name="Rectangle 14"/>
          <p:cNvSpPr/>
          <p:nvPr userDrawn="1"/>
        </p:nvSpPr>
        <p:spPr>
          <a:xfrm>
            <a:off x="0" y="0"/>
            <a:ext cx="6096000" cy="6858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LU">
              <a:solidFill>
                <a:schemeClr val="accent4"/>
              </a:solidFill>
            </a:endParaRPr>
          </a:p>
        </p:txBody>
      </p:sp>
      <p:sp>
        <p:nvSpPr>
          <p:cNvPr id="18" name="Rectangle 17"/>
          <p:cNvSpPr/>
          <p:nvPr userDrawn="1"/>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2439262"/>
            <a:ext cx="3960044" cy="3918248"/>
          </a:xfrm>
        </p:spPr>
        <p:txBody>
          <a:bodyPr>
            <a:normAutofit/>
          </a:bodyPr>
          <a:lstStyle>
            <a:lvl1pPr algn="r">
              <a:spcBef>
                <a:spcPts val="0"/>
              </a:spcBef>
              <a:spcAft>
                <a:spcPts val="1800"/>
              </a:spcAft>
              <a:defRPr sz="2800">
                <a:solidFill>
                  <a:schemeClr val="tx1"/>
                </a:solidFill>
              </a:defRPr>
            </a:lvl1pPr>
            <a:lvl2pPr algn="r">
              <a:spcBef>
                <a:spcPts val="0"/>
              </a:spcBef>
              <a:spcAft>
                <a:spcPts val="1800"/>
              </a:spcAft>
              <a:defRPr sz="2800">
                <a:solidFill>
                  <a:schemeClr val="tx1"/>
                </a:solidFill>
              </a:defRPr>
            </a:lvl2pPr>
            <a:lvl3pPr algn="r">
              <a:spcBef>
                <a:spcPts val="0"/>
              </a:spcBef>
              <a:spcAft>
                <a:spcPts val="1800"/>
              </a:spcAft>
              <a:defRPr sz="2800">
                <a:solidFill>
                  <a:schemeClr val="tx1"/>
                </a:solidFill>
              </a:defRPr>
            </a:lvl3pPr>
            <a:lvl4pPr algn="r">
              <a:spcBef>
                <a:spcPts val="0"/>
              </a:spcBef>
              <a:spcAft>
                <a:spcPts val="1800"/>
              </a:spcAft>
              <a:defRPr sz="2400">
                <a:solidFill>
                  <a:schemeClr val="tx1"/>
                </a:solidFill>
              </a:defRPr>
            </a:lvl4pPr>
            <a:lvl5pPr algn="r">
              <a:spcBef>
                <a:spcPts val="0"/>
              </a:spcBef>
              <a:spcAft>
                <a:spcPts val="1800"/>
              </a:spcAft>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Espace réservé du contenu 2">
            <a:extLst>
              <a:ext uri="{FF2B5EF4-FFF2-40B4-BE49-F238E27FC236}">
                <a16:creationId xmlns:a16="http://schemas.microsoft.com/office/drawing/2014/main" id="{9C396DD5-6211-4E5D-B031-0005BA8AB535}"/>
              </a:ext>
            </a:extLst>
          </p:cNvPr>
          <p:cNvSpPr>
            <a:spLocks noGrp="1"/>
          </p:cNvSpPr>
          <p:nvPr>
            <p:ph sz="half" idx="12"/>
          </p:nvPr>
        </p:nvSpPr>
        <p:spPr>
          <a:xfrm>
            <a:off x="7356015" y="2439262"/>
            <a:ext cx="3960000" cy="3918248"/>
          </a:xfrm>
        </p:spPr>
        <p:txBody>
          <a:bodyPr>
            <a:normAutofit/>
          </a:bodyPr>
          <a:lstStyle>
            <a:lvl1pPr>
              <a:spcBef>
                <a:spcPts val="0"/>
              </a:spcBef>
              <a:spcAft>
                <a:spcPts val="1800"/>
              </a:spcAft>
              <a:defRPr sz="2800">
                <a:solidFill>
                  <a:schemeClr val="bg1"/>
                </a:solidFill>
              </a:defRPr>
            </a:lvl1pPr>
            <a:lvl2pPr>
              <a:spcBef>
                <a:spcPts val="0"/>
              </a:spcBef>
              <a:spcAft>
                <a:spcPts val="1800"/>
              </a:spcAft>
              <a:defRPr sz="2800">
                <a:solidFill>
                  <a:schemeClr val="bg1"/>
                </a:solidFill>
              </a:defRPr>
            </a:lvl2pPr>
            <a:lvl3pPr>
              <a:spcBef>
                <a:spcPts val="0"/>
              </a:spcBef>
              <a:spcAft>
                <a:spcPts val="1800"/>
              </a:spcAft>
              <a:defRPr sz="2800">
                <a:solidFill>
                  <a:schemeClr val="bg1"/>
                </a:solidFill>
              </a:defRPr>
            </a:lvl3pPr>
            <a:lvl4pPr>
              <a:spcBef>
                <a:spcPts val="0"/>
              </a:spcBef>
              <a:spcAft>
                <a:spcPts val="1800"/>
              </a:spcAft>
              <a:defRPr sz="2400">
                <a:solidFill>
                  <a:schemeClr val="bg1"/>
                </a:solidFill>
              </a:defRPr>
            </a:lvl4pPr>
            <a:lvl5pPr>
              <a:spcBef>
                <a:spcPts val="0"/>
              </a:spcBef>
              <a:spcAft>
                <a:spcPts val="1800"/>
              </a:spcAft>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4" name="Text Placeholder 13"/>
          <p:cNvSpPr>
            <a:spLocks noGrp="1"/>
          </p:cNvSpPr>
          <p:nvPr>
            <p:ph type="body" sz="quarter" idx="13"/>
          </p:nvPr>
        </p:nvSpPr>
        <p:spPr>
          <a:xfrm>
            <a:off x="7356015" y="1574020"/>
            <a:ext cx="3960000" cy="449941"/>
          </a:xfrm>
        </p:spPr>
        <p:txBody>
          <a:bodyPr anchor="ctr" anchorCtr="0"/>
          <a:lstStyle>
            <a:lvl1pPr>
              <a:defRPr lang="en-US" sz="3600" b="1" kern="1200" dirty="0" smtClean="0">
                <a:solidFill>
                  <a:schemeClr val="bg1"/>
                </a:solidFill>
                <a:latin typeface="+mj-lt"/>
                <a:ea typeface="+mj-ea"/>
                <a:cs typeface="+mj-cs"/>
              </a:defRPr>
            </a:lvl1pPr>
            <a:lvl2pPr>
              <a:defRPr lang="en-US" sz="3600" b="1" kern="1200" dirty="0" smtClean="0">
                <a:solidFill>
                  <a:schemeClr val="tx1"/>
                </a:solidFill>
                <a:latin typeface="+mj-lt"/>
                <a:ea typeface="+mj-ea"/>
                <a:cs typeface="+mj-cs"/>
              </a:defRPr>
            </a:lvl2pPr>
            <a:lvl3pPr>
              <a:defRPr lang="en-US" sz="3600" b="1" kern="1200" dirty="0" smtClean="0">
                <a:solidFill>
                  <a:schemeClr val="tx1"/>
                </a:solidFill>
                <a:latin typeface="+mj-lt"/>
                <a:ea typeface="+mj-ea"/>
                <a:cs typeface="+mj-cs"/>
              </a:defRPr>
            </a:lvl3pPr>
            <a:lvl4pPr>
              <a:defRPr lang="en-US" sz="3600" b="1" kern="1200" dirty="0" smtClean="0">
                <a:solidFill>
                  <a:schemeClr val="tx1"/>
                </a:solidFill>
                <a:latin typeface="+mj-lt"/>
                <a:ea typeface="+mj-ea"/>
                <a:cs typeface="+mj-cs"/>
              </a:defRPr>
            </a:lvl4pPr>
            <a:lvl5pPr>
              <a:defRPr lang="fr-LU" sz="3600" b="1" kern="1200" dirty="0">
                <a:solidFill>
                  <a:schemeClr val="tx1"/>
                </a:solidFill>
                <a:latin typeface="+mj-lt"/>
                <a:ea typeface="+mj-ea"/>
                <a:cs typeface="+mj-cs"/>
              </a:defRPr>
            </a:lvl5pPr>
          </a:lstStyle>
          <a:p>
            <a:pPr lvl="0"/>
            <a:r>
              <a:rPr lang="en-US"/>
              <a:t>Edit Master text styles</a:t>
            </a:r>
          </a:p>
        </p:txBody>
      </p:sp>
      <p:grpSp>
        <p:nvGrpSpPr>
          <p:cNvPr id="9" name="Group 4">
            <a:extLst>
              <a:ext uri="{FF2B5EF4-FFF2-40B4-BE49-F238E27FC236}">
                <a16:creationId xmlns:a16="http://schemas.microsoft.com/office/drawing/2014/main" id="{A2278F3C-D37F-4F71-833B-1A1EAE0FF991}"/>
              </a:ext>
            </a:extLst>
          </p:cNvPr>
          <p:cNvGrpSpPr>
            <a:grpSpLocks noChangeAspect="1"/>
          </p:cNvGrpSpPr>
          <p:nvPr userDrawn="1"/>
        </p:nvGrpSpPr>
        <p:grpSpPr bwMode="auto">
          <a:xfrm>
            <a:off x="217531" y="6368255"/>
            <a:ext cx="990011" cy="349036"/>
            <a:chOff x="0" y="861"/>
            <a:chExt cx="7525" cy="2653"/>
          </a:xfrm>
        </p:grpSpPr>
        <p:sp>
          <p:nvSpPr>
            <p:cNvPr id="11" name="Freeform 5">
              <a:extLst>
                <a:ext uri="{FF2B5EF4-FFF2-40B4-BE49-F238E27FC236}">
                  <a16:creationId xmlns:a16="http://schemas.microsoft.com/office/drawing/2014/main" id="{40D535DD-49DA-4D26-B840-92E4A9386978}"/>
                </a:ext>
              </a:extLst>
            </p:cNvPr>
            <p:cNvSpPr>
              <a:spLocks noEditPoints="1"/>
            </p:cNvSpPr>
            <p:nvPr userDrawn="1"/>
          </p:nvSpPr>
          <p:spPr bwMode="auto">
            <a:xfrm>
              <a:off x="314" y="861"/>
              <a:ext cx="7211" cy="1611"/>
            </a:xfrm>
            <a:custGeom>
              <a:avLst/>
              <a:gdLst>
                <a:gd name="T0" fmla="*/ 44733 w 45066"/>
                <a:gd name="T1" fmla="*/ 6450 h 10066"/>
                <a:gd name="T2" fmla="*/ 43171 w 45066"/>
                <a:gd name="T3" fmla="*/ 6812 h 10066"/>
                <a:gd name="T4" fmla="*/ 41696 w 45066"/>
                <a:gd name="T5" fmla="*/ 8446 h 10066"/>
                <a:gd name="T6" fmla="*/ 40235 w 45066"/>
                <a:gd name="T7" fmla="*/ 2704 h 10066"/>
                <a:gd name="T8" fmla="*/ 43171 w 45066"/>
                <a:gd name="T9" fmla="*/ 2704 h 10066"/>
                <a:gd name="T10" fmla="*/ 43533 w 45066"/>
                <a:gd name="T11" fmla="*/ 3413 h 10066"/>
                <a:gd name="T12" fmla="*/ 45066 w 45066"/>
                <a:gd name="T13" fmla="*/ 3052 h 10066"/>
                <a:gd name="T14" fmla="*/ 41667 w 45066"/>
                <a:gd name="T15" fmla="*/ 0 h 10066"/>
                <a:gd name="T16" fmla="*/ 38268 w 45066"/>
                <a:gd name="T17" fmla="*/ 7709 h 10066"/>
                <a:gd name="T18" fmla="*/ 45066 w 45066"/>
                <a:gd name="T19" fmla="*/ 7709 h 10066"/>
                <a:gd name="T20" fmla="*/ 36339 w 45066"/>
                <a:gd name="T21" fmla="*/ 9950 h 10066"/>
                <a:gd name="T22" fmla="*/ 36700 w 45066"/>
                <a:gd name="T23" fmla="*/ 8678 h 10066"/>
                <a:gd name="T24" fmla="*/ 32853 w 45066"/>
                <a:gd name="T25" fmla="*/ 8330 h 10066"/>
                <a:gd name="T26" fmla="*/ 35948 w 45066"/>
                <a:gd name="T27" fmla="*/ 5640 h 10066"/>
                <a:gd name="T28" fmla="*/ 36324 w 45066"/>
                <a:gd name="T29" fmla="*/ 4426 h 10066"/>
                <a:gd name="T30" fmla="*/ 32853 w 45066"/>
                <a:gd name="T31" fmla="*/ 4078 h 10066"/>
                <a:gd name="T32" fmla="*/ 36194 w 45066"/>
                <a:gd name="T33" fmla="*/ 1735 h 10066"/>
                <a:gd name="T34" fmla="*/ 36556 w 45066"/>
                <a:gd name="T35" fmla="*/ 463 h 10066"/>
                <a:gd name="T36" fmla="*/ 31248 w 45066"/>
                <a:gd name="T37" fmla="*/ 116 h 10066"/>
                <a:gd name="T38" fmla="*/ 30901 w 45066"/>
                <a:gd name="T39" fmla="*/ 9574 h 10066"/>
                <a:gd name="T40" fmla="*/ 36339 w 45066"/>
                <a:gd name="T41" fmla="*/ 9950 h 10066"/>
                <a:gd name="T42" fmla="*/ 22592 w 45066"/>
                <a:gd name="T43" fmla="*/ 463 h 10066"/>
                <a:gd name="T44" fmla="*/ 22953 w 45066"/>
                <a:gd name="T45" fmla="*/ 1735 h 10066"/>
                <a:gd name="T46" fmla="*/ 25007 w 45066"/>
                <a:gd name="T47" fmla="*/ 9574 h 10066"/>
                <a:gd name="T48" fmla="*/ 26627 w 45066"/>
                <a:gd name="T49" fmla="*/ 9950 h 10066"/>
                <a:gd name="T50" fmla="*/ 26974 w 45066"/>
                <a:gd name="T51" fmla="*/ 1735 h 10066"/>
                <a:gd name="T52" fmla="*/ 29389 w 45066"/>
                <a:gd name="T53" fmla="*/ 1374 h 10066"/>
                <a:gd name="T54" fmla="*/ 29028 w 45066"/>
                <a:gd name="T55" fmla="*/ 116 h 10066"/>
                <a:gd name="T56" fmla="*/ 18666 w 45066"/>
                <a:gd name="T57" fmla="*/ 3137 h 10066"/>
                <a:gd name="T58" fmla="*/ 20946 w 45066"/>
                <a:gd name="T59" fmla="*/ 9950 h 10066"/>
                <a:gd name="T60" fmla="*/ 22508 w 45066"/>
                <a:gd name="T61" fmla="*/ 9589 h 10066"/>
                <a:gd name="T62" fmla="*/ 19355 w 45066"/>
                <a:gd name="T63" fmla="*/ 116 h 10066"/>
                <a:gd name="T64" fmla="*/ 17649 w 45066"/>
                <a:gd name="T65" fmla="*/ 477 h 10066"/>
                <a:gd name="T66" fmla="*/ 15204 w 45066"/>
                <a:gd name="T67" fmla="*/ 9950 h 10066"/>
                <a:gd name="T68" fmla="*/ 16810 w 45066"/>
                <a:gd name="T69" fmla="*/ 9589 h 10066"/>
                <a:gd name="T70" fmla="*/ 8432 w 45066"/>
                <a:gd name="T71" fmla="*/ 116 h 10066"/>
                <a:gd name="T72" fmla="*/ 8070 w 45066"/>
                <a:gd name="T73" fmla="*/ 1374 h 10066"/>
                <a:gd name="T74" fmla="*/ 10485 w 45066"/>
                <a:gd name="T75" fmla="*/ 1735 h 10066"/>
                <a:gd name="T76" fmla="*/ 10833 w 45066"/>
                <a:gd name="T77" fmla="*/ 9950 h 10066"/>
                <a:gd name="T78" fmla="*/ 12452 w 45066"/>
                <a:gd name="T79" fmla="*/ 9574 h 10066"/>
                <a:gd name="T80" fmla="*/ 14506 w 45066"/>
                <a:gd name="T81" fmla="*/ 1735 h 10066"/>
                <a:gd name="T82" fmla="*/ 14868 w 45066"/>
                <a:gd name="T83" fmla="*/ 463 h 10066"/>
                <a:gd name="T84" fmla="*/ 8432 w 45066"/>
                <a:gd name="T85" fmla="*/ 116 h 10066"/>
                <a:gd name="T86" fmla="*/ 5250 w 45066"/>
                <a:gd name="T87" fmla="*/ 3312 h 10066"/>
                <a:gd name="T88" fmla="*/ 6812 w 45066"/>
                <a:gd name="T89" fmla="*/ 2950 h 10066"/>
                <a:gd name="T90" fmla="*/ 3500 w 45066"/>
                <a:gd name="T91" fmla="*/ 0 h 10066"/>
                <a:gd name="T92" fmla="*/ 188 w 45066"/>
                <a:gd name="T93" fmla="*/ 3196 h 10066"/>
                <a:gd name="T94" fmla="*/ 3760 w 45066"/>
                <a:gd name="T95" fmla="*/ 5915 h 10066"/>
                <a:gd name="T96" fmla="*/ 4989 w 45066"/>
                <a:gd name="T97" fmla="*/ 7448 h 10066"/>
                <a:gd name="T98" fmla="*/ 1909 w 45066"/>
                <a:gd name="T99" fmla="*/ 7448 h 10066"/>
                <a:gd name="T100" fmla="*/ 1576 w 45066"/>
                <a:gd name="T101" fmla="*/ 6421 h 10066"/>
                <a:gd name="T102" fmla="*/ 0 w 45066"/>
                <a:gd name="T103" fmla="*/ 6797 h 10066"/>
                <a:gd name="T104" fmla="*/ 3456 w 45066"/>
                <a:gd name="T105" fmla="*/ 10066 h 10066"/>
                <a:gd name="T106" fmla="*/ 6899 w 45066"/>
                <a:gd name="T107" fmla="*/ 6595 h 10066"/>
                <a:gd name="T108" fmla="*/ 2675 w 45066"/>
                <a:gd name="T109" fmla="*/ 3616 h 10066"/>
                <a:gd name="T110" fmla="*/ 2082 w 45066"/>
                <a:gd name="T111" fmla="*/ 2618 h 10066"/>
                <a:gd name="T112" fmla="*/ 4903 w 45066"/>
                <a:gd name="T113" fmla="*/ 2618 h 10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66" h="10066">
                  <a:moveTo>
                    <a:pt x="45066" y="6812"/>
                  </a:moveTo>
                  <a:cubicBezTo>
                    <a:pt x="45066" y="6552"/>
                    <a:pt x="44979" y="6450"/>
                    <a:pt x="44733" y="6450"/>
                  </a:cubicBezTo>
                  <a:cubicBezTo>
                    <a:pt x="43533" y="6450"/>
                    <a:pt x="43533" y="6450"/>
                    <a:pt x="43533" y="6450"/>
                  </a:cubicBezTo>
                  <a:cubicBezTo>
                    <a:pt x="43272" y="6450"/>
                    <a:pt x="43171" y="6552"/>
                    <a:pt x="43171" y="6812"/>
                  </a:cubicBezTo>
                  <a:cubicBezTo>
                    <a:pt x="43171" y="7361"/>
                    <a:pt x="43171" y="7361"/>
                    <a:pt x="43171" y="7361"/>
                  </a:cubicBezTo>
                  <a:cubicBezTo>
                    <a:pt x="43171" y="8085"/>
                    <a:pt x="42665" y="8446"/>
                    <a:pt x="41696" y="8446"/>
                  </a:cubicBezTo>
                  <a:cubicBezTo>
                    <a:pt x="40727" y="8446"/>
                    <a:pt x="40235" y="8085"/>
                    <a:pt x="40235" y="7361"/>
                  </a:cubicBezTo>
                  <a:cubicBezTo>
                    <a:pt x="40235" y="2704"/>
                    <a:pt x="40235" y="2704"/>
                    <a:pt x="40235" y="2704"/>
                  </a:cubicBezTo>
                  <a:cubicBezTo>
                    <a:pt x="40235" y="1981"/>
                    <a:pt x="40727" y="1620"/>
                    <a:pt x="41696" y="1620"/>
                  </a:cubicBezTo>
                  <a:cubicBezTo>
                    <a:pt x="42665" y="1620"/>
                    <a:pt x="43171" y="1981"/>
                    <a:pt x="43171" y="2704"/>
                  </a:cubicBezTo>
                  <a:cubicBezTo>
                    <a:pt x="43171" y="3052"/>
                    <a:pt x="43171" y="3052"/>
                    <a:pt x="43171" y="3052"/>
                  </a:cubicBezTo>
                  <a:cubicBezTo>
                    <a:pt x="43171" y="3312"/>
                    <a:pt x="43272" y="3413"/>
                    <a:pt x="43533" y="3413"/>
                  </a:cubicBezTo>
                  <a:cubicBezTo>
                    <a:pt x="44733" y="3413"/>
                    <a:pt x="44733" y="3413"/>
                    <a:pt x="44733" y="3413"/>
                  </a:cubicBezTo>
                  <a:cubicBezTo>
                    <a:pt x="44979" y="3413"/>
                    <a:pt x="45066" y="3312"/>
                    <a:pt x="45066" y="3052"/>
                  </a:cubicBezTo>
                  <a:cubicBezTo>
                    <a:pt x="45066" y="2357"/>
                    <a:pt x="45066" y="2357"/>
                    <a:pt x="45066" y="2357"/>
                  </a:cubicBezTo>
                  <a:cubicBezTo>
                    <a:pt x="45066" y="1142"/>
                    <a:pt x="44285" y="0"/>
                    <a:pt x="41667" y="0"/>
                  </a:cubicBezTo>
                  <a:cubicBezTo>
                    <a:pt x="39049" y="0"/>
                    <a:pt x="38268" y="1142"/>
                    <a:pt x="38268" y="2357"/>
                  </a:cubicBezTo>
                  <a:cubicBezTo>
                    <a:pt x="38268" y="7709"/>
                    <a:pt x="38268" y="7709"/>
                    <a:pt x="38268" y="7709"/>
                  </a:cubicBezTo>
                  <a:cubicBezTo>
                    <a:pt x="38268" y="8923"/>
                    <a:pt x="39049" y="10066"/>
                    <a:pt x="41667" y="10066"/>
                  </a:cubicBezTo>
                  <a:cubicBezTo>
                    <a:pt x="44285" y="10066"/>
                    <a:pt x="45066" y="8923"/>
                    <a:pt x="45066" y="7709"/>
                  </a:cubicBezTo>
                  <a:lnTo>
                    <a:pt x="45066" y="6812"/>
                  </a:lnTo>
                  <a:close/>
                  <a:moveTo>
                    <a:pt x="36339" y="9950"/>
                  </a:moveTo>
                  <a:cubicBezTo>
                    <a:pt x="36599" y="9950"/>
                    <a:pt x="36700" y="9849"/>
                    <a:pt x="36700" y="9589"/>
                  </a:cubicBezTo>
                  <a:cubicBezTo>
                    <a:pt x="36700" y="8678"/>
                    <a:pt x="36700" y="8678"/>
                    <a:pt x="36700" y="8678"/>
                  </a:cubicBezTo>
                  <a:cubicBezTo>
                    <a:pt x="36700" y="8417"/>
                    <a:pt x="36599" y="8330"/>
                    <a:pt x="36339" y="8330"/>
                  </a:cubicBezTo>
                  <a:cubicBezTo>
                    <a:pt x="32853" y="8330"/>
                    <a:pt x="32853" y="8330"/>
                    <a:pt x="32853" y="8330"/>
                  </a:cubicBezTo>
                  <a:cubicBezTo>
                    <a:pt x="32853" y="5640"/>
                    <a:pt x="32853" y="5640"/>
                    <a:pt x="32853" y="5640"/>
                  </a:cubicBezTo>
                  <a:cubicBezTo>
                    <a:pt x="35948" y="5640"/>
                    <a:pt x="35948" y="5640"/>
                    <a:pt x="35948" y="5640"/>
                  </a:cubicBezTo>
                  <a:cubicBezTo>
                    <a:pt x="36209" y="5640"/>
                    <a:pt x="36324" y="5539"/>
                    <a:pt x="36324" y="5293"/>
                  </a:cubicBezTo>
                  <a:cubicBezTo>
                    <a:pt x="36324" y="4426"/>
                    <a:pt x="36324" y="4426"/>
                    <a:pt x="36324" y="4426"/>
                  </a:cubicBezTo>
                  <a:cubicBezTo>
                    <a:pt x="36324" y="4165"/>
                    <a:pt x="36209" y="4078"/>
                    <a:pt x="35948" y="4078"/>
                  </a:cubicBezTo>
                  <a:cubicBezTo>
                    <a:pt x="32853" y="4078"/>
                    <a:pt x="32853" y="4078"/>
                    <a:pt x="32853" y="4078"/>
                  </a:cubicBezTo>
                  <a:cubicBezTo>
                    <a:pt x="32853" y="1735"/>
                    <a:pt x="32853" y="1735"/>
                    <a:pt x="32853" y="1735"/>
                  </a:cubicBezTo>
                  <a:cubicBezTo>
                    <a:pt x="36194" y="1735"/>
                    <a:pt x="36194" y="1735"/>
                    <a:pt x="36194" y="1735"/>
                  </a:cubicBezTo>
                  <a:cubicBezTo>
                    <a:pt x="36440" y="1735"/>
                    <a:pt x="36556" y="1634"/>
                    <a:pt x="36556" y="1374"/>
                  </a:cubicBezTo>
                  <a:cubicBezTo>
                    <a:pt x="36556" y="463"/>
                    <a:pt x="36556" y="463"/>
                    <a:pt x="36556" y="463"/>
                  </a:cubicBezTo>
                  <a:cubicBezTo>
                    <a:pt x="36556" y="202"/>
                    <a:pt x="36440" y="116"/>
                    <a:pt x="36194" y="116"/>
                  </a:cubicBezTo>
                  <a:cubicBezTo>
                    <a:pt x="31248" y="116"/>
                    <a:pt x="31248" y="116"/>
                    <a:pt x="31248" y="116"/>
                  </a:cubicBezTo>
                  <a:cubicBezTo>
                    <a:pt x="30988" y="116"/>
                    <a:pt x="30901" y="231"/>
                    <a:pt x="30901" y="492"/>
                  </a:cubicBezTo>
                  <a:cubicBezTo>
                    <a:pt x="30901" y="9574"/>
                    <a:pt x="30901" y="9574"/>
                    <a:pt x="30901" y="9574"/>
                  </a:cubicBezTo>
                  <a:cubicBezTo>
                    <a:pt x="30901" y="9835"/>
                    <a:pt x="30988" y="9950"/>
                    <a:pt x="31248" y="9950"/>
                  </a:cubicBezTo>
                  <a:lnTo>
                    <a:pt x="36339" y="9950"/>
                  </a:lnTo>
                  <a:close/>
                  <a:moveTo>
                    <a:pt x="22953" y="116"/>
                  </a:moveTo>
                  <a:cubicBezTo>
                    <a:pt x="22693" y="116"/>
                    <a:pt x="22592" y="202"/>
                    <a:pt x="22592" y="463"/>
                  </a:cubicBezTo>
                  <a:cubicBezTo>
                    <a:pt x="22592" y="1374"/>
                    <a:pt x="22592" y="1374"/>
                    <a:pt x="22592" y="1374"/>
                  </a:cubicBezTo>
                  <a:cubicBezTo>
                    <a:pt x="22592" y="1634"/>
                    <a:pt x="22693" y="1735"/>
                    <a:pt x="22953" y="1735"/>
                  </a:cubicBezTo>
                  <a:cubicBezTo>
                    <a:pt x="25007" y="1735"/>
                    <a:pt x="25007" y="1735"/>
                    <a:pt x="25007" y="1735"/>
                  </a:cubicBezTo>
                  <a:cubicBezTo>
                    <a:pt x="25007" y="9574"/>
                    <a:pt x="25007" y="9574"/>
                    <a:pt x="25007" y="9574"/>
                  </a:cubicBezTo>
                  <a:cubicBezTo>
                    <a:pt x="25007" y="9835"/>
                    <a:pt x="25108" y="9950"/>
                    <a:pt x="25354" y="9950"/>
                  </a:cubicBezTo>
                  <a:cubicBezTo>
                    <a:pt x="26627" y="9950"/>
                    <a:pt x="26627" y="9950"/>
                    <a:pt x="26627" y="9950"/>
                  </a:cubicBezTo>
                  <a:cubicBezTo>
                    <a:pt x="26873" y="9950"/>
                    <a:pt x="26974" y="9835"/>
                    <a:pt x="26974" y="9574"/>
                  </a:cubicBezTo>
                  <a:cubicBezTo>
                    <a:pt x="26974" y="1735"/>
                    <a:pt x="26974" y="1735"/>
                    <a:pt x="26974" y="1735"/>
                  </a:cubicBezTo>
                  <a:cubicBezTo>
                    <a:pt x="29028" y="1735"/>
                    <a:pt x="29028" y="1735"/>
                    <a:pt x="29028" y="1735"/>
                  </a:cubicBezTo>
                  <a:cubicBezTo>
                    <a:pt x="29274" y="1735"/>
                    <a:pt x="29389" y="1634"/>
                    <a:pt x="29389" y="1374"/>
                  </a:cubicBezTo>
                  <a:cubicBezTo>
                    <a:pt x="29389" y="463"/>
                    <a:pt x="29389" y="463"/>
                    <a:pt x="29389" y="463"/>
                  </a:cubicBezTo>
                  <a:cubicBezTo>
                    <a:pt x="29389" y="202"/>
                    <a:pt x="29274" y="116"/>
                    <a:pt x="29028" y="116"/>
                  </a:cubicBezTo>
                  <a:lnTo>
                    <a:pt x="22953" y="116"/>
                  </a:lnTo>
                  <a:close/>
                  <a:moveTo>
                    <a:pt x="18666" y="3137"/>
                  </a:moveTo>
                  <a:cubicBezTo>
                    <a:pt x="20527" y="9589"/>
                    <a:pt x="20527" y="9589"/>
                    <a:pt x="20527" y="9589"/>
                  </a:cubicBezTo>
                  <a:cubicBezTo>
                    <a:pt x="20599" y="9820"/>
                    <a:pt x="20686" y="9950"/>
                    <a:pt x="20946" y="9950"/>
                  </a:cubicBezTo>
                  <a:cubicBezTo>
                    <a:pt x="22248" y="9950"/>
                    <a:pt x="22248" y="9950"/>
                    <a:pt x="22248" y="9950"/>
                  </a:cubicBezTo>
                  <a:cubicBezTo>
                    <a:pt x="22494" y="9950"/>
                    <a:pt x="22581" y="9820"/>
                    <a:pt x="22508" y="9589"/>
                  </a:cubicBezTo>
                  <a:cubicBezTo>
                    <a:pt x="19818" y="477"/>
                    <a:pt x="19818" y="477"/>
                    <a:pt x="19818" y="477"/>
                  </a:cubicBezTo>
                  <a:cubicBezTo>
                    <a:pt x="19746" y="231"/>
                    <a:pt x="19616" y="116"/>
                    <a:pt x="19355" y="116"/>
                  </a:cubicBezTo>
                  <a:cubicBezTo>
                    <a:pt x="18097" y="116"/>
                    <a:pt x="18097" y="116"/>
                    <a:pt x="18097" y="116"/>
                  </a:cubicBezTo>
                  <a:cubicBezTo>
                    <a:pt x="17837" y="116"/>
                    <a:pt x="17721" y="231"/>
                    <a:pt x="17649" y="477"/>
                  </a:cubicBezTo>
                  <a:cubicBezTo>
                    <a:pt x="14944" y="9589"/>
                    <a:pt x="14944" y="9589"/>
                    <a:pt x="14944" y="9589"/>
                  </a:cubicBezTo>
                  <a:cubicBezTo>
                    <a:pt x="14872" y="9820"/>
                    <a:pt x="14959" y="9950"/>
                    <a:pt x="15204" y="9950"/>
                  </a:cubicBezTo>
                  <a:cubicBezTo>
                    <a:pt x="16390" y="9950"/>
                    <a:pt x="16390" y="9950"/>
                    <a:pt x="16390" y="9950"/>
                  </a:cubicBezTo>
                  <a:cubicBezTo>
                    <a:pt x="16651" y="9950"/>
                    <a:pt x="16738" y="9820"/>
                    <a:pt x="16810" y="9589"/>
                  </a:cubicBezTo>
                  <a:cubicBezTo>
                    <a:pt x="18666" y="3137"/>
                    <a:pt x="18666" y="3137"/>
                    <a:pt x="18666" y="3137"/>
                  </a:cubicBezTo>
                  <a:moveTo>
                    <a:pt x="8432" y="116"/>
                  </a:moveTo>
                  <a:cubicBezTo>
                    <a:pt x="8171" y="116"/>
                    <a:pt x="8070" y="202"/>
                    <a:pt x="8070" y="463"/>
                  </a:cubicBezTo>
                  <a:cubicBezTo>
                    <a:pt x="8070" y="1374"/>
                    <a:pt x="8070" y="1374"/>
                    <a:pt x="8070" y="1374"/>
                  </a:cubicBezTo>
                  <a:cubicBezTo>
                    <a:pt x="8070" y="1634"/>
                    <a:pt x="8171" y="1735"/>
                    <a:pt x="8432" y="1735"/>
                  </a:cubicBezTo>
                  <a:cubicBezTo>
                    <a:pt x="10485" y="1735"/>
                    <a:pt x="10485" y="1735"/>
                    <a:pt x="10485" y="1735"/>
                  </a:cubicBezTo>
                  <a:cubicBezTo>
                    <a:pt x="10485" y="9574"/>
                    <a:pt x="10485" y="9574"/>
                    <a:pt x="10485" y="9574"/>
                  </a:cubicBezTo>
                  <a:cubicBezTo>
                    <a:pt x="10485" y="9835"/>
                    <a:pt x="10587" y="9950"/>
                    <a:pt x="10833" y="9950"/>
                  </a:cubicBezTo>
                  <a:cubicBezTo>
                    <a:pt x="12105" y="9950"/>
                    <a:pt x="12105" y="9950"/>
                    <a:pt x="12105" y="9950"/>
                  </a:cubicBezTo>
                  <a:cubicBezTo>
                    <a:pt x="12351" y="9950"/>
                    <a:pt x="12452" y="9835"/>
                    <a:pt x="12452" y="9574"/>
                  </a:cubicBezTo>
                  <a:cubicBezTo>
                    <a:pt x="12452" y="1735"/>
                    <a:pt x="12452" y="1735"/>
                    <a:pt x="12452" y="1735"/>
                  </a:cubicBezTo>
                  <a:cubicBezTo>
                    <a:pt x="14506" y="1735"/>
                    <a:pt x="14506" y="1735"/>
                    <a:pt x="14506" y="1735"/>
                  </a:cubicBezTo>
                  <a:cubicBezTo>
                    <a:pt x="14752" y="1735"/>
                    <a:pt x="14868" y="1634"/>
                    <a:pt x="14868" y="1374"/>
                  </a:cubicBezTo>
                  <a:cubicBezTo>
                    <a:pt x="14868" y="463"/>
                    <a:pt x="14868" y="463"/>
                    <a:pt x="14868" y="463"/>
                  </a:cubicBezTo>
                  <a:cubicBezTo>
                    <a:pt x="14868" y="202"/>
                    <a:pt x="14752" y="116"/>
                    <a:pt x="14506" y="116"/>
                  </a:cubicBezTo>
                  <a:lnTo>
                    <a:pt x="8432" y="116"/>
                  </a:lnTo>
                  <a:close/>
                  <a:moveTo>
                    <a:pt x="4903" y="2950"/>
                  </a:moveTo>
                  <a:cubicBezTo>
                    <a:pt x="4903" y="3196"/>
                    <a:pt x="4989" y="3312"/>
                    <a:pt x="5250" y="3312"/>
                  </a:cubicBezTo>
                  <a:cubicBezTo>
                    <a:pt x="6465" y="3312"/>
                    <a:pt x="6465" y="3312"/>
                    <a:pt x="6465" y="3312"/>
                  </a:cubicBezTo>
                  <a:cubicBezTo>
                    <a:pt x="6711" y="3312"/>
                    <a:pt x="6812" y="3196"/>
                    <a:pt x="6812" y="2950"/>
                  </a:cubicBezTo>
                  <a:cubicBezTo>
                    <a:pt x="6812" y="2357"/>
                    <a:pt x="6812" y="2357"/>
                    <a:pt x="6812" y="2357"/>
                  </a:cubicBezTo>
                  <a:cubicBezTo>
                    <a:pt x="6812" y="1142"/>
                    <a:pt x="6016" y="0"/>
                    <a:pt x="3500" y="0"/>
                  </a:cubicBezTo>
                  <a:cubicBezTo>
                    <a:pt x="940" y="0"/>
                    <a:pt x="188" y="1142"/>
                    <a:pt x="188" y="2357"/>
                  </a:cubicBezTo>
                  <a:cubicBezTo>
                    <a:pt x="188" y="3196"/>
                    <a:pt x="188" y="3196"/>
                    <a:pt x="188" y="3196"/>
                  </a:cubicBezTo>
                  <a:cubicBezTo>
                    <a:pt x="188" y="4064"/>
                    <a:pt x="824" y="4802"/>
                    <a:pt x="1518" y="5062"/>
                  </a:cubicBezTo>
                  <a:cubicBezTo>
                    <a:pt x="3760" y="5915"/>
                    <a:pt x="3760" y="5915"/>
                    <a:pt x="3760" y="5915"/>
                  </a:cubicBezTo>
                  <a:cubicBezTo>
                    <a:pt x="4310" y="6118"/>
                    <a:pt x="4989" y="6364"/>
                    <a:pt x="4989" y="6985"/>
                  </a:cubicBezTo>
                  <a:cubicBezTo>
                    <a:pt x="4989" y="7448"/>
                    <a:pt x="4989" y="7448"/>
                    <a:pt x="4989" y="7448"/>
                  </a:cubicBezTo>
                  <a:cubicBezTo>
                    <a:pt x="4989" y="8157"/>
                    <a:pt x="4411" y="8490"/>
                    <a:pt x="3442" y="8490"/>
                  </a:cubicBezTo>
                  <a:cubicBezTo>
                    <a:pt x="2473" y="8490"/>
                    <a:pt x="1909" y="8157"/>
                    <a:pt x="1909" y="7448"/>
                  </a:cubicBezTo>
                  <a:cubicBezTo>
                    <a:pt x="1909" y="6797"/>
                    <a:pt x="1909" y="6797"/>
                    <a:pt x="1909" y="6797"/>
                  </a:cubicBezTo>
                  <a:cubicBezTo>
                    <a:pt x="1909" y="6537"/>
                    <a:pt x="1822" y="6421"/>
                    <a:pt x="1576" y="6421"/>
                  </a:cubicBezTo>
                  <a:cubicBezTo>
                    <a:pt x="361" y="6421"/>
                    <a:pt x="361" y="6421"/>
                    <a:pt x="361" y="6421"/>
                  </a:cubicBezTo>
                  <a:cubicBezTo>
                    <a:pt x="101" y="6421"/>
                    <a:pt x="0" y="6537"/>
                    <a:pt x="0" y="6797"/>
                  </a:cubicBezTo>
                  <a:cubicBezTo>
                    <a:pt x="0" y="7709"/>
                    <a:pt x="0" y="7709"/>
                    <a:pt x="0" y="7709"/>
                  </a:cubicBezTo>
                  <a:cubicBezTo>
                    <a:pt x="0" y="8923"/>
                    <a:pt x="882" y="10066"/>
                    <a:pt x="3456" y="10066"/>
                  </a:cubicBezTo>
                  <a:cubicBezTo>
                    <a:pt x="6031" y="10066"/>
                    <a:pt x="6899" y="8923"/>
                    <a:pt x="6899" y="7709"/>
                  </a:cubicBezTo>
                  <a:cubicBezTo>
                    <a:pt x="6899" y="6595"/>
                    <a:pt x="6899" y="6595"/>
                    <a:pt x="6899" y="6595"/>
                  </a:cubicBezTo>
                  <a:cubicBezTo>
                    <a:pt x="6899" y="5525"/>
                    <a:pt x="6175" y="4859"/>
                    <a:pt x="5192" y="4512"/>
                  </a:cubicBezTo>
                  <a:cubicBezTo>
                    <a:pt x="2675" y="3616"/>
                    <a:pt x="2675" y="3616"/>
                    <a:pt x="2675" y="3616"/>
                  </a:cubicBezTo>
                  <a:cubicBezTo>
                    <a:pt x="2444" y="3529"/>
                    <a:pt x="2082" y="3341"/>
                    <a:pt x="2082" y="2835"/>
                  </a:cubicBezTo>
                  <a:cubicBezTo>
                    <a:pt x="2082" y="2618"/>
                    <a:pt x="2082" y="2618"/>
                    <a:pt x="2082" y="2618"/>
                  </a:cubicBezTo>
                  <a:cubicBezTo>
                    <a:pt x="2082" y="1909"/>
                    <a:pt x="2560" y="1576"/>
                    <a:pt x="3500" y="1576"/>
                  </a:cubicBezTo>
                  <a:cubicBezTo>
                    <a:pt x="4440" y="1576"/>
                    <a:pt x="4903" y="1909"/>
                    <a:pt x="4903" y="2618"/>
                  </a:cubicBezTo>
                  <a:lnTo>
                    <a:pt x="4903" y="29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82FC2190-3C05-4499-8DC9-281B61919CC8}"/>
                </a:ext>
              </a:extLst>
            </p:cNvPr>
            <p:cNvSpPr>
              <a:spLocks/>
            </p:cNvSpPr>
            <p:nvPr userDrawn="1"/>
          </p:nvSpPr>
          <p:spPr bwMode="auto">
            <a:xfrm>
              <a:off x="0" y="3259"/>
              <a:ext cx="1087" cy="255"/>
            </a:xfrm>
            <a:custGeom>
              <a:avLst/>
              <a:gdLst>
                <a:gd name="T0" fmla="*/ 6750 w 6794"/>
                <a:gd name="T1" fmla="*/ 1596 h 1596"/>
                <a:gd name="T2" fmla="*/ 44 w 6794"/>
                <a:gd name="T3" fmla="*/ 1596 h 1596"/>
                <a:gd name="T4" fmla="*/ 0 w 6794"/>
                <a:gd name="T5" fmla="*/ 1552 h 1596"/>
                <a:gd name="T6" fmla="*/ 0 w 6794"/>
                <a:gd name="T7" fmla="*/ 44 h 1596"/>
                <a:gd name="T8" fmla="*/ 44 w 6794"/>
                <a:gd name="T9" fmla="*/ 0 h 1596"/>
                <a:gd name="T10" fmla="*/ 6750 w 6794"/>
                <a:gd name="T11" fmla="*/ 0 h 1596"/>
                <a:gd name="T12" fmla="*/ 6794 w 6794"/>
                <a:gd name="T13" fmla="*/ 44 h 1596"/>
                <a:gd name="T14" fmla="*/ 6794 w 6794"/>
                <a:gd name="T15" fmla="*/ 1552 h 1596"/>
                <a:gd name="T16" fmla="*/ 6750 w 6794"/>
                <a:gd name="T1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4" h="1596">
                  <a:moveTo>
                    <a:pt x="6750" y="1596"/>
                  </a:moveTo>
                  <a:cubicBezTo>
                    <a:pt x="44" y="1596"/>
                    <a:pt x="44" y="1596"/>
                    <a:pt x="44" y="1596"/>
                  </a:cubicBezTo>
                  <a:cubicBezTo>
                    <a:pt x="20" y="1596"/>
                    <a:pt x="0" y="1576"/>
                    <a:pt x="0" y="1552"/>
                  </a:cubicBezTo>
                  <a:cubicBezTo>
                    <a:pt x="0" y="44"/>
                    <a:pt x="0" y="44"/>
                    <a:pt x="0" y="44"/>
                  </a:cubicBezTo>
                  <a:cubicBezTo>
                    <a:pt x="0" y="20"/>
                    <a:pt x="20" y="0"/>
                    <a:pt x="44" y="0"/>
                  </a:cubicBezTo>
                  <a:cubicBezTo>
                    <a:pt x="6750" y="0"/>
                    <a:pt x="6750" y="0"/>
                    <a:pt x="6750" y="0"/>
                  </a:cubicBezTo>
                  <a:cubicBezTo>
                    <a:pt x="6775" y="0"/>
                    <a:pt x="6794" y="20"/>
                    <a:pt x="6794" y="44"/>
                  </a:cubicBezTo>
                  <a:cubicBezTo>
                    <a:pt x="6794" y="1552"/>
                    <a:pt x="6794" y="1552"/>
                    <a:pt x="6794" y="1552"/>
                  </a:cubicBezTo>
                  <a:cubicBezTo>
                    <a:pt x="6794" y="1576"/>
                    <a:pt x="6775" y="1596"/>
                    <a:pt x="6750" y="1596"/>
                  </a:cubicBezTo>
                  <a:close/>
                </a:path>
              </a:pathLst>
            </a:custGeom>
            <a:solidFill>
              <a:srgbClr val="FD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 name="Slide Number Placeholder 8">
            <a:extLst>
              <a:ext uri="{FF2B5EF4-FFF2-40B4-BE49-F238E27FC236}">
                <a16:creationId xmlns:a16="http://schemas.microsoft.com/office/drawing/2014/main" id="{7FEBB2BA-A039-49BB-AF69-CAAA8B1626F7}"/>
              </a:ext>
            </a:extLst>
          </p:cNvPr>
          <p:cNvSpPr txBox="1">
            <a:spLocks/>
          </p:cNvSpPr>
          <p:nvPr userDrawn="1"/>
        </p:nvSpPr>
        <p:spPr>
          <a:xfrm>
            <a:off x="10866053" y="6502806"/>
            <a:ext cx="613410" cy="256231"/>
          </a:xfrm>
          <a:prstGeom prst="rect">
            <a:avLst/>
          </a:prstGeom>
          <a:noFill/>
        </p:spPr>
        <p:txBody>
          <a:bodyPr wrap="square" lIns="0" tIns="0" rIns="0" bIns="0" rtlCol="0">
            <a:noAutofit/>
          </a:bodyPr>
          <a:lstStyle>
            <a:defPPr>
              <a:defRPr lang="fr-FR"/>
            </a:defPPr>
            <a:lvl1pPr marL="0" algn="l" defTabSz="914400" rtl="0" eaLnBrk="1" latinLnBrk="0" hangingPunct="1">
              <a:defRPr lang="uk-UA" sz="18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D409AB-2201-4E18-8A34-C31753AD9B06}" type="slidenum">
              <a:rPr kumimoji="0" lang="fr-LU" sz="1200" b="0" i="0" u="none" strike="noStrike" kern="1200" cap="none" spc="0" normalizeH="0" baseline="0" noProof="0" smtClean="0">
                <a:ln>
                  <a:noFill/>
                </a:ln>
                <a:solidFill>
                  <a:schemeClr val="bg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LU" sz="1200" b="0" i="0" u="none" strike="noStrike" kern="1200" cap="none" spc="0" normalizeH="0" baseline="0" noProof="0" dirty="0">
              <a:ln>
                <a:noFill/>
              </a:ln>
              <a:solidFill>
                <a:schemeClr val="bg2"/>
              </a:solidFill>
              <a:effectLst/>
              <a:uLnTx/>
              <a:uFillTx/>
              <a:latin typeface="+mn-lt"/>
              <a:ea typeface="+mn-ea"/>
              <a:cs typeface="+mn-cs"/>
            </a:endParaRPr>
          </a:p>
          <a:p>
            <a:endParaRPr lang="en-US" dirty="0">
              <a:solidFill>
                <a:schemeClr val="bg2"/>
              </a:solidFill>
            </a:endParaRPr>
          </a:p>
        </p:txBody>
      </p:sp>
      <p:sp>
        <p:nvSpPr>
          <p:cNvPr id="16" name="TextBox 3">
            <a:extLst>
              <a:ext uri="{FF2B5EF4-FFF2-40B4-BE49-F238E27FC236}">
                <a16:creationId xmlns:a16="http://schemas.microsoft.com/office/drawing/2014/main" id="{176544A2-8154-4CA2-9571-A03493236C19}"/>
              </a:ext>
            </a:extLst>
          </p:cNvPr>
          <p:cNvSpPr txBox="1"/>
          <p:nvPr userDrawn="1"/>
        </p:nvSpPr>
        <p:spPr>
          <a:xfrm>
            <a:off x="10866053" y="6287763"/>
            <a:ext cx="540007" cy="180003"/>
          </a:xfrm>
          <a:prstGeom prst="rect">
            <a:avLst/>
          </a:prstGeom>
          <a:noFill/>
        </p:spPr>
        <p:txBody>
          <a:bodyPr wrap="square" lIns="0" tIns="0" rIns="0" bIns="0" rtlCol="0">
            <a:noAutofit/>
          </a:bodyPr>
          <a:lstStyle/>
          <a:p>
            <a:r>
              <a:rPr lang="fr-FR" sz="1400" b="1" dirty="0">
                <a:solidFill>
                  <a:schemeClr val="accent2">
                    <a:lumMod val="40000"/>
                    <a:lumOff val="60000"/>
                  </a:schemeClr>
                </a:solidFill>
              </a:rPr>
              <a:t>page</a:t>
            </a:r>
            <a:endParaRPr lang="fr-LU" sz="1400" b="1" dirty="0">
              <a:solidFill>
                <a:schemeClr val="accent2">
                  <a:lumMod val="40000"/>
                  <a:lumOff val="60000"/>
                </a:schemeClr>
              </a:solidFill>
            </a:endParaRPr>
          </a:p>
        </p:txBody>
      </p:sp>
      <p:sp>
        <p:nvSpPr>
          <p:cNvPr id="17" name="Titre 1">
            <a:extLst>
              <a:ext uri="{FF2B5EF4-FFF2-40B4-BE49-F238E27FC236}">
                <a16:creationId xmlns:a16="http://schemas.microsoft.com/office/drawing/2014/main" id="{541A4747-C873-41A5-9CC0-ABDACF5D02B8}"/>
              </a:ext>
            </a:extLst>
          </p:cNvPr>
          <p:cNvSpPr>
            <a:spLocks noGrp="1"/>
          </p:cNvSpPr>
          <p:nvPr>
            <p:ph type="title"/>
          </p:nvPr>
        </p:nvSpPr>
        <p:spPr>
          <a:xfrm>
            <a:off x="495300" y="153732"/>
            <a:ext cx="11180762" cy="1115244"/>
          </a:xfrm>
        </p:spPr>
        <p:txBody>
          <a:bodyPr/>
          <a:lstStyle/>
          <a:p>
            <a:r>
              <a:rPr lang="en-US"/>
              <a:t>Click to edit Master title style</a:t>
            </a:r>
            <a:endParaRPr lang="fr-FR"/>
          </a:p>
        </p:txBody>
      </p:sp>
      <p:sp>
        <p:nvSpPr>
          <p:cNvPr id="20" name="Text Placeholder 13">
            <a:extLst>
              <a:ext uri="{FF2B5EF4-FFF2-40B4-BE49-F238E27FC236}">
                <a16:creationId xmlns:a16="http://schemas.microsoft.com/office/drawing/2014/main" id="{4E454D15-C90D-4746-B979-E14EE05BC282}"/>
              </a:ext>
            </a:extLst>
          </p:cNvPr>
          <p:cNvSpPr>
            <a:spLocks noGrp="1"/>
          </p:cNvSpPr>
          <p:nvPr>
            <p:ph type="body" sz="quarter" idx="14"/>
          </p:nvPr>
        </p:nvSpPr>
        <p:spPr>
          <a:xfrm>
            <a:off x="887857" y="1574020"/>
            <a:ext cx="3960000" cy="449941"/>
          </a:xfrm>
        </p:spPr>
        <p:txBody>
          <a:bodyPr anchor="ctr" anchorCtr="0"/>
          <a:lstStyle>
            <a:lvl1pPr algn="r">
              <a:defRPr lang="en-US" sz="3600" b="1" kern="1200" dirty="0" smtClean="0">
                <a:solidFill>
                  <a:schemeClr val="tx1"/>
                </a:solidFill>
                <a:latin typeface="+mj-lt"/>
                <a:ea typeface="+mj-ea"/>
                <a:cs typeface="+mj-cs"/>
              </a:defRPr>
            </a:lvl1pPr>
            <a:lvl2pPr>
              <a:defRPr lang="en-US" sz="3600" b="1" kern="1200" dirty="0" smtClean="0">
                <a:solidFill>
                  <a:schemeClr val="tx1"/>
                </a:solidFill>
                <a:latin typeface="+mj-lt"/>
                <a:ea typeface="+mj-ea"/>
                <a:cs typeface="+mj-cs"/>
              </a:defRPr>
            </a:lvl2pPr>
            <a:lvl3pPr>
              <a:defRPr lang="en-US" sz="3600" b="1" kern="1200" dirty="0" smtClean="0">
                <a:solidFill>
                  <a:schemeClr val="tx1"/>
                </a:solidFill>
                <a:latin typeface="+mj-lt"/>
                <a:ea typeface="+mj-ea"/>
                <a:cs typeface="+mj-cs"/>
              </a:defRPr>
            </a:lvl3pPr>
            <a:lvl4pPr>
              <a:defRPr lang="en-US" sz="3600" b="1" kern="1200" dirty="0" smtClean="0">
                <a:solidFill>
                  <a:schemeClr val="tx1"/>
                </a:solidFill>
                <a:latin typeface="+mj-lt"/>
                <a:ea typeface="+mj-ea"/>
                <a:cs typeface="+mj-cs"/>
              </a:defRPr>
            </a:lvl4pPr>
            <a:lvl5pPr>
              <a:defRPr lang="fr-LU" sz="3600" b="1" kern="1200" dirty="0">
                <a:solidFill>
                  <a:schemeClr val="tx1"/>
                </a:solidFill>
                <a:latin typeface="+mj-lt"/>
                <a:ea typeface="+mj-ea"/>
                <a:cs typeface="+mj-cs"/>
              </a:defRPr>
            </a:lvl5pPr>
          </a:lstStyle>
          <a:p>
            <a:pPr lvl="0"/>
            <a:r>
              <a:rPr lang="en-US"/>
              <a:t>Edit Master text styles</a:t>
            </a:r>
          </a:p>
        </p:txBody>
      </p:sp>
      <p:sp>
        <p:nvSpPr>
          <p:cNvPr id="21" name="Espace réservé de l'élément multimédia 3">
            <a:extLst>
              <a:ext uri="{FF2B5EF4-FFF2-40B4-BE49-F238E27FC236}">
                <a16:creationId xmlns:a16="http://schemas.microsoft.com/office/drawing/2014/main" id="{EC6AD36B-F830-4795-90E2-2FB4BCB7EFC9}"/>
              </a:ext>
            </a:extLst>
          </p:cNvPr>
          <p:cNvSpPr>
            <a:spLocks noGrp="1"/>
          </p:cNvSpPr>
          <p:nvPr>
            <p:ph type="media" sz="quarter" idx="15"/>
          </p:nvPr>
        </p:nvSpPr>
        <p:spPr>
          <a:xfrm>
            <a:off x="10686051" y="6225980"/>
            <a:ext cx="46800" cy="504000"/>
          </a:xfrm>
          <a:solidFill>
            <a:schemeClr val="bg2"/>
          </a:solidFill>
        </p:spPr>
        <p:txBody>
          <a:bodyPr/>
          <a:lstStyle>
            <a:lvl1pPr>
              <a:defRPr sz="100">
                <a:solidFill>
                  <a:schemeClr val="bg1"/>
                </a:solidFill>
              </a:defRPr>
            </a:lvl1pPr>
          </a:lstStyle>
          <a:p>
            <a:r>
              <a:rPr lang="en-US"/>
              <a:t>Click icon to add media</a:t>
            </a:r>
            <a:endParaRPr lang="fr-FR" dirty="0"/>
          </a:p>
        </p:txBody>
      </p:sp>
      <p:sp>
        <p:nvSpPr>
          <p:cNvPr id="19"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23"/>
          </p:nvPr>
        </p:nvSpPr>
        <p:spPr>
          <a:xfrm>
            <a:off x="335936" y="147063"/>
            <a:ext cx="46800" cy="1116000"/>
          </a:xfrm>
          <a:solidFill>
            <a:schemeClr val="accent1"/>
          </a:solidFill>
        </p:spPr>
        <p:txBody>
          <a:bodyPr/>
          <a:lstStyle>
            <a:lvl1pPr>
              <a:defRPr sz="100">
                <a:solidFill>
                  <a:schemeClr val="accent1"/>
                </a:solidFill>
              </a:defRPr>
            </a:lvl1pPr>
          </a:lstStyle>
          <a:p>
            <a:r>
              <a:rPr lang="en-US"/>
              <a:t>Click icon to add media</a:t>
            </a:r>
            <a:endParaRPr lang="fr-FR" dirty="0"/>
          </a:p>
        </p:txBody>
      </p:sp>
    </p:spTree>
    <p:extLst>
      <p:ext uri="{BB962C8B-B14F-4D97-AF65-F5344CB8AC3E}">
        <p14:creationId xmlns:p14="http://schemas.microsoft.com/office/powerpoint/2010/main" val="3867312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703" r:id="rId3"/>
    <p:sldLayoutId id="2147483704" r:id="rId4"/>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baseline="0">
          <a:solidFill>
            <a:schemeClr val="tx1"/>
          </a:solidFill>
          <a:latin typeface="Montserrat" panose="00000500000000000000" pitchFamily="2" charset="0"/>
          <a:ea typeface="+mn-ea"/>
          <a:cs typeface="+mn-cs"/>
        </a:defRPr>
      </a:lvl1pPr>
      <a:lvl2pPr marL="742950" indent="-285750" algn="l" rtl="0" eaLnBrk="1" fontAlgn="base" hangingPunct="1">
        <a:spcBef>
          <a:spcPct val="20000"/>
        </a:spcBef>
        <a:spcAft>
          <a:spcPct val="0"/>
        </a:spcAft>
        <a:buFont typeface="Arial" charset="0"/>
        <a:buChar char="–"/>
        <a:defRPr sz="2800" kern="1200" baseline="0">
          <a:solidFill>
            <a:schemeClr val="tx1"/>
          </a:solidFill>
          <a:latin typeface="Montserrat" panose="00000500000000000000" pitchFamily="2" charset="0"/>
          <a:ea typeface="+mn-ea"/>
          <a:cs typeface="+mn-cs"/>
        </a:defRPr>
      </a:lvl2pPr>
      <a:lvl3pPr marL="1143000" indent="-228600" algn="l" rtl="0" eaLnBrk="1" fontAlgn="base" hangingPunct="1">
        <a:spcBef>
          <a:spcPct val="20000"/>
        </a:spcBef>
        <a:spcAft>
          <a:spcPct val="0"/>
        </a:spcAft>
        <a:buFont typeface="Arial" charset="0"/>
        <a:buChar char="•"/>
        <a:defRPr sz="2400" kern="1200" baseline="0">
          <a:solidFill>
            <a:schemeClr val="tx1"/>
          </a:solidFill>
          <a:latin typeface="Montserrat" panose="00000500000000000000" pitchFamily="2" charset="0"/>
          <a:ea typeface="+mn-ea"/>
          <a:cs typeface="+mn-cs"/>
        </a:defRPr>
      </a:lvl3pPr>
      <a:lvl4pPr marL="1600200" indent="-228600" algn="l" rtl="0" eaLnBrk="1" fontAlgn="base" hangingPunct="1">
        <a:spcBef>
          <a:spcPct val="20000"/>
        </a:spcBef>
        <a:spcAft>
          <a:spcPct val="0"/>
        </a:spcAft>
        <a:buFont typeface="Arial" charset="0"/>
        <a:buChar char="–"/>
        <a:defRPr sz="2000" kern="1200" baseline="0">
          <a:solidFill>
            <a:schemeClr val="tx1"/>
          </a:solidFill>
          <a:latin typeface="Montserrat" panose="00000500000000000000" pitchFamily="2" charset="0"/>
          <a:ea typeface="+mn-ea"/>
          <a:cs typeface="+mn-cs"/>
        </a:defRPr>
      </a:lvl4pPr>
      <a:lvl5pPr marL="2057400" indent="-228600" algn="l" rtl="0" eaLnBrk="1" fontAlgn="base" hangingPunct="1">
        <a:spcBef>
          <a:spcPct val="20000"/>
        </a:spcBef>
        <a:spcAft>
          <a:spcPct val="0"/>
        </a:spcAft>
        <a:buFont typeface="Arial" charset="0"/>
        <a:buChar char="»"/>
        <a:defRPr sz="2000" kern="1200" baseline="0">
          <a:solidFill>
            <a:schemeClr val="tx1"/>
          </a:solidFill>
          <a:latin typeface="Montserrat" panose="000005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23792" y="5753120"/>
            <a:ext cx="4032448" cy="772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dirty="0">
              <a:solidFill>
                <a:schemeClr val="bg1"/>
              </a:solidFill>
            </a:endParaRPr>
          </a:p>
        </p:txBody>
      </p:sp>
      <p:sp>
        <p:nvSpPr>
          <p:cNvPr id="4" name="TextBox 7">
            <a:extLst>
              <a:ext uri="{FF2B5EF4-FFF2-40B4-BE49-F238E27FC236}">
                <a16:creationId xmlns:a16="http://schemas.microsoft.com/office/drawing/2014/main" id="{2A3C2A0D-793A-4733-84A3-8FBE6479CA38}"/>
              </a:ext>
            </a:extLst>
          </p:cNvPr>
          <p:cNvSpPr txBox="1"/>
          <p:nvPr/>
        </p:nvSpPr>
        <p:spPr>
          <a:xfrm>
            <a:off x="6744072" y="2780928"/>
            <a:ext cx="4896543" cy="3539430"/>
          </a:xfrm>
          <a:prstGeom prst="rect">
            <a:avLst/>
          </a:prstGeom>
          <a:noFill/>
        </p:spPr>
        <p:txBody>
          <a:bodyPr wrap="square" rtlCol="0">
            <a:spAutoFit/>
          </a:bodyPr>
          <a:lstStyle/>
          <a:p>
            <a:pPr>
              <a:spcAft>
                <a:spcPts val="1200"/>
              </a:spcAft>
            </a:pPr>
            <a:r>
              <a:rPr lang="fr-FR" sz="2400" b="1" dirty="0">
                <a:solidFill>
                  <a:srgbClr val="4E7FA0"/>
                </a:solidFill>
                <a:latin typeface="Montserrat Light" pitchFamily="2" charset="0"/>
              </a:rPr>
              <a:t>Consultation d’experts au sujet du plafonnement des loyers au Luxembourg : éléments de consensus et points de débat </a:t>
            </a:r>
            <a:endParaRPr lang="fr-FR" sz="2400" b="1" dirty="0" smtClean="0">
              <a:solidFill>
                <a:srgbClr val="4E7FA0"/>
              </a:solidFill>
              <a:latin typeface="Montserrat Light" pitchFamily="2" charset="0"/>
            </a:endParaRPr>
          </a:p>
          <a:p>
            <a:pPr>
              <a:spcAft>
                <a:spcPts val="1200"/>
              </a:spcAft>
            </a:pPr>
            <a:r>
              <a:rPr lang="fr-FR" sz="2000" b="1" dirty="0" smtClean="0">
                <a:solidFill>
                  <a:srgbClr val="4E7FA0"/>
                </a:solidFill>
                <a:latin typeface="Montserrat Light" pitchFamily="2" charset="0"/>
              </a:rPr>
              <a:t>[Rapport d’Analyse n</a:t>
            </a:r>
            <a:r>
              <a:rPr lang="fr-FR" sz="2000" b="1" baseline="30000" dirty="0" smtClean="0">
                <a:solidFill>
                  <a:srgbClr val="4E7FA0"/>
                </a:solidFill>
                <a:latin typeface="Montserrat Light" pitchFamily="2" charset="0"/>
              </a:rPr>
              <a:t>o</a:t>
            </a:r>
            <a:r>
              <a:rPr lang="fr-FR" sz="2000" b="1" dirty="0" smtClean="0">
                <a:solidFill>
                  <a:srgbClr val="4E7FA0"/>
                </a:solidFill>
                <a:latin typeface="Montserrat Light" pitchFamily="2" charset="0"/>
              </a:rPr>
              <a:t> 22</a:t>
            </a:r>
            <a:r>
              <a:rPr lang="fr-FR" sz="2000" b="1" dirty="0" smtClean="0">
                <a:solidFill>
                  <a:srgbClr val="4E7FA0"/>
                </a:solidFill>
                <a:latin typeface="Montserrat Light" pitchFamily="2" charset="0"/>
              </a:rPr>
              <a:t>]</a:t>
            </a:r>
          </a:p>
          <a:p>
            <a:pPr>
              <a:spcAft>
                <a:spcPts val="1200"/>
              </a:spcAft>
            </a:pPr>
            <a:endParaRPr lang="fr-LU" sz="1600" dirty="0" smtClean="0">
              <a:solidFill>
                <a:srgbClr val="4E7FA0"/>
              </a:solidFill>
              <a:latin typeface="Montserrat" pitchFamily="2" charset="77"/>
            </a:endParaRPr>
          </a:p>
          <a:p>
            <a:pPr>
              <a:spcAft>
                <a:spcPts val="1200"/>
              </a:spcAft>
            </a:pPr>
            <a:r>
              <a:rPr lang="fr-LU" sz="1600" dirty="0" smtClean="0">
                <a:solidFill>
                  <a:srgbClr val="4E7FA0"/>
                </a:solidFill>
                <a:latin typeface="Montserrat" pitchFamily="2" charset="77"/>
              </a:rPr>
              <a:t>Commission </a:t>
            </a:r>
            <a:r>
              <a:rPr lang="fr-LU" sz="1600" dirty="0">
                <a:solidFill>
                  <a:srgbClr val="4E7FA0"/>
                </a:solidFill>
                <a:latin typeface="Montserrat" pitchFamily="2" charset="77"/>
              </a:rPr>
              <a:t>du Logement et de l'Aménagement du territoire</a:t>
            </a:r>
            <a:r>
              <a:rPr lang="lb-LU" sz="1600" dirty="0">
                <a:solidFill>
                  <a:srgbClr val="4E7FA0"/>
                </a:solidFill>
                <a:latin typeface="Montserrat" pitchFamily="2" charset="77"/>
              </a:rPr>
              <a:t>, </a:t>
            </a:r>
            <a:r>
              <a:rPr lang="lb-LU" sz="1600" dirty="0" smtClean="0">
                <a:solidFill>
                  <a:srgbClr val="4E7FA0"/>
                </a:solidFill>
                <a:latin typeface="Montserrat" pitchFamily="2" charset="77"/>
              </a:rPr>
              <a:t>16.04.2026</a:t>
            </a:r>
            <a:endParaRPr lang="fr-FR" sz="1600" dirty="0">
              <a:solidFill>
                <a:srgbClr val="4E7FA0"/>
              </a:solidFill>
              <a:latin typeface="Montserrat" pitchFamily="2" charset="77"/>
            </a:endParaRPr>
          </a:p>
          <a:p>
            <a:pPr>
              <a:spcAft>
                <a:spcPts val="1200"/>
              </a:spcAft>
            </a:pPr>
            <a:endParaRPr lang="fr-FR" sz="2000" b="1" dirty="0">
              <a:solidFill>
                <a:srgbClr val="4E7FA0"/>
              </a:solidFill>
              <a:latin typeface="Montserrat Light" pitchFamily="2" charset="0"/>
            </a:endParaRPr>
          </a:p>
        </p:txBody>
      </p:sp>
    </p:spTree>
    <p:extLst>
      <p:ext uri="{BB962C8B-B14F-4D97-AF65-F5344CB8AC3E}">
        <p14:creationId xmlns:p14="http://schemas.microsoft.com/office/powerpoint/2010/main" val="180971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Résultats</a:t>
            </a:r>
            <a:endParaRPr lang="fr-LU" sz="1600" b="1" dirty="0">
              <a:solidFill>
                <a:prstClr val="black"/>
              </a:solidFill>
            </a:endParaRPr>
          </a:p>
        </p:txBody>
      </p:sp>
      <p:sp>
        <p:nvSpPr>
          <p:cNvPr id="4" name="TextBox 3"/>
          <p:cNvSpPr txBox="1"/>
          <p:nvPr/>
        </p:nvSpPr>
        <p:spPr>
          <a:xfrm>
            <a:off x="335360" y="1340768"/>
            <a:ext cx="11305256" cy="4278094"/>
          </a:xfrm>
          <a:prstGeom prst="rect">
            <a:avLst/>
          </a:prstGeom>
          <a:noFill/>
        </p:spPr>
        <p:txBody>
          <a:bodyPr wrap="square" rtlCol="0">
            <a:spAutoFit/>
          </a:bodyPr>
          <a:lstStyle/>
          <a:p>
            <a:r>
              <a:rPr lang="fr-FR" sz="1600" b="1" dirty="0" smtClean="0">
                <a:latin typeface="Montserrat" pitchFamily="2" charset="0"/>
              </a:rPr>
              <a:t>e</a:t>
            </a:r>
            <a:r>
              <a:rPr lang="fr-FR" sz="1600" b="1" dirty="0">
                <a:latin typeface="Montserrat" pitchFamily="2" charset="0"/>
              </a:rPr>
              <a:t>) Principes complémentaires accompagnant le plafonnement des loyers</a:t>
            </a:r>
            <a:endParaRPr lang="fr-FR" sz="1600" b="1" dirty="0" smtClean="0">
              <a:latin typeface="Montserrat" pitchFamily="2" charset="0"/>
            </a:endParaRPr>
          </a:p>
          <a:p>
            <a:pPr algn="just"/>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solidFill>
                  <a:srgbClr val="00B050"/>
                </a:solidFill>
                <a:latin typeface="Montserrat" pitchFamily="2" charset="0"/>
              </a:rPr>
              <a:t>consensus </a:t>
            </a:r>
            <a:r>
              <a:rPr lang="fr-FR" sz="1600" b="1" dirty="0">
                <a:solidFill>
                  <a:srgbClr val="00B050"/>
                </a:solidFill>
                <a:latin typeface="Montserrat" pitchFamily="2" charset="0"/>
              </a:rPr>
              <a:t>fort </a:t>
            </a:r>
            <a:r>
              <a:rPr lang="fr-FR" sz="1600" dirty="0">
                <a:latin typeface="Montserrat" pitchFamily="2" charset="0"/>
              </a:rPr>
              <a:t>: l’amélioration de </a:t>
            </a:r>
            <a:r>
              <a:rPr lang="fr-FR" sz="1600" b="1" dirty="0">
                <a:latin typeface="Montserrat" pitchFamily="2" charset="0"/>
              </a:rPr>
              <a:t>l’accès à </a:t>
            </a:r>
            <a:r>
              <a:rPr lang="fr-FR" sz="1600" b="1" dirty="0" smtClean="0">
                <a:latin typeface="Montserrat" pitchFamily="2" charset="0"/>
              </a:rPr>
              <a:t>l’information</a:t>
            </a:r>
            <a:endParaRPr lang="fr-FR" sz="1600" dirty="0">
              <a:latin typeface="Montserrat" pitchFamily="2" charset="0"/>
            </a:endParaRPr>
          </a:p>
          <a:p>
            <a:pPr algn="just"/>
            <a:endParaRPr lang="fr-FR" sz="1600" dirty="0" smtClean="0">
              <a:latin typeface="Montserrat" pitchFamily="2" charset="0"/>
            </a:endParaRPr>
          </a:p>
          <a:p>
            <a:pPr marL="285750" indent="-285750" algn="just">
              <a:buFont typeface="Arial" panose="020B0604020202020204" pitchFamily="34" charset="0"/>
              <a:buChar char="•"/>
            </a:pPr>
            <a:r>
              <a:rPr lang="fr-FR" sz="1600" dirty="0">
                <a:latin typeface="Montserrat" pitchFamily="2" charset="0"/>
              </a:rPr>
              <a:t>l’amélioration de </a:t>
            </a:r>
            <a:r>
              <a:rPr lang="fr-FR" sz="1600" b="1" dirty="0">
                <a:latin typeface="Montserrat" pitchFamily="2" charset="0"/>
              </a:rPr>
              <a:t>l’accès à l’information </a:t>
            </a:r>
            <a:r>
              <a:rPr lang="fr-FR" sz="1600" dirty="0">
                <a:latin typeface="Montserrat" pitchFamily="2" charset="0"/>
              </a:rPr>
              <a:t>: </a:t>
            </a:r>
            <a:r>
              <a:rPr lang="fr-FR" sz="1600" i="1" dirty="0">
                <a:latin typeface="Montserrat" pitchFamily="2" charset="0"/>
              </a:rPr>
              <a:t>« Il faut mettre en place une grille de référence des loyers par quartier, et qui reprenne les caractéristiques expliquant la majorité des différences de loyers » ; « Il faut mieux diffuser l’information sur le rôle des commissions des loyers et sur la procédure pour la saisie d’une requête » ;</a:t>
            </a:r>
          </a:p>
          <a:p>
            <a:pPr marL="285750" indent="-285750" algn="just">
              <a:buFont typeface="Arial" panose="020B0604020202020204" pitchFamily="34" charset="0"/>
              <a:buChar char="•"/>
            </a:pPr>
            <a:endParaRPr lang="fr-FR" sz="1600" i="1" dirty="0">
              <a:latin typeface="Montserrat" pitchFamily="2" charset="0"/>
            </a:endParaRPr>
          </a:p>
          <a:p>
            <a:pPr marL="285750" indent="-285750" algn="just">
              <a:buFont typeface="Arial" panose="020B0604020202020204" pitchFamily="34" charset="0"/>
              <a:buChar char="•"/>
            </a:pPr>
            <a:r>
              <a:rPr lang="fr-FR" sz="1600" dirty="0">
                <a:latin typeface="Montserrat" pitchFamily="2" charset="0"/>
              </a:rPr>
              <a:t>le </a:t>
            </a:r>
            <a:r>
              <a:rPr lang="fr-FR" sz="1600" b="1" dirty="0">
                <a:latin typeface="Montserrat" pitchFamily="2" charset="0"/>
              </a:rPr>
              <a:t>renforcement des contrôles </a:t>
            </a:r>
            <a:r>
              <a:rPr lang="fr-FR" sz="1600" dirty="0">
                <a:latin typeface="Montserrat" pitchFamily="2" charset="0"/>
              </a:rPr>
              <a:t>: </a:t>
            </a:r>
            <a:r>
              <a:rPr lang="fr-FR" sz="1600" i="1" dirty="0">
                <a:latin typeface="Montserrat" pitchFamily="2" charset="0"/>
              </a:rPr>
              <a:t>« Il faut agir de manière proactive et renforcer les contrôles pour tous les biens mis en location pour limiter les abus (en termes de loyer, de salubrité, d’hygiène, de sécurité ou d’habitabilité) » ; « Il faut mettre en place des moyens de contrôle efficaces sur le montant du loyer demandé) </a:t>
            </a:r>
            <a:r>
              <a:rPr lang="fr-FR" sz="1600" dirty="0">
                <a:latin typeface="Montserrat" pitchFamily="2" charset="0"/>
              </a:rPr>
              <a:t>» ;</a:t>
            </a:r>
          </a:p>
          <a:p>
            <a:pPr marL="285750" indent="-285750" algn="just">
              <a:buFont typeface="Arial" panose="020B0604020202020204" pitchFamily="34" charset="0"/>
              <a:buChar char="•"/>
            </a:pPr>
            <a:endParaRPr lang="fr-FR" sz="1600" dirty="0">
              <a:latin typeface="Montserrat" pitchFamily="2" charset="0"/>
            </a:endParaRPr>
          </a:p>
          <a:p>
            <a:pPr marL="285750" indent="-285750" algn="just">
              <a:buFont typeface="Arial" panose="020B0604020202020204" pitchFamily="34" charset="0"/>
              <a:buChar char="•"/>
            </a:pPr>
            <a:r>
              <a:rPr lang="fr-FR" sz="1600" dirty="0">
                <a:latin typeface="Montserrat" pitchFamily="2" charset="0"/>
              </a:rPr>
              <a:t>la mise en place de </a:t>
            </a:r>
            <a:r>
              <a:rPr lang="fr-FR" sz="1600" b="1" dirty="0">
                <a:latin typeface="Montserrat" pitchFamily="2" charset="0"/>
              </a:rPr>
              <a:t>sanctions</a:t>
            </a:r>
            <a:r>
              <a:rPr lang="fr-FR" sz="1600" dirty="0">
                <a:latin typeface="Montserrat" pitchFamily="2" charset="0"/>
              </a:rPr>
              <a:t> : </a:t>
            </a:r>
            <a:r>
              <a:rPr lang="fr-FR" sz="1600" i="1" dirty="0">
                <a:latin typeface="Montserrat" pitchFamily="2" charset="0"/>
              </a:rPr>
              <a:t>« Il faut une augmentation substantielle des amendes en cas de non-respect des normes de salubrité, d’hygiène, de sécurité ou d’habitabilité) </a:t>
            </a:r>
            <a:r>
              <a:rPr lang="fr-FR" sz="1600" i="1" dirty="0" smtClean="0">
                <a:latin typeface="Montserrat" pitchFamily="2" charset="0"/>
              </a:rPr>
              <a:t>».</a:t>
            </a:r>
            <a:endParaRPr lang="fr-FR" sz="1600" dirty="0">
              <a:latin typeface="Montserrat" pitchFamily="2" charset="0"/>
            </a:endParaRPr>
          </a:p>
          <a:p>
            <a:pPr algn="just"/>
            <a:endParaRPr lang="fr-FR" sz="1600" dirty="0">
              <a:latin typeface="Montserrat" pitchFamily="2" charset="0"/>
            </a:endParaRPr>
          </a:p>
        </p:txBody>
      </p:sp>
    </p:spTree>
    <p:extLst>
      <p:ext uri="{BB962C8B-B14F-4D97-AF65-F5344CB8AC3E}">
        <p14:creationId xmlns:p14="http://schemas.microsoft.com/office/powerpoint/2010/main" val="2704384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Conclusions</a:t>
            </a:r>
            <a:endParaRPr lang="fr-LU" sz="1600" b="1" dirty="0">
              <a:solidFill>
                <a:prstClr val="black"/>
              </a:solidFill>
            </a:endParaRPr>
          </a:p>
        </p:txBody>
      </p:sp>
      <p:sp>
        <p:nvSpPr>
          <p:cNvPr id="7" name="TextBox 6"/>
          <p:cNvSpPr txBox="1"/>
          <p:nvPr/>
        </p:nvSpPr>
        <p:spPr>
          <a:xfrm>
            <a:off x="335360" y="1340768"/>
            <a:ext cx="10945216" cy="4031873"/>
          </a:xfrm>
          <a:prstGeom prst="rect">
            <a:avLst/>
          </a:prstGeom>
          <a:noFill/>
        </p:spPr>
        <p:txBody>
          <a:bodyPr wrap="square" rtlCol="0">
            <a:spAutoFit/>
          </a:bodyPr>
          <a:lstStyle/>
          <a:p>
            <a:pPr algn="just"/>
            <a:r>
              <a:rPr lang="fr-FR" sz="1600" dirty="0" smtClean="0">
                <a:latin typeface="Montserrat" pitchFamily="2" charset="0"/>
              </a:rPr>
              <a:t>Réflexion </a:t>
            </a:r>
            <a:r>
              <a:rPr lang="fr-FR" sz="1600" dirty="0">
                <a:latin typeface="Montserrat" pitchFamily="2" charset="0"/>
              </a:rPr>
              <a:t>sur la réforme du plafonnement des loyers d’habitation au Luxembourg selon une approche en trois </a:t>
            </a:r>
            <a:r>
              <a:rPr lang="fr-FR" sz="1600" dirty="0" smtClean="0">
                <a:latin typeface="Montserrat" pitchFamily="2" charset="0"/>
              </a:rPr>
              <a:t>étapes :</a:t>
            </a:r>
          </a:p>
          <a:p>
            <a:pPr algn="just"/>
            <a:endParaRPr lang="fr-FR" sz="1600" dirty="0" smtClean="0">
              <a:latin typeface="Montserrat" pitchFamily="2" charset="0"/>
            </a:endParaRPr>
          </a:p>
          <a:p>
            <a:pPr marL="285750" indent="-285750" algn="just">
              <a:buFont typeface="Wingdings" panose="05000000000000000000" pitchFamily="2" charset="2"/>
              <a:buChar char="ü"/>
            </a:pPr>
            <a:r>
              <a:rPr lang="fr-FR" sz="1600" dirty="0" smtClean="0">
                <a:latin typeface="Montserrat" pitchFamily="2" charset="0"/>
              </a:rPr>
              <a:t>Dans </a:t>
            </a:r>
            <a:r>
              <a:rPr lang="fr-FR" sz="1600" dirty="0">
                <a:latin typeface="Montserrat" pitchFamily="2" charset="0"/>
              </a:rPr>
              <a:t>un premier </a:t>
            </a:r>
            <a:r>
              <a:rPr lang="fr-FR" sz="1600" dirty="0" smtClean="0">
                <a:latin typeface="Montserrat" pitchFamily="2" charset="0"/>
              </a:rPr>
              <a:t>temps : le </a:t>
            </a:r>
            <a:r>
              <a:rPr lang="fr-FR" sz="1600" b="1" dirty="0">
                <a:latin typeface="Montserrat" pitchFamily="2" charset="0"/>
              </a:rPr>
              <a:t>renforcement des mesures d’accompagnement de la réforme </a:t>
            </a:r>
            <a:r>
              <a:rPr lang="fr-FR" sz="1600" dirty="0">
                <a:latin typeface="Montserrat" pitchFamily="2" charset="0"/>
              </a:rPr>
              <a:t>pourrait constituer une priorité et être engagé à court </a:t>
            </a:r>
            <a:r>
              <a:rPr lang="fr-FR" sz="1600" dirty="0" smtClean="0">
                <a:latin typeface="Montserrat" pitchFamily="2" charset="0"/>
              </a:rPr>
              <a:t>terme ;</a:t>
            </a:r>
          </a:p>
          <a:p>
            <a:pPr marL="285750" indent="-285750" algn="just">
              <a:buFont typeface="Wingdings" panose="05000000000000000000" pitchFamily="2" charset="2"/>
              <a:buChar char="ü"/>
            </a:pPr>
            <a:endParaRPr lang="fr-FR" sz="1600" dirty="0" smtClean="0">
              <a:latin typeface="Montserrat" pitchFamily="2" charset="0"/>
            </a:endParaRPr>
          </a:p>
          <a:p>
            <a:pPr marL="285750" indent="-285750" algn="just">
              <a:buFont typeface="Wingdings" panose="05000000000000000000" pitchFamily="2" charset="2"/>
              <a:buChar char="ü"/>
            </a:pPr>
            <a:r>
              <a:rPr lang="fr-FR" sz="1600" dirty="0" smtClean="0">
                <a:latin typeface="Montserrat" pitchFamily="2" charset="0"/>
              </a:rPr>
              <a:t>Dans </a:t>
            </a:r>
            <a:r>
              <a:rPr lang="fr-FR" sz="1600" dirty="0">
                <a:latin typeface="Montserrat" pitchFamily="2" charset="0"/>
              </a:rPr>
              <a:t>un deuxième temps</a:t>
            </a:r>
            <a:r>
              <a:rPr lang="fr-FR" sz="1600" dirty="0" smtClean="0">
                <a:latin typeface="Montserrat" pitchFamily="2" charset="0"/>
              </a:rPr>
              <a:t>, </a:t>
            </a:r>
            <a:r>
              <a:rPr lang="fr-FR" sz="1600" dirty="0">
                <a:latin typeface="Montserrat" pitchFamily="2" charset="0"/>
              </a:rPr>
              <a:t>il apparaît opportun de </a:t>
            </a:r>
            <a:r>
              <a:rPr lang="fr-FR" sz="1600" b="1" dirty="0" smtClean="0">
                <a:latin typeface="Montserrat" pitchFamily="2" charset="0"/>
              </a:rPr>
              <a:t>mobiliser les caractéristiques </a:t>
            </a:r>
            <a:r>
              <a:rPr lang="fr-FR" sz="1600" b="1" dirty="0">
                <a:latin typeface="Montserrat" pitchFamily="2" charset="0"/>
              </a:rPr>
              <a:t>des logements </a:t>
            </a:r>
            <a:r>
              <a:rPr lang="fr-FR" sz="1600" dirty="0">
                <a:latin typeface="Montserrat" pitchFamily="2" charset="0"/>
              </a:rPr>
              <a:t>(</a:t>
            </a:r>
            <a:r>
              <a:rPr lang="fr-FR" sz="1600" b="1" dirty="0">
                <a:latin typeface="Montserrat" pitchFamily="2" charset="0"/>
              </a:rPr>
              <a:t>la surface, </a:t>
            </a:r>
            <a:r>
              <a:rPr lang="fr-FR" sz="1600" b="1" dirty="0" smtClean="0">
                <a:latin typeface="Montserrat" pitchFamily="2" charset="0"/>
              </a:rPr>
              <a:t>le </a:t>
            </a:r>
            <a:r>
              <a:rPr lang="fr-FR" sz="1600" b="1" dirty="0">
                <a:latin typeface="Montserrat" pitchFamily="2" charset="0"/>
              </a:rPr>
              <a:t>certificat de performance énergétique, </a:t>
            </a:r>
            <a:r>
              <a:rPr lang="fr-FR" sz="1600" b="1" dirty="0" smtClean="0">
                <a:latin typeface="Montserrat" pitchFamily="2" charset="0"/>
              </a:rPr>
              <a:t>l’état </a:t>
            </a:r>
            <a:r>
              <a:rPr lang="fr-FR" sz="1600" b="1" dirty="0">
                <a:latin typeface="Montserrat" pitchFamily="2" charset="0"/>
              </a:rPr>
              <a:t>général du logement et </a:t>
            </a:r>
            <a:r>
              <a:rPr lang="fr-FR" sz="1600" b="1" dirty="0" smtClean="0">
                <a:latin typeface="Montserrat" pitchFamily="2" charset="0"/>
              </a:rPr>
              <a:t>le </a:t>
            </a:r>
            <a:r>
              <a:rPr lang="fr-FR" sz="1600" b="1" dirty="0">
                <a:latin typeface="Montserrat" pitchFamily="2" charset="0"/>
              </a:rPr>
              <a:t>nombre de </a:t>
            </a:r>
            <a:r>
              <a:rPr lang="fr-FR" sz="1600" b="1" dirty="0" smtClean="0">
                <a:latin typeface="Montserrat" pitchFamily="2" charset="0"/>
              </a:rPr>
              <a:t>pièces</a:t>
            </a:r>
            <a:r>
              <a:rPr lang="fr-FR" sz="1600" b="1" dirty="0">
                <a:latin typeface="Montserrat" pitchFamily="2" charset="0"/>
              </a:rPr>
              <a:t>)</a:t>
            </a:r>
            <a:r>
              <a:rPr lang="fr-FR" sz="1600" b="1" dirty="0" smtClean="0">
                <a:latin typeface="Montserrat" pitchFamily="2" charset="0"/>
              </a:rPr>
              <a:t> </a:t>
            </a:r>
            <a:r>
              <a:rPr lang="fr-FR" sz="1600" b="1" dirty="0">
                <a:latin typeface="Montserrat" pitchFamily="2" charset="0"/>
              </a:rPr>
              <a:t>dans les travaux de </a:t>
            </a:r>
            <a:r>
              <a:rPr lang="fr-FR" sz="1600" b="1" dirty="0" smtClean="0">
                <a:latin typeface="Montserrat" pitchFamily="2" charset="0"/>
              </a:rPr>
              <a:t>modélisation </a:t>
            </a:r>
            <a:r>
              <a:rPr lang="fr-FR" sz="1600" dirty="0" smtClean="0">
                <a:latin typeface="Montserrat" pitchFamily="2" charset="0"/>
              </a:rPr>
              <a:t>(l’enquête </a:t>
            </a:r>
            <a:r>
              <a:rPr lang="fr-FR" sz="1600" dirty="0">
                <a:latin typeface="Montserrat" pitchFamily="2" charset="0"/>
              </a:rPr>
              <a:t>menée auprès des bailleurs au Luxembourg </a:t>
            </a:r>
            <a:r>
              <a:rPr lang="fr-FR" sz="1600" dirty="0" smtClean="0">
                <a:latin typeface="Montserrat" pitchFamily="2" charset="0"/>
              </a:rPr>
              <a:t>en 2025) ;</a:t>
            </a:r>
          </a:p>
          <a:p>
            <a:pPr marL="285750" indent="-285750" algn="just">
              <a:buFont typeface="Wingdings" panose="05000000000000000000" pitchFamily="2" charset="2"/>
              <a:buChar char="ü"/>
            </a:pPr>
            <a:endParaRPr lang="fr-FR" sz="1600" dirty="0" smtClean="0">
              <a:latin typeface="Montserrat" pitchFamily="2" charset="0"/>
            </a:endParaRPr>
          </a:p>
          <a:p>
            <a:pPr marL="285750" indent="-285750" algn="just">
              <a:buFont typeface="Wingdings" panose="05000000000000000000" pitchFamily="2" charset="2"/>
              <a:buChar char="ü"/>
            </a:pPr>
            <a:r>
              <a:rPr lang="fr-FR" sz="1600" dirty="0" smtClean="0">
                <a:latin typeface="Montserrat" pitchFamily="2" charset="0"/>
              </a:rPr>
              <a:t>Enfin</a:t>
            </a:r>
            <a:r>
              <a:rPr lang="fr-FR" sz="1600" dirty="0">
                <a:latin typeface="Montserrat" pitchFamily="2" charset="0"/>
              </a:rPr>
              <a:t>, les points abordés dans ce rapport qui font l’objet </a:t>
            </a:r>
            <a:r>
              <a:rPr lang="fr-FR" sz="1600" b="1" dirty="0">
                <a:latin typeface="Montserrat" pitchFamily="2" charset="0"/>
              </a:rPr>
              <a:t>d’opinions fortement polarisées </a:t>
            </a:r>
            <a:r>
              <a:rPr lang="fr-FR" sz="1600" dirty="0">
                <a:latin typeface="Montserrat" pitchFamily="2" charset="0"/>
              </a:rPr>
              <a:t>relèvent </a:t>
            </a:r>
            <a:r>
              <a:rPr lang="fr-FR" sz="1600" b="1" dirty="0">
                <a:latin typeface="Montserrat" pitchFamily="2" charset="0"/>
              </a:rPr>
              <a:t>d’arbitrages </a:t>
            </a:r>
            <a:r>
              <a:rPr lang="fr-FR" sz="1600" b="1" dirty="0" smtClean="0">
                <a:latin typeface="Montserrat" pitchFamily="2" charset="0"/>
              </a:rPr>
              <a:t>politiques</a:t>
            </a:r>
            <a:r>
              <a:rPr lang="fr-FR" sz="1600" dirty="0" smtClean="0">
                <a:latin typeface="Montserrat" pitchFamily="2" charset="0"/>
              </a:rPr>
              <a:t>, par ex</a:t>
            </a:r>
            <a:r>
              <a:rPr lang="fr-FR" sz="1600" dirty="0">
                <a:latin typeface="Montserrat" pitchFamily="2" charset="0"/>
              </a:rPr>
              <a:t>. </a:t>
            </a:r>
            <a:r>
              <a:rPr lang="fr-FR" sz="1600" dirty="0" smtClean="0">
                <a:latin typeface="Montserrat" pitchFamily="2" charset="0"/>
              </a:rPr>
              <a:t>compte </a:t>
            </a:r>
            <a:r>
              <a:rPr lang="fr-FR" sz="1600" dirty="0">
                <a:latin typeface="Montserrat" pitchFamily="2" charset="0"/>
              </a:rPr>
              <a:t>tenu du manque de clarté concernant les aspects liés au financement comme critères de régulation des loyers d’habitation, il convient de poursuivre la réflexion sur la possibilité et l’utilité de remplacer le système de plafonnement actuel à moyen, voire à long </a:t>
            </a:r>
            <a:r>
              <a:rPr lang="fr-FR" sz="1600" dirty="0" smtClean="0">
                <a:latin typeface="Montserrat" pitchFamily="2" charset="0"/>
              </a:rPr>
              <a:t>terme</a:t>
            </a:r>
            <a:r>
              <a:rPr lang="fr-FR" sz="1200" dirty="0">
                <a:latin typeface="Montserrat" pitchFamily="2" charset="0"/>
              </a:rPr>
              <a:t>.</a:t>
            </a:r>
            <a:endParaRPr lang="fr-FR" sz="1600" dirty="0" smtClean="0">
              <a:latin typeface="Montserrat" pitchFamily="2" charset="0"/>
            </a:endParaRPr>
          </a:p>
        </p:txBody>
      </p:sp>
    </p:spTree>
    <p:extLst>
      <p:ext uri="{BB962C8B-B14F-4D97-AF65-F5344CB8AC3E}">
        <p14:creationId xmlns:p14="http://schemas.microsoft.com/office/powerpoint/2010/main" val="680630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23792" y="5753120"/>
            <a:ext cx="4032448" cy="772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dirty="0">
              <a:solidFill>
                <a:schemeClr val="bg1"/>
              </a:solidFill>
            </a:endParaRPr>
          </a:p>
        </p:txBody>
      </p:sp>
      <p:sp>
        <p:nvSpPr>
          <p:cNvPr id="3" name="TextBox 7">
            <a:extLst>
              <a:ext uri="{FF2B5EF4-FFF2-40B4-BE49-F238E27FC236}">
                <a16:creationId xmlns:a16="http://schemas.microsoft.com/office/drawing/2014/main" id="{2A3C2A0D-793A-4733-84A3-8FBE6479CA38}"/>
              </a:ext>
            </a:extLst>
          </p:cNvPr>
          <p:cNvSpPr txBox="1"/>
          <p:nvPr/>
        </p:nvSpPr>
        <p:spPr>
          <a:xfrm>
            <a:off x="6744073" y="3032803"/>
            <a:ext cx="5447928" cy="861774"/>
          </a:xfrm>
          <a:prstGeom prst="rect">
            <a:avLst/>
          </a:prstGeom>
          <a:noFill/>
        </p:spPr>
        <p:txBody>
          <a:bodyPr wrap="square" rtlCol="0">
            <a:spAutoFit/>
          </a:bodyPr>
          <a:lstStyle/>
          <a:p>
            <a:pPr>
              <a:spcAft>
                <a:spcPts val="1200"/>
              </a:spcAft>
            </a:pPr>
            <a:r>
              <a:rPr lang="fr-BE" sz="2400" b="1" dirty="0">
                <a:solidFill>
                  <a:srgbClr val="4E7FA0"/>
                </a:solidFill>
                <a:latin typeface="Montserrat Light" pitchFamily="2" charset="0"/>
              </a:rPr>
              <a:t>Merci pour votre attention</a:t>
            </a:r>
          </a:p>
          <a:p>
            <a:pPr>
              <a:spcAft>
                <a:spcPts val="1200"/>
              </a:spcAft>
            </a:pPr>
            <a:r>
              <a:rPr lang="fr-BE" sz="1600" dirty="0">
                <a:solidFill>
                  <a:srgbClr val="4E7FA0"/>
                </a:solidFill>
                <a:latin typeface="Montserrat" pitchFamily="2" charset="77"/>
              </a:rPr>
              <a:t>Questions &amp; Réponses</a:t>
            </a:r>
            <a:endParaRPr lang="lb-LU" sz="1600" dirty="0">
              <a:solidFill>
                <a:srgbClr val="4E7FA0"/>
              </a:solidFill>
              <a:latin typeface="Montserrat" pitchFamily="2" charset="77"/>
            </a:endParaRPr>
          </a:p>
        </p:txBody>
      </p:sp>
    </p:spTree>
    <p:extLst>
      <p:ext uri="{BB962C8B-B14F-4D97-AF65-F5344CB8AC3E}">
        <p14:creationId xmlns:p14="http://schemas.microsoft.com/office/powerpoint/2010/main" val="361877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1340768"/>
            <a:ext cx="11017224" cy="2554545"/>
          </a:xfrm>
          <a:prstGeom prst="rect">
            <a:avLst/>
          </a:prstGeom>
          <a:noFill/>
        </p:spPr>
        <p:txBody>
          <a:bodyPr wrap="square" rtlCol="0">
            <a:spAutoFit/>
          </a:bodyPr>
          <a:lstStyle/>
          <a:p>
            <a:pPr algn="just"/>
            <a:r>
              <a:rPr lang="fr-FR" sz="1600" dirty="0">
                <a:latin typeface="Montserrat" pitchFamily="2" charset="0"/>
              </a:rPr>
              <a:t>Dans le contexte de l’aggravation des difficultés d’accès au logement et de l’accroissement constant du taux d’effort des ménages locataires sur le marché privé au Luxembourg, l’Observatoire de l’Habitat a engagé des études spécifiques consacrées à cette problématique, dans le but d’accompagner le Ministère du Logement et de l’Aménagement du territoire dans la réforme du bail à loyer et plus particulièrement dans ses aspects relatifs à la régulation des loyers</a:t>
            </a:r>
            <a:r>
              <a:rPr lang="fr-FR" sz="1600" dirty="0" smtClean="0">
                <a:latin typeface="Montserrat" pitchFamily="2" charset="0"/>
              </a:rPr>
              <a:t>.</a:t>
            </a:r>
          </a:p>
          <a:p>
            <a:pPr algn="just"/>
            <a:endParaRPr lang="fr-FR" sz="1600" dirty="0">
              <a:latin typeface="Montserrat" pitchFamily="2" charset="0"/>
            </a:endParaRPr>
          </a:p>
          <a:p>
            <a:pPr algn="just"/>
            <a:r>
              <a:rPr lang="fr-FR" sz="1600" dirty="0">
                <a:latin typeface="Montserrat" pitchFamily="2" charset="0"/>
              </a:rPr>
              <a:t>Le </a:t>
            </a:r>
            <a:r>
              <a:rPr lang="fr-FR" sz="1600" b="1" dirty="0">
                <a:latin typeface="Montserrat" pitchFamily="2" charset="0"/>
              </a:rPr>
              <a:t>Rapport d’analyse </a:t>
            </a:r>
            <a:r>
              <a:rPr lang="fr-FR" sz="1600" b="1" dirty="0" smtClean="0">
                <a:latin typeface="Montserrat" pitchFamily="2" charset="0"/>
              </a:rPr>
              <a:t>22 </a:t>
            </a:r>
            <a:r>
              <a:rPr lang="fr-FR" sz="1600" dirty="0">
                <a:latin typeface="Montserrat" pitchFamily="2" charset="0"/>
              </a:rPr>
              <a:t>s’inscrit dans </a:t>
            </a:r>
            <a:r>
              <a:rPr lang="fr-FR" sz="1600" dirty="0" smtClean="0">
                <a:latin typeface="Montserrat" pitchFamily="2" charset="0"/>
              </a:rPr>
              <a:t>la </a:t>
            </a:r>
            <a:r>
              <a:rPr lang="fr-FR" sz="1600" dirty="0">
                <a:latin typeface="Montserrat" pitchFamily="2" charset="0"/>
              </a:rPr>
              <a:t>série </a:t>
            </a:r>
            <a:r>
              <a:rPr lang="fr-FR" sz="1600" dirty="0" smtClean="0">
                <a:latin typeface="Montserrat" pitchFamily="2" charset="0"/>
              </a:rPr>
              <a:t>d’études de l’Observatoire de l’habitat «</a:t>
            </a:r>
            <a:r>
              <a:rPr lang="fr-FR" sz="1600" b="1" dirty="0">
                <a:latin typeface="Montserrat" pitchFamily="2" charset="0"/>
              </a:rPr>
              <a:t> Régulation des loyers au </a:t>
            </a:r>
            <a:r>
              <a:rPr lang="fr-FR" sz="1600" b="1" dirty="0" smtClean="0">
                <a:latin typeface="Montserrat" pitchFamily="2" charset="0"/>
              </a:rPr>
              <a:t>Luxembourg »</a:t>
            </a:r>
          </a:p>
          <a:p>
            <a:pPr algn="just"/>
            <a:endParaRPr lang="fr-FR" sz="1600" dirty="0">
              <a:latin typeface="Montserrat" pitchFamily="2" charset="0"/>
            </a:endParaRPr>
          </a:p>
          <a:p>
            <a:pPr algn="just"/>
            <a:endParaRPr lang="fr-FR" sz="1600" dirty="0" smtClean="0">
              <a:latin typeface="Montserrat" pitchFamily="2" charset="0"/>
            </a:endParaRPr>
          </a:p>
        </p:txBody>
      </p:sp>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Introduction</a:t>
            </a:r>
            <a:endParaRPr lang="fr-LU" sz="1600" b="1" dirty="0">
              <a:solidFill>
                <a:prstClr val="black"/>
              </a:solidFill>
            </a:endParaRPr>
          </a:p>
        </p:txBody>
      </p:sp>
    </p:spTree>
    <p:extLst>
      <p:ext uri="{BB962C8B-B14F-4D97-AF65-F5344CB8AC3E}">
        <p14:creationId xmlns:p14="http://schemas.microsoft.com/office/powerpoint/2010/main" val="193287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1340768"/>
            <a:ext cx="11017224" cy="3108543"/>
          </a:xfrm>
          <a:prstGeom prst="rect">
            <a:avLst/>
          </a:prstGeom>
          <a:noFill/>
        </p:spPr>
        <p:txBody>
          <a:bodyPr wrap="square" rtlCol="0">
            <a:spAutoFit/>
          </a:bodyPr>
          <a:lstStyle/>
          <a:p>
            <a:pPr marL="285750" indent="-285750" algn="just">
              <a:buFont typeface="Wingdings" panose="05000000000000000000" pitchFamily="2" charset="2"/>
              <a:buChar char="Ø"/>
            </a:pPr>
            <a:r>
              <a:rPr lang="fr-FR" sz="1600" b="1" dirty="0" smtClean="0">
                <a:latin typeface="Montserrat" pitchFamily="2" charset="0"/>
              </a:rPr>
              <a:t>Collecter les opinions </a:t>
            </a:r>
            <a:r>
              <a:rPr lang="fr-FR" sz="1600" b="1" dirty="0">
                <a:latin typeface="Montserrat" pitchFamily="2" charset="0"/>
              </a:rPr>
              <a:t>d’experts </a:t>
            </a:r>
            <a:r>
              <a:rPr lang="fr-FR" sz="1600" dirty="0">
                <a:latin typeface="Montserrat" pitchFamily="2" charset="0"/>
              </a:rPr>
              <a:t>portant </a:t>
            </a:r>
            <a:r>
              <a:rPr lang="fr-FR" sz="1600" dirty="0" smtClean="0">
                <a:latin typeface="Montserrat" pitchFamily="2" charset="0"/>
              </a:rPr>
              <a:t>sur:</a:t>
            </a:r>
          </a:p>
          <a:p>
            <a:pPr marL="285750" indent="-285750" algn="just">
              <a:buFont typeface="Wingdings" panose="05000000000000000000" pitchFamily="2" charset="2"/>
              <a:buChar char="Ø"/>
            </a:pPr>
            <a:endParaRPr lang="fr-FR" sz="1600" dirty="0" smtClean="0">
              <a:latin typeface="Montserrat" pitchFamily="2" charset="0"/>
            </a:endParaRPr>
          </a:p>
          <a:p>
            <a:pPr marL="742950" lvl="1" indent="-285750" algn="just">
              <a:buFont typeface="Wingdings" panose="05000000000000000000" pitchFamily="2" charset="2"/>
              <a:buChar char="Ø"/>
            </a:pPr>
            <a:r>
              <a:rPr lang="fr-FR" sz="1400" dirty="0" smtClean="0">
                <a:latin typeface="Montserrat" pitchFamily="2" charset="0"/>
              </a:rPr>
              <a:t>les </a:t>
            </a:r>
            <a:r>
              <a:rPr lang="fr-FR" sz="1400" dirty="0">
                <a:latin typeface="Montserrat" pitchFamily="2" charset="0"/>
              </a:rPr>
              <a:t>objectifs du </a:t>
            </a:r>
            <a:r>
              <a:rPr lang="fr-FR" sz="1400" dirty="0" smtClean="0">
                <a:latin typeface="Montserrat" pitchFamily="2" charset="0"/>
              </a:rPr>
              <a:t>plafonnement,</a:t>
            </a:r>
          </a:p>
          <a:p>
            <a:pPr marL="742950" lvl="1" indent="-285750" algn="just">
              <a:buFont typeface="Wingdings" panose="05000000000000000000" pitchFamily="2" charset="2"/>
              <a:buChar char="Ø"/>
            </a:pPr>
            <a:endParaRPr lang="fr-FR" sz="1400" dirty="0" smtClean="0">
              <a:latin typeface="Montserrat" pitchFamily="2" charset="0"/>
            </a:endParaRPr>
          </a:p>
          <a:p>
            <a:pPr marL="742950" lvl="1" indent="-285750" algn="just">
              <a:buFont typeface="Wingdings" panose="05000000000000000000" pitchFamily="2" charset="2"/>
              <a:buChar char="Ø"/>
            </a:pPr>
            <a:r>
              <a:rPr lang="fr-FR" sz="1400" dirty="0" smtClean="0">
                <a:latin typeface="Montserrat" pitchFamily="2" charset="0"/>
              </a:rPr>
              <a:t>les </a:t>
            </a:r>
            <a:r>
              <a:rPr lang="fr-FR" sz="1400" dirty="0">
                <a:latin typeface="Montserrat" pitchFamily="2" charset="0"/>
              </a:rPr>
              <a:t>critères à considérer pour sa mise en œuvre, y compris le critère du capital investi actuellement en </a:t>
            </a:r>
            <a:r>
              <a:rPr lang="fr-FR" sz="1400" dirty="0" smtClean="0">
                <a:latin typeface="Montserrat" pitchFamily="2" charset="0"/>
              </a:rPr>
              <a:t>vigueur,</a:t>
            </a:r>
          </a:p>
          <a:p>
            <a:pPr marL="742950" lvl="1" indent="-285750" algn="just">
              <a:buFont typeface="Wingdings" panose="05000000000000000000" pitchFamily="2" charset="2"/>
              <a:buChar char="Ø"/>
            </a:pPr>
            <a:endParaRPr lang="fr-FR" sz="1400" dirty="0" smtClean="0">
              <a:latin typeface="Montserrat" pitchFamily="2" charset="0"/>
            </a:endParaRPr>
          </a:p>
          <a:p>
            <a:pPr marL="742950" lvl="1" indent="-285750" algn="just">
              <a:buFont typeface="Wingdings" panose="05000000000000000000" pitchFamily="2" charset="2"/>
              <a:buChar char="Ø"/>
            </a:pPr>
            <a:r>
              <a:rPr lang="fr-FR" sz="1400" dirty="0" smtClean="0">
                <a:latin typeface="Montserrat" pitchFamily="2" charset="0"/>
              </a:rPr>
              <a:t>les </a:t>
            </a:r>
            <a:r>
              <a:rPr lang="fr-FR" sz="1400" dirty="0">
                <a:latin typeface="Montserrat" pitchFamily="2" charset="0"/>
              </a:rPr>
              <a:t>mesures complémentaires susceptibles d’accompagner la réforme au </a:t>
            </a:r>
            <a:r>
              <a:rPr lang="fr-FR" sz="1400" dirty="0" smtClean="0">
                <a:latin typeface="Montserrat" pitchFamily="2" charset="0"/>
              </a:rPr>
              <a:t>Luxembourg.</a:t>
            </a:r>
          </a:p>
          <a:p>
            <a:pPr marL="742950" lvl="1" indent="-285750" algn="just">
              <a:buFont typeface="Wingdings" panose="05000000000000000000" pitchFamily="2" charset="2"/>
              <a:buChar char="Ø"/>
            </a:pPr>
            <a:endParaRPr lang="fr-FR" sz="1400" dirty="0" smtClean="0">
              <a:latin typeface="Montserrat" pitchFamily="2" charset="0"/>
            </a:endParaRPr>
          </a:p>
          <a:p>
            <a:pPr marL="285750" indent="-285750" algn="just">
              <a:buFont typeface="Wingdings" panose="05000000000000000000" pitchFamily="2" charset="2"/>
              <a:buChar char="Ø"/>
            </a:pPr>
            <a:r>
              <a:rPr lang="fr-FR" sz="1600" dirty="0" smtClean="0">
                <a:latin typeface="Montserrat" pitchFamily="2" charset="0"/>
              </a:rPr>
              <a:t>Mettre en </a:t>
            </a:r>
            <a:r>
              <a:rPr lang="fr-FR" sz="1600" dirty="0">
                <a:latin typeface="Montserrat" pitchFamily="2" charset="0"/>
              </a:rPr>
              <a:t>évidence les </a:t>
            </a:r>
            <a:r>
              <a:rPr lang="fr-FR" sz="1600" b="1" dirty="0">
                <a:latin typeface="Montserrat" pitchFamily="2" charset="0"/>
              </a:rPr>
              <a:t>principaux points de consensus </a:t>
            </a:r>
            <a:r>
              <a:rPr lang="fr-FR" sz="1600" dirty="0">
                <a:latin typeface="Montserrat" pitchFamily="2" charset="0"/>
              </a:rPr>
              <a:t>concernant les objectifs et les modalités du plafonnement des loyers </a:t>
            </a:r>
            <a:r>
              <a:rPr lang="fr-FR" sz="1600" dirty="0" smtClean="0">
                <a:latin typeface="Montserrat" pitchFamily="2" charset="0"/>
              </a:rPr>
              <a:t>d’habitation,</a:t>
            </a:r>
          </a:p>
          <a:p>
            <a:pPr marL="285750" indent="-285750" algn="just">
              <a:buFont typeface="Wingdings" panose="05000000000000000000" pitchFamily="2" charset="2"/>
              <a:buChar char="Ø"/>
            </a:pPr>
            <a:endParaRPr lang="fr-FR" sz="1600" dirty="0" smtClean="0">
              <a:latin typeface="Montserrat" pitchFamily="2" charset="0"/>
            </a:endParaRPr>
          </a:p>
          <a:p>
            <a:pPr marL="285750" indent="-285750" algn="just">
              <a:buFont typeface="Wingdings" panose="05000000000000000000" pitchFamily="2" charset="2"/>
              <a:buChar char="Ø"/>
            </a:pPr>
            <a:r>
              <a:rPr lang="fr-FR" sz="1600" dirty="0">
                <a:latin typeface="Montserrat" pitchFamily="2" charset="0"/>
              </a:rPr>
              <a:t>I</a:t>
            </a:r>
            <a:r>
              <a:rPr lang="fr-FR" sz="1600" dirty="0" smtClean="0">
                <a:latin typeface="Montserrat" pitchFamily="2" charset="0"/>
              </a:rPr>
              <a:t>dentifier </a:t>
            </a:r>
            <a:r>
              <a:rPr lang="fr-FR" sz="1600" dirty="0">
                <a:latin typeface="Montserrat" pitchFamily="2" charset="0"/>
              </a:rPr>
              <a:t>les aspects pour lesquels les </a:t>
            </a:r>
            <a:r>
              <a:rPr lang="fr-FR" sz="1600" b="1" dirty="0">
                <a:latin typeface="Montserrat" pitchFamily="2" charset="0"/>
              </a:rPr>
              <a:t>opinions</a:t>
            </a:r>
            <a:r>
              <a:rPr lang="fr-FR" sz="1600" dirty="0">
                <a:latin typeface="Montserrat" pitchFamily="2" charset="0"/>
              </a:rPr>
              <a:t> demeurent plus </a:t>
            </a:r>
            <a:r>
              <a:rPr lang="fr-FR" sz="1600" b="1" dirty="0">
                <a:latin typeface="Montserrat" pitchFamily="2" charset="0"/>
              </a:rPr>
              <a:t>divergentes</a:t>
            </a:r>
            <a:r>
              <a:rPr lang="fr-FR" sz="1600" dirty="0">
                <a:latin typeface="Montserrat" pitchFamily="2" charset="0"/>
              </a:rPr>
              <a:t>, appelant dès lors un arbitrage </a:t>
            </a:r>
            <a:r>
              <a:rPr lang="fr-FR" sz="1600" dirty="0" smtClean="0">
                <a:latin typeface="Montserrat" pitchFamily="2" charset="0"/>
              </a:rPr>
              <a:t>politique.</a:t>
            </a:r>
            <a:endParaRPr lang="fr-FR" sz="1600" dirty="0">
              <a:latin typeface="Montserrat" pitchFamily="2" charset="0"/>
            </a:endParaRPr>
          </a:p>
        </p:txBody>
      </p:sp>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Objectifs de l’étude</a:t>
            </a:r>
            <a:endParaRPr lang="fr-LU" sz="1600" b="1" dirty="0">
              <a:solidFill>
                <a:prstClr val="black"/>
              </a:solidFill>
            </a:endParaRPr>
          </a:p>
        </p:txBody>
      </p:sp>
      <p:sp>
        <p:nvSpPr>
          <p:cNvPr id="2" name="TextBox 1"/>
          <p:cNvSpPr txBox="1"/>
          <p:nvPr/>
        </p:nvSpPr>
        <p:spPr>
          <a:xfrm>
            <a:off x="479376" y="5157192"/>
            <a:ext cx="11064551" cy="738664"/>
          </a:xfrm>
          <a:prstGeom prst="rect">
            <a:avLst/>
          </a:prstGeom>
          <a:noFill/>
        </p:spPr>
        <p:txBody>
          <a:bodyPr wrap="square" rtlCol="0">
            <a:spAutoFit/>
          </a:bodyPr>
          <a:lstStyle/>
          <a:p>
            <a:r>
              <a:rPr lang="fr-FR" sz="1400" i="1" dirty="0"/>
              <a:t>Les conclusions présentées reposent exclusivement sur les informations recueillies et analysées dans le cadre de cette consultation d’experts. Elles visent à éclairer la réflexion dans le cadre de la réforme en cours, mais elles ne prétendent pas à l’exhaustivité du sujet ni à couvrir l’ensemble des questions qu’il soulève, et doivent, à ce titre, être complétées par d’autres analyses.</a:t>
            </a:r>
            <a:endParaRPr lang="en-US" sz="1400" i="1" dirty="0"/>
          </a:p>
        </p:txBody>
      </p:sp>
    </p:spTree>
    <p:extLst>
      <p:ext uri="{BB962C8B-B14F-4D97-AF65-F5344CB8AC3E}">
        <p14:creationId xmlns:p14="http://schemas.microsoft.com/office/powerpoint/2010/main" val="1416490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a:solidFill>
                  <a:srgbClr val="4E7FA0"/>
                </a:solidFill>
                <a:latin typeface="Montserrat" pitchFamily="2" charset="77"/>
              </a:rPr>
              <a:t>Déroulement de la consultation d’experts</a:t>
            </a:r>
            <a:endParaRPr lang="fr-LU" sz="1600" b="1" dirty="0">
              <a:solidFill>
                <a:prstClr val="black"/>
              </a:solidFill>
            </a:endParaRPr>
          </a:p>
        </p:txBody>
      </p:sp>
      <p:sp>
        <p:nvSpPr>
          <p:cNvPr id="4" name="TextBox 3"/>
          <p:cNvSpPr txBox="1"/>
          <p:nvPr/>
        </p:nvSpPr>
        <p:spPr>
          <a:xfrm>
            <a:off x="335360" y="1340768"/>
            <a:ext cx="5184576" cy="3385542"/>
          </a:xfrm>
          <a:prstGeom prst="rect">
            <a:avLst/>
          </a:prstGeom>
          <a:noFill/>
        </p:spPr>
        <p:txBody>
          <a:bodyPr wrap="square" rtlCol="0">
            <a:spAutoFit/>
          </a:bodyPr>
          <a:lstStyle/>
          <a:p>
            <a:pPr algn="just"/>
            <a:r>
              <a:rPr lang="fr-FR" sz="1600" dirty="0" smtClean="0">
                <a:latin typeface="Montserrat" pitchFamily="2" charset="0"/>
              </a:rPr>
              <a:t>Consultation itérative</a:t>
            </a:r>
            <a:r>
              <a:rPr lang="fr-FR" sz="1600" dirty="0" smtClean="0">
                <a:solidFill>
                  <a:srgbClr val="FF0000"/>
                </a:solidFill>
                <a:latin typeface="Montserrat" pitchFamily="2" charset="0"/>
              </a:rPr>
              <a:t> </a:t>
            </a:r>
            <a:r>
              <a:rPr lang="fr-FR" sz="1600" dirty="0" smtClean="0">
                <a:latin typeface="Montserrat" pitchFamily="2" charset="0"/>
              </a:rPr>
              <a:t>d’experts (trois étapes) :</a:t>
            </a:r>
          </a:p>
          <a:p>
            <a:pPr marL="285750" indent="-285750" algn="just">
              <a:buFont typeface="Wingdings" panose="05000000000000000000" pitchFamily="2" charset="2"/>
              <a:buChar char="Ø"/>
            </a:pPr>
            <a:endParaRPr lang="fr-FR" sz="1600" dirty="0" smtClean="0">
              <a:latin typeface="Montserrat" pitchFamily="2" charset="0"/>
            </a:endParaRPr>
          </a:p>
          <a:p>
            <a:pPr marL="800100" lvl="1" indent="-342900" algn="just">
              <a:buFont typeface="+mj-lt"/>
              <a:buAutoNum type="arabicPeriod"/>
            </a:pPr>
            <a:r>
              <a:rPr lang="fr-FR" sz="1400" dirty="0">
                <a:latin typeface="Montserrat" pitchFamily="2" charset="0"/>
              </a:rPr>
              <a:t>Le premier questionnaire composé de </a:t>
            </a:r>
            <a:r>
              <a:rPr lang="fr-FR" sz="1400" b="1" dirty="0">
                <a:latin typeface="Montserrat" pitchFamily="2" charset="0"/>
              </a:rPr>
              <a:t>questions </a:t>
            </a:r>
            <a:r>
              <a:rPr lang="fr-FR" sz="1400" b="1" dirty="0" smtClean="0">
                <a:latin typeface="Montserrat" pitchFamily="2" charset="0"/>
              </a:rPr>
              <a:t>ouvertes</a:t>
            </a:r>
            <a:r>
              <a:rPr lang="fr-FR" sz="1400" dirty="0" smtClean="0">
                <a:latin typeface="Montserrat" pitchFamily="2" charset="0"/>
              </a:rPr>
              <a:t>,</a:t>
            </a:r>
          </a:p>
          <a:p>
            <a:pPr marL="800100" lvl="1" indent="-342900" algn="just">
              <a:buFont typeface="+mj-lt"/>
              <a:buAutoNum type="arabicPeriod"/>
            </a:pPr>
            <a:endParaRPr lang="fr-FR" sz="1400" dirty="0" smtClean="0">
              <a:latin typeface="Montserrat" pitchFamily="2" charset="0"/>
            </a:endParaRPr>
          </a:p>
          <a:p>
            <a:pPr marL="800100" lvl="1" indent="-342900" algn="just">
              <a:buFont typeface="+mj-lt"/>
              <a:buAutoNum type="arabicPeriod"/>
            </a:pPr>
            <a:endParaRPr lang="fr-FR" sz="1400" dirty="0" smtClean="0">
              <a:latin typeface="Montserrat" pitchFamily="2" charset="0"/>
            </a:endParaRPr>
          </a:p>
          <a:p>
            <a:pPr marL="800100" lvl="1" indent="-342900" algn="just">
              <a:buFont typeface="+mj-lt"/>
              <a:buAutoNum type="arabicPeriod"/>
            </a:pPr>
            <a:r>
              <a:rPr lang="fr-FR" sz="1400" dirty="0" smtClean="0">
                <a:latin typeface="Montserrat" pitchFamily="2" charset="0"/>
              </a:rPr>
              <a:t>Le 2e questionnaire composé de </a:t>
            </a:r>
            <a:r>
              <a:rPr lang="fr-FR" sz="1400" b="1" dirty="0" smtClean="0">
                <a:latin typeface="Montserrat" pitchFamily="2" charset="0"/>
              </a:rPr>
              <a:t>81 questions (affirmations) à choix multiples </a:t>
            </a:r>
            <a:r>
              <a:rPr lang="fr-FR" sz="1400" dirty="0" smtClean="0">
                <a:latin typeface="Montserrat" pitchFamily="2" charset="0"/>
              </a:rPr>
              <a:t>: échelle </a:t>
            </a:r>
            <a:r>
              <a:rPr lang="fr-FR" sz="1400" dirty="0">
                <a:latin typeface="Montserrat" pitchFamily="2" charset="0"/>
              </a:rPr>
              <a:t>de 1 (« pas du tout d’accord ») à 7  (« tout à fait d’accord </a:t>
            </a:r>
            <a:r>
              <a:rPr lang="fr-FR" sz="1400" dirty="0" smtClean="0">
                <a:latin typeface="Montserrat" pitchFamily="2" charset="0"/>
              </a:rPr>
              <a:t>»)</a:t>
            </a:r>
          </a:p>
          <a:p>
            <a:pPr marL="800100" lvl="1" indent="-342900" algn="just">
              <a:buFont typeface="+mj-lt"/>
              <a:buAutoNum type="arabicPeriod"/>
            </a:pPr>
            <a:endParaRPr lang="fr-FR" sz="1400" dirty="0" smtClean="0">
              <a:latin typeface="Montserrat" pitchFamily="2" charset="0"/>
            </a:endParaRPr>
          </a:p>
          <a:p>
            <a:pPr marL="800100" lvl="1" indent="-342900" algn="just">
              <a:buFont typeface="+mj-lt"/>
              <a:buAutoNum type="arabicPeriod"/>
            </a:pPr>
            <a:endParaRPr lang="fr-FR" sz="1400" dirty="0" smtClean="0">
              <a:latin typeface="Montserrat" pitchFamily="2" charset="0"/>
            </a:endParaRPr>
          </a:p>
          <a:p>
            <a:pPr marL="800100" lvl="1" indent="-342900" algn="just">
              <a:buFont typeface="+mj-lt"/>
              <a:buAutoNum type="arabicPeriod"/>
            </a:pPr>
            <a:r>
              <a:rPr lang="fr-FR" sz="1400" dirty="0">
                <a:latin typeface="Montserrat" pitchFamily="2" charset="0"/>
              </a:rPr>
              <a:t>Le 2e questionnaire </a:t>
            </a:r>
            <a:r>
              <a:rPr lang="fr-FR" sz="1400" dirty="0" smtClean="0">
                <a:latin typeface="Montserrat" pitchFamily="2" charset="0"/>
              </a:rPr>
              <a:t>+ </a:t>
            </a:r>
            <a:r>
              <a:rPr lang="fr-FR" sz="1400" dirty="0">
                <a:latin typeface="Montserrat" pitchFamily="2" charset="0"/>
              </a:rPr>
              <a:t>affichage </a:t>
            </a:r>
            <a:r>
              <a:rPr lang="fr-FR" sz="1400" dirty="0" smtClean="0">
                <a:latin typeface="Montserrat" pitchFamily="2" charset="0"/>
              </a:rPr>
              <a:t>de la </a:t>
            </a:r>
            <a:r>
              <a:rPr lang="fr-FR" sz="1400" b="1" dirty="0">
                <a:latin typeface="Montserrat" pitchFamily="2" charset="0"/>
              </a:rPr>
              <a:t>médiane</a:t>
            </a:r>
            <a:r>
              <a:rPr lang="fr-FR" sz="1400" dirty="0">
                <a:latin typeface="Montserrat" pitchFamily="2" charset="0"/>
              </a:rPr>
              <a:t> des </a:t>
            </a:r>
            <a:r>
              <a:rPr lang="fr-FR" sz="1400" dirty="0" smtClean="0">
                <a:latin typeface="Montserrat" pitchFamily="2" charset="0"/>
              </a:rPr>
              <a:t>réponses + une possibilité de </a:t>
            </a:r>
            <a:r>
              <a:rPr lang="fr-FR" sz="1400" b="1" dirty="0" smtClean="0">
                <a:latin typeface="Montserrat" pitchFamily="2" charset="0"/>
              </a:rPr>
              <a:t>modifier</a:t>
            </a:r>
            <a:r>
              <a:rPr lang="fr-FR" sz="1400" dirty="0" smtClean="0">
                <a:latin typeface="Montserrat" pitchFamily="2" charset="0"/>
              </a:rPr>
              <a:t> la réponse ou de laisser un </a:t>
            </a:r>
            <a:r>
              <a:rPr lang="fr-FR" sz="1400" b="1" dirty="0" smtClean="0">
                <a:latin typeface="Montserrat" pitchFamily="2" charset="0"/>
              </a:rPr>
              <a:t>commentaire</a:t>
            </a:r>
            <a:r>
              <a:rPr lang="fr-FR" sz="1400" dirty="0" smtClean="0">
                <a:latin typeface="Montserrat" pitchFamily="2"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945198214"/>
              </p:ext>
            </p:extLst>
          </p:nvPr>
        </p:nvGraphicFramePr>
        <p:xfrm>
          <a:off x="6384032" y="1350690"/>
          <a:ext cx="5688632" cy="4597654"/>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4186920424"/>
                    </a:ext>
                  </a:extLst>
                </a:gridCol>
                <a:gridCol w="859790">
                  <a:extLst>
                    <a:ext uri="{9D8B030D-6E8A-4147-A177-3AD203B41FA5}">
                      <a16:colId xmlns:a16="http://schemas.microsoft.com/office/drawing/2014/main" val="238419376"/>
                    </a:ext>
                  </a:extLst>
                </a:gridCol>
                <a:gridCol w="1105535">
                  <a:extLst>
                    <a:ext uri="{9D8B030D-6E8A-4147-A177-3AD203B41FA5}">
                      <a16:colId xmlns:a16="http://schemas.microsoft.com/office/drawing/2014/main" val="1044892772"/>
                    </a:ext>
                  </a:extLst>
                </a:gridCol>
                <a:gridCol w="1042987">
                  <a:extLst>
                    <a:ext uri="{9D8B030D-6E8A-4147-A177-3AD203B41FA5}">
                      <a16:colId xmlns:a16="http://schemas.microsoft.com/office/drawing/2014/main" val="2485474973"/>
                    </a:ext>
                  </a:extLst>
                </a:gridCol>
                <a:gridCol w="1080120">
                  <a:extLst>
                    <a:ext uri="{9D8B030D-6E8A-4147-A177-3AD203B41FA5}">
                      <a16:colId xmlns:a16="http://schemas.microsoft.com/office/drawing/2014/main" val="3211788311"/>
                    </a:ext>
                  </a:extLst>
                </a:gridCol>
              </a:tblGrid>
              <a:tr h="0">
                <a:tc>
                  <a:txBody>
                    <a:bodyPr/>
                    <a:lstStyle/>
                    <a:p>
                      <a:pPr marL="0" marR="0" algn="l">
                        <a:lnSpc>
                          <a:spcPct val="115000"/>
                        </a:lnSpc>
                        <a:spcBef>
                          <a:spcPts val="0"/>
                        </a:spcBef>
                        <a:spcAft>
                          <a:spcPts val="0"/>
                        </a:spcAft>
                      </a:pPr>
                      <a:r>
                        <a:rPr lang="fr-FR" sz="1200" dirty="0">
                          <a:effectLst/>
                        </a:rPr>
                        <a:t>Groupe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ctr">
                        <a:lnSpc>
                          <a:spcPct val="115000"/>
                        </a:lnSpc>
                        <a:spcBef>
                          <a:spcPts val="0"/>
                        </a:spcBef>
                        <a:spcAft>
                          <a:spcPts val="0"/>
                        </a:spcAft>
                      </a:pPr>
                      <a:r>
                        <a:rPr lang="fr-FR" sz="1200">
                          <a:effectLst/>
                        </a:rPr>
                        <a:t>Envoi du courriel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ctr">
                        <a:lnSpc>
                          <a:spcPct val="115000"/>
                        </a:lnSpc>
                        <a:spcBef>
                          <a:spcPts val="0"/>
                        </a:spcBef>
                        <a:spcAft>
                          <a:spcPts val="0"/>
                        </a:spcAft>
                      </a:pPr>
                      <a:r>
                        <a:rPr lang="fr-FR" sz="1200">
                          <a:effectLst/>
                        </a:rPr>
                        <a:t>Répondants au 1er questionnaire (taux de réponse)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ctr">
                        <a:lnSpc>
                          <a:spcPct val="115000"/>
                        </a:lnSpc>
                        <a:spcBef>
                          <a:spcPts val="0"/>
                        </a:spcBef>
                        <a:spcAft>
                          <a:spcPts val="0"/>
                        </a:spcAft>
                      </a:pPr>
                      <a:r>
                        <a:rPr lang="fr-FR" sz="1200">
                          <a:effectLst/>
                        </a:rPr>
                        <a:t>Répondants au 2e questionnaire (taux de réponse)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ctr">
                        <a:lnSpc>
                          <a:spcPct val="115000"/>
                        </a:lnSpc>
                        <a:spcBef>
                          <a:spcPts val="0"/>
                        </a:spcBef>
                        <a:spcAft>
                          <a:spcPts val="0"/>
                        </a:spcAft>
                      </a:pPr>
                      <a:r>
                        <a:rPr lang="fr-FR" sz="1200">
                          <a:effectLst/>
                        </a:rPr>
                        <a:t>Répondants au 3e questionnaire (taux de réponse)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811967884"/>
                  </a:ext>
                </a:extLst>
              </a:tr>
              <a:tr h="0">
                <a:tc>
                  <a:txBody>
                    <a:bodyPr/>
                    <a:lstStyle/>
                    <a:p>
                      <a:pPr marL="0" marR="0" algn="l">
                        <a:lnSpc>
                          <a:spcPct val="115000"/>
                        </a:lnSpc>
                        <a:spcBef>
                          <a:spcPts val="0"/>
                        </a:spcBef>
                        <a:spcAft>
                          <a:spcPts val="0"/>
                        </a:spcAft>
                      </a:pPr>
                      <a:r>
                        <a:rPr lang="fr-FR" sz="1200" dirty="0">
                          <a:effectLst/>
                        </a:rPr>
                        <a:t>Représentants des bailleurs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3 (60 %)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3 (60 %)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3 (60 %)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1828116540"/>
                  </a:ext>
                </a:extLst>
              </a:tr>
              <a:tr h="0">
                <a:tc>
                  <a:txBody>
                    <a:bodyPr/>
                    <a:lstStyle/>
                    <a:p>
                      <a:pPr marL="0" marR="0" algn="l">
                        <a:lnSpc>
                          <a:spcPct val="115000"/>
                        </a:lnSpc>
                        <a:spcBef>
                          <a:spcPts val="0"/>
                        </a:spcBef>
                        <a:spcAft>
                          <a:spcPts val="0"/>
                        </a:spcAft>
                      </a:pPr>
                      <a:r>
                        <a:rPr lang="fr-FR" sz="1200" dirty="0">
                          <a:effectLst/>
                        </a:rPr>
                        <a:t>Représentants des locataires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9 (75 %)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6 (50 %)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6 (50 %)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3669544099"/>
                  </a:ext>
                </a:extLst>
              </a:tr>
              <a:tr h="0">
                <a:tc>
                  <a:txBody>
                    <a:bodyPr/>
                    <a:lstStyle/>
                    <a:p>
                      <a:pPr marL="0" marR="0" algn="l">
                        <a:lnSpc>
                          <a:spcPct val="115000"/>
                        </a:lnSpc>
                        <a:spcBef>
                          <a:spcPts val="0"/>
                        </a:spcBef>
                        <a:spcAft>
                          <a:spcPts val="0"/>
                        </a:spcAft>
                      </a:pPr>
                      <a:r>
                        <a:rPr lang="fr-FR" sz="1200" dirty="0">
                          <a:effectLst/>
                        </a:rPr>
                        <a:t>Représentants du secteur immobilier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 (63 %)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 (63 %)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 (63 %)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2682637569"/>
                  </a:ext>
                </a:extLst>
              </a:tr>
              <a:tr h="0">
                <a:tc>
                  <a:txBody>
                    <a:bodyPr/>
                    <a:lstStyle/>
                    <a:p>
                      <a:pPr marL="0" marR="0" algn="l">
                        <a:lnSpc>
                          <a:spcPct val="115000"/>
                        </a:lnSpc>
                        <a:spcBef>
                          <a:spcPts val="0"/>
                        </a:spcBef>
                        <a:spcAft>
                          <a:spcPts val="0"/>
                        </a:spcAft>
                      </a:pPr>
                      <a:r>
                        <a:rPr lang="fr-FR" sz="1200" dirty="0">
                          <a:effectLst/>
                        </a:rPr>
                        <a:t>Représentants du secteur de la recherche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 (100%)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 (100%)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5 (100%)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2840817428"/>
                  </a:ext>
                </a:extLst>
              </a:tr>
              <a:tr h="0">
                <a:tc>
                  <a:txBody>
                    <a:bodyPr/>
                    <a:lstStyle/>
                    <a:p>
                      <a:pPr marL="0" marR="0" algn="l">
                        <a:lnSpc>
                          <a:spcPct val="115000"/>
                        </a:lnSpc>
                        <a:spcBef>
                          <a:spcPts val="0"/>
                        </a:spcBef>
                        <a:spcAft>
                          <a:spcPts val="0"/>
                        </a:spcAft>
                      </a:pPr>
                      <a:r>
                        <a:rPr lang="en-GB" sz="1200" dirty="0" err="1">
                          <a:effectLst/>
                        </a:rPr>
                        <a:t>Organes</a:t>
                      </a:r>
                      <a:r>
                        <a:rPr lang="en-GB" sz="1200" dirty="0">
                          <a:effectLst/>
                        </a:rPr>
                        <a:t> de conciliation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3 (50%)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2 (33 %)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2 (33 %)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953679451"/>
                  </a:ext>
                </a:extLst>
              </a:tr>
              <a:tr h="0">
                <a:tc>
                  <a:txBody>
                    <a:bodyPr/>
                    <a:lstStyle/>
                    <a:p>
                      <a:pPr marL="0" marR="0" algn="just">
                        <a:lnSpc>
                          <a:spcPct val="115000"/>
                        </a:lnSpc>
                        <a:spcBef>
                          <a:spcPts val="0"/>
                        </a:spcBef>
                        <a:spcAft>
                          <a:spcPts val="0"/>
                        </a:spcAft>
                      </a:pPr>
                      <a:r>
                        <a:rPr lang="fr-FR"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a:effectLst/>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tc>
                  <a:txBody>
                    <a:bodyPr/>
                    <a:lstStyle/>
                    <a:p>
                      <a:pPr marL="0" marR="0" algn="r">
                        <a:lnSpc>
                          <a:spcPct val="115000"/>
                        </a:lnSpc>
                        <a:spcBef>
                          <a:spcPts val="0"/>
                        </a:spcBef>
                        <a:spcAft>
                          <a:spcPts val="0"/>
                        </a:spcAft>
                      </a:pPr>
                      <a:r>
                        <a:rPr lang="en-GB" sz="1200" dirty="0">
                          <a:effectLst/>
                        </a:rPr>
                        <a:t>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228247008"/>
                  </a:ext>
                </a:extLst>
              </a:tr>
            </a:tbl>
          </a:graphicData>
        </a:graphic>
      </p:graphicFrame>
      <p:sp>
        <p:nvSpPr>
          <p:cNvPr id="3" name="Rectangle 2"/>
          <p:cNvSpPr/>
          <p:nvPr/>
        </p:nvSpPr>
        <p:spPr>
          <a:xfrm>
            <a:off x="6312024" y="977448"/>
            <a:ext cx="6096000" cy="325538"/>
          </a:xfrm>
          <a:prstGeom prst="rect">
            <a:avLst/>
          </a:prstGeom>
        </p:spPr>
        <p:txBody>
          <a:bodyPr>
            <a:spAutoFit/>
          </a:bodyPr>
          <a:lstStyle/>
          <a:p>
            <a:pPr algn="just">
              <a:lnSpc>
                <a:spcPct val="115000"/>
              </a:lnSpc>
              <a:spcAft>
                <a:spcPts val="800"/>
              </a:spcAft>
            </a:pPr>
            <a:r>
              <a:rPr lang="fr-FR" sz="1400" b="1" dirty="0" smtClean="0">
                <a:latin typeface="Calibri" panose="020F0502020204030204" pitchFamily="34" charset="0"/>
                <a:ea typeface="Calibri" panose="020F0502020204030204" pitchFamily="34" charset="0"/>
                <a:cs typeface="Times New Roman" panose="02020603050405020304" pitchFamily="18" charset="0"/>
              </a:rPr>
              <a:t>Tableau 1 – Répartition des experts selon quatre principaux groupes.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286500" y="5862111"/>
            <a:ext cx="5721727" cy="517065"/>
          </a:xfrm>
          <a:prstGeom prst="rect">
            <a:avLst/>
          </a:prstGeom>
        </p:spPr>
        <p:txBody>
          <a:bodyPr wrap="square">
            <a:spAutoFit/>
          </a:bodyPr>
          <a:lstStyle/>
          <a:p>
            <a:pPr>
              <a:lnSpc>
                <a:spcPct val="115000"/>
              </a:lnSpc>
              <a:spcAft>
                <a:spcPts val="800"/>
              </a:spcAft>
            </a:pPr>
            <a:r>
              <a:rPr lang="fr-FR" sz="1200" b="1" i="1" dirty="0">
                <a:latin typeface="Calibri" panose="020F0502020204030204" pitchFamily="34" charset="0"/>
                <a:ea typeface="Calibri" panose="020F0502020204030204" pitchFamily="34" charset="0"/>
                <a:cs typeface="Times New Roman" panose="02020603050405020304" pitchFamily="18" charset="0"/>
              </a:rPr>
              <a:t>Source :</a:t>
            </a:r>
            <a:r>
              <a:rPr lang="fr-FR" sz="1200" dirty="0">
                <a:latin typeface="Calibri" panose="020F0502020204030204" pitchFamily="34" charset="0"/>
                <a:ea typeface="Calibri" panose="020F0502020204030204" pitchFamily="34" charset="0"/>
                <a:cs typeface="Times New Roman" panose="02020603050405020304" pitchFamily="18" charset="0"/>
              </a:rPr>
              <a:t> Ministère du Logement et de l’Aménagement du territoire – Observatoire de l’Habitat, 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456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Opérationnalisation du consensus</a:t>
            </a:r>
            <a:endParaRPr lang="fr-LU" sz="1600" b="1" dirty="0">
              <a:solidFill>
                <a:prstClr val="black"/>
              </a:solidFill>
            </a:endParaRPr>
          </a:p>
        </p:txBody>
      </p:sp>
      <p:sp>
        <p:nvSpPr>
          <p:cNvPr id="4" name="TextBox 3"/>
          <p:cNvSpPr txBox="1"/>
          <p:nvPr/>
        </p:nvSpPr>
        <p:spPr>
          <a:xfrm>
            <a:off x="335360" y="1340768"/>
            <a:ext cx="4464496" cy="4524315"/>
          </a:xfrm>
          <a:prstGeom prst="rect">
            <a:avLst/>
          </a:prstGeom>
          <a:noFill/>
        </p:spPr>
        <p:txBody>
          <a:bodyPr wrap="square" rtlCol="0">
            <a:spAutoFit/>
          </a:bodyPr>
          <a:lstStyle/>
          <a:p>
            <a:pPr algn="just"/>
            <a:r>
              <a:rPr lang="fr-FR" sz="1600" dirty="0" smtClean="0">
                <a:latin typeface="Montserrat" pitchFamily="2" charset="0"/>
              </a:rPr>
              <a:t>Deux </a:t>
            </a:r>
            <a:r>
              <a:rPr lang="fr-FR" sz="1600" dirty="0">
                <a:latin typeface="Montserrat" pitchFamily="2" charset="0"/>
              </a:rPr>
              <a:t>indicateurs statistiques : la médiane et l’écart </a:t>
            </a:r>
            <a:r>
              <a:rPr lang="fr-FR" sz="1600" dirty="0" smtClean="0">
                <a:latin typeface="Montserrat" pitchFamily="2" charset="0"/>
              </a:rPr>
              <a:t>interquartile.</a:t>
            </a:r>
          </a:p>
          <a:p>
            <a:pPr algn="just"/>
            <a:endParaRPr lang="fr-FR" sz="1600" dirty="0">
              <a:latin typeface="Montserrat" pitchFamily="2" charset="0"/>
            </a:endParaRPr>
          </a:p>
          <a:p>
            <a:pPr algn="just"/>
            <a:r>
              <a:rPr lang="fr-FR" sz="1600" dirty="0" smtClean="0">
                <a:latin typeface="Montserrat" pitchFamily="2" charset="0"/>
              </a:rPr>
              <a:t>Critères :</a:t>
            </a:r>
          </a:p>
          <a:p>
            <a:pPr algn="just"/>
            <a:endParaRPr lang="fr-FR" sz="1600" dirty="0" smtClean="0">
              <a:latin typeface="Montserrat" pitchFamily="2" charset="0"/>
            </a:endParaRPr>
          </a:p>
          <a:p>
            <a:pPr marL="285750" indent="-285750" algn="just">
              <a:buFont typeface="Wingdings" panose="05000000000000000000" pitchFamily="2" charset="2"/>
              <a:buChar char="Ø"/>
            </a:pPr>
            <a:r>
              <a:rPr lang="fr-FR" sz="1600" b="1" dirty="0" smtClean="0">
                <a:latin typeface="Montserrat" pitchFamily="2" charset="0"/>
              </a:rPr>
              <a:t>consensus </a:t>
            </a:r>
            <a:r>
              <a:rPr lang="fr-FR" sz="1600" b="1" dirty="0">
                <a:latin typeface="Montserrat" pitchFamily="2" charset="0"/>
              </a:rPr>
              <a:t>fort </a:t>
            </a:r>
            <a:r>
              <a:rPr lang="fr-FR" sz="1600" dirty="0">
                <a:latin typeface="Montserrat" pitchFamily="2" charset="0"/>
              </a:rPr>
              <a:t>: médiane </a:t>
            </a:r>
            <a:r>
              <a:rPr lang="fr-FR" sz="1600" dirty="0" smtClean="0">
                <a:latin typeface="Montserrat" pitchFamily="2" charset="0"/>
              </a:rPr>
              <a:t>≥ </a:t>
            </a:r>
            <a:r>
              <a:rPr lang="fr-FR" sz="1600" dirty="0">
                <a:latin typeface="Montserrat" pitchFamily="2" charset="0"/>
              </a:rPr>
              <a:t>5 et écart interquartile </a:t>
            </a:r>
            <a:r>
              <a:rPr lang="fr-FR" sz="1600" dirty="0" smtClean="0">
                <a:latin typeface="Montserrat" pitchFamily="2" charset="0"/>
              </a:rPr>
              <a:t>≤ </a:t>
            </a:r>
            <a:r>
              <a:rPr lang="fr-FR" sz="1600" dirty="0">
                <a:latin typeface="Montserrat" pitchFamily="2" charset="0"/>
              </a:rPr>
              <a:t>2 </a:t>
            </a:r>
            <a:r>
              <a:rPr lang="fr-FR" sz="1600" dirty="0" smtClean="0">
                <a:latin typeface="Montserrat" pitchFamily="2" charset="0"/>
              </a:rPr>
              <a:t>;</a:t>
            </a:r>
          </a:p>
          <a:p>
            <a:pPr marL="285750" indent="-285750" algn="just">
              <a:buFont typeface="Wingdings" panose="05000000000000000000" pitchFamily="2" charset="2"/>
              <a:buChar char="Ø"/>
            </a:pPr>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latin typeface="Montserrat" pitchFamily="2" charset="0"/>
              </a:rPr>
              <a:t>consensus </a:t>
            </a:r>
            <a:r>
              <a:rPr lang="fr-FR" sz="1600" b="1" dirty="0">
                <a:latin typeface="Montserrat" pitchFamily="2" charset="0"/>
              </a:rPr>
              <a:t>modéré </a:t>
            </a:r>
            <a:r>
              <a:rPr lang="fr-FR" sz="1600" dirty="0">
                <a:latin typeface="Montserrat" pitchFamily="2" charset="0"/>
              </a:rPr>
              <a:t>: médiane ≥</a:t>
            </a:r>
            <a:r>
              <a:rPr lang="fr-FR" sz="1600" dirty="0" smtClean="0">
                <a:latin typeface="Montserrat" pitchFamily="2" charset="0"/>
              </a:rPr>
              <a:t> </a:t>
            </a:r>
            <a:r>
              <a:rPr lang="fr-FR" sz="1600" dirty="0">
                <a:latin typeface="Montserrat" pitchFamily="2" charset="0"/>
              </a:rPr>
              <a:t>5 et écart interquartile </a:t>
            </a:r>
            <a:r>
              <a:rPr lang="fr-FR" sz="1600" dirty="0" smtClean="0">
                <a:latin typeface="Montserrat" pitchFamily="2" charset="0"/>
              </a:rPr>
              <a:t>&gt; </a:t>
            </a:r>
            <a:r>
              <a:rPr lang="fr-FR" sz="1600" dirty="0">
                <a:latin typeface="Montserrat" pitchFamily="2" charset="0"/>
              </a:rPr>
              <a:t>2 </a:t>
            </a:r>
            <a:r>
              <a:rPr lang="fr-FR" sz="1600" dirty="0" smtClean="0">
                <a:latin typeface="Montserrat" pitchFamily="2" charset="0"/>
              </a:rPr>
              <a:t>;</a:t>
            </a:r>
          </a:p>
          <a:p>
            <a:pPr marL="285750" indent="-285750" algn="just">
              <a:buFont typeface="Wingdings" panose="05000000000000000000" pitchFamily="2" charset="2"/>
              <a:buChar char="Ø"/>
            </a:pPr>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latin typeface="Montserrat" pitchFamily="2" charset="0"/>
              </a:rPr>
              <a:t>absence </a:t>
            </a:r>
            <a:r>
              <a:rPr lang="fr-FR" sz="1600" b="1" dirty="0">
                <a:latin typeface="Montserrat" pitchFamily="2" charset="0"/>
              </a:rPr>
              <a:t>de consensus </a:t>
            </a:r>
            <a:r>
              <a:rPr lang="fr-FR" sz="1600" dirty="0">
                <a:latin typeface="Montserrat" pitchFamily="2" charset="0"/>
              </a:rPr>
              <a:t>: médiane </a:t>
            </a:r>
            <a:r>
              <a:rPr lang="fr-FR" sz="1600" dirty="0" smtClean="0">
                <a:latin typeface="Montserrat" pitchFamily="2" charset="0"/>
              </a:rPr>
              <a:t>&lt; </a:t>
            </a:r>
            <a:r>
              <a:rPr lang="fr-FR" sz="1600" dirty="0">
                <a:latin typeface="Montserrat" pitchFamily="2" charset="0"/>
              </a:rPr>
              <a:t>5 et écart interquartile ≤ </a:t>
            </a:r>
            <a:r>
              <a:rPr lang="fr-FR" sz="1600" dirty="0" smtClean="0">
                <a:latin typeface="Montserrat" pitchFamily="2" charset="0"/>
              </a:rPr>
              <a:t>2 ;</a:t>
            </a:r>
          </a:p>
          <a:p>
            <a:pPr marL="285750" indent="-285750" algn="just">
              <a:buFont typeface="Wingdings" panose="05000000000000000000" pitchFamily="2" charset="2"/>
              <a:buChar char="Ø"/>
            </a:pPr>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latin typeface="Montserrat" pitchFamily="2" charset="0"/>
              </a:rPr>
              <a:t>forte </a:t>
            </a:r>
            <a:r>
              <a:rPr lang="fr-FR" sz="1600" b="1" dirty="0">
                <a:latin typeface="Montserrat" pitchFamily="2" charset="0"/>
              </a:rPr>
              <a:t>absence de consensus </a:t>
            </a:r>
            <a:r>
              <a:rPr lang="fr-FR" sz="1600" dirty="0">
                <a:latin typeface="Montserrat" pitchFamily="2" charset="0"/>
              </a:rPr>
              <a:t>(polarisation) : médiane </a:t>
            </a:r>
            <a:r>
              <a:rPr lang="fr-FR" sz="1600" dirty="0" smtClean="0">
                <a:latin typeface="Montserrat" pitchFamily="2" charset="0"/>
              </a:rPr>
              <a:t>&lt; </a:t>
            </a:r>
            <a:r>
              <a:rPr lang="fr-FR" sz="1600" dirty="0">
                <a:latin typeface="Montserrat" pitchFamily="2" charset="0"/>
              </a:rPr>
              <a:t>5 et écart interquartile </a:t>
            </a:r>
            <a:r>
              <a:rPr lang="fr-FR" sz="1600" dirty="0" smtClean="0">
                <a:latin typeface="Montserrat" pitchFamily="2" charset="0"/>
              </a:rPr>
              <a:t>&gt; </a:t>
            </a:r>
            <a:r>
              <a:rPr lang="fr-FR" sz="1600" dirty="0">
                <a:latin typeface="Montserrat" pitchFamily="2" charset="0"/>
              </a:rPr>
              <a:t>2.</a:t>
            </a:r>
          </a:p>
          <a:p>
            <a:pPr marL="285750" indent="-285750" algn="just">
              <a:buFont typeface="Wingdings" panose="05000000000000000000" pitchFamily="2" charset="2"/>
              <a:buChar char="Ø"/>
            </a:pPr>
            <a:endParaRPr lang="fr-FR" sz="1600" dirty="0">
              <a:latin typeface="Montserrat" pitchFamily="2" charset="0"/>
            </a:endParaRPr>
          </a:p>
        </p:txBody>
      </p:sp>
      <p:sp>
        <p:nvSpPr>
          <p:cNvPr id="3" name="Rectangle 2"/>
          <p:cNvSpPr/>
          <p:nvPr/>
        </p:nvSpPr>
        <p:spPr>
          <a:xfrm>
            <a:off x="6312024" y="977448"/>
            <a:ext cx="5696203" cy="587853"/>
          </a:xfrm>
          <a:prstGeom prst="rect">
            <a:avLst/>
          </a:prstGeom>
        </p:spPr>
        <p:txBody>
          <a:bodyPr wrap="square">
            <a:spAutoFit/>
          </a:bodyPr>
          <a:lstStyle/>
          <a:p>
            <a:pPr algn="just">
              <a:lnSpc>
                <a:spcPct val="115000"/>
              </a:lnSpc>
              <a:spcAft>
                <a:spcPts val="800"/>
              </a:spcAft>
            </a:pPr>
            <a:r>
              <a:rPr lang="fr-FR" sz="1400" b="1" dirty="0" smtClean="0">
                <a:latin typeface="Calibri" panose="020F0502020204030204" pitchFamily="34" charset="0"/>
                <a:ea typeface="Calibri" panose="020F0502020204030204" pitchFamily="34" charset="0"/>
                <a:cs typeface="Times New Roman" panose="02020603050405020304" pitchFamily="18" charset="0"/>
              </a:rPr>
              <a:t>Graphique 2 </a:t>
            </a:r>
            <a:r>
              <a:rPr lang="fr-FR" sz="1400" b="1" dirty="0">
                <a:latin typeface="Calibri" panose="020F0502020204030204" pitchFamily="34" charset="0"/>
                <a:ea typeface="Calibri" panose="020F0502020204030204" pitchFamily="34" charset="0"/>
                <a:cs typeface="Times New Roman" panose="02020603050405020304" pitchFamily="18" charset="0"/>
              </a:rPr>
              <a:t>– Répartition des niveaux de consensus selon les </a:t>
            </a:r>
            <a:r>
              <a:rPr lang="fr-FR" sz="1400" b="1" dirty="0" smtClean="0">
                <a:latin typeface="Calibri" panose="020F0502020204030204" pitchFamily="34" charset="0"/>
                <a:ea typeface="Calibri" panose="020F0502020204030204" pitchFamily="34" charset="0"/>
                <a:cs typeface="Times New Roman" panose="02020603050405020304" pitchFamily="18" charset="0"/>
              </a:rPr>
              <a:t>81 affirmations évaluées par les experts.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312024" y="5013176"/>
            <a:ext cx="5721727" cy="517065"/>
          </a:xfrm>
          <a:prstGeom prst="rect">
            <a:avLst/>
          </a:prstGeom>
        </p:spPr>
        <p:txBody>
          <a:bodyPr wrap="square">
            <a:spAutoFit/>
          </a:bodyPr>
          <a:lstStyle/>
          <a:p>
            <a:pPr>
              <a:lnSpc>
                <a:spcPct val="115000"/>
              </a:lnSpc>
              <a:spcAft>
                <a:spcPts val="800"/>
              </a:spcAft>
            </a:pPr>
            <a:r>
              <a:rPr lang="fr-FR" sz="1200" b="1" i="1" dirty="0">
                <a:latin typeface="Calibri" panose="020F0502020204030204" pitchFamily="34" charset="0"/>
                <a:ea typeface="Calibri" panose="020F0502020204030204" pitchFamily="34" charset="0"/>
                <a:cs typeface="Times New Roman" panose="02020603050405020304" pitchFamily="18" charset="0"/>
              </a:rPr>
              <a:t>Source :</a:t>
            </a:r>
            <a:r>
              <a:rPr lang="fr-FR" sz="1200" dirty="0">
                <a:latin typeface="Calibri" panose="020F0502020204030204" pitchFamily="34" charset="0"/>
                <a:ea typeface="Calibri" panose="020F0502020204030204" pitchFamily="34" charset="0"/>
                <a:cs typeface="Times New Roman" panose="02020603050405020304" pitchFamily="18" charset="0"/>
              </a:rPr>
              <a:t> Ministère du Logement et de l’Aménagement du territoire – Observatoire de l’Habitat, 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rotWithShape="1">
          <a:blip r:embed="rId2"/>
          <a:srcRect l="8649" t="8565"/>
          <a:stretch/>
        </p:blipFill>
        <p:spPr>
          <a:xfrm>
            <a:off x="6688554" y="1641149"/>
            <a:ext cx="4943142" cy="3317328"/>
          </a:xfrm>
          <a:prstGeom prst="rect">
            <a:avLst/>
          </a:prstGeom>
        </p:spPr>
      </p:pic>
    </p:spTree>
    <p:extLst>
      <p:ext uri="{BB962C8B-B14F-4D97-AF65-F5344CB8AC3E}">
        <p14:creationId xmlns:p14="http://schemas.microsoft.com/office/powerpoint/2010/main" val="870812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Résultats</a:t>
            </a:r>
            <a:endParaRPr lang="fr-LU" sz="1600" b="1" dirty="0">
              <a:solidFill>
                <a:prstClr val="black"/>
              </a:solidFill>
            </a:endParaRPr>
          </a:p>
        </p:txBody>
      </p:sp>
      <p:sp>
        <p:nvSpPr>
          <p:cNvPr id="4" name="TextBox 3"/>
          <p:cNvSpPr txBox="1"/>
          <p:nvPr/>
        </p:nvSpPr>
        <p:spPr>
          <a:xfrm>
            <a:off x="335360" y="1340768"/>
            <a:ext cx="4464496" cy="4031873"/>
          </a:xfrm>
          <a:prstGeom prst="rect">
            <a:avLst/>
          </a:prstGeom>
          <a:noFill/>
        </p:spPr>
        <p:txBody>
          <a:bodyPr wrap="square" rtlCol="0">
            <a:spAutoFit/>
          </a:bodyPr>
          <a:lstStyle/>
          <a:p>
            <a:pPr algn="just"/>
            <a:r>
              <a:rPr lang="fr-FR" sz="1600" b="1" dirty="0" smtClean="0">
                <a:latin typeface="Montserrat" pitchFamily="2" charset="0"/>
              </a:rPr>
              <a:t>a</a:t>
            </a:r>
            <a:r>
              <a:rPr lang="fr-FR" sz="1600" b="1" dirty="0">
                <a:latin typeface="Montserrat" pitchFamily="2" charset="0"/>
              </a:rPr>
              <a:t>) Objectifs du plafonnement des </a:t>
            </a:r>
            <a:r>
              <a:rPr lang="fr-FR" sz="1600" b="1" dirty="0" smtClean="0">
                <a:latin typeface="Montserrat" pitchFamily="2" charset="0"/>
              </a:rPr>
              <a:t>loyers</a:t>
            </a:r>
          </a:p>
          <a:p>
            <a:pPr algn="just"/>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solidFill>
                  <a:srgbClr val="00B050"/>
                </a:solidFill>
                <a:latin typeface="Montserrat" pitchFamily="2" charset="0"/>
              </a:rPr>
              <a:t>consensus </a:t>
            </a:r>
            <a:r>
              <a:rPr lang="fr-FR" sz="1600" b="1" dirty="0">
                <a:solidFill>
                  <a:srgbClr val="00B050"/>
                </a:solidFill>
                <a:latin typeface="Montserrat" pitchFamily="2" charset="0"/>
              </a:rPr>
              <a:t>fort </a:t>
            </a:r>
            <a:r>
              <a:rPr lang="fr-FR" sz="1600" dirty="0">
                <a:latin typeface="Montserrat" pitchFamily="2" charset="0"/>
              </a:rPr>
              <a:t>: prioriser la protection des </a:t>
            </a:r>
            <a:r>
              <a:rPr lang="fr-FR" sz="1600" b="1" dirty="0" smtClean="0">
                <a:latin typeface="Montserrat" pitchFamily="2" charset="0"/>
              </a:rPr>
              <a:t>locataires</a:t>
            </a:r>
            <a:r>
              <a:rPr lang="fr-FR" sz="1600" dirty="0">
                <a:latin typeface="Montserrat" pitchFamily="2" charset="0"/>
              </a:rPr>
              <a:t>, prévenir </a:t>
            </a:r>
            <a:r>
              <a:rPr lang="fr-FR" sz="1600" b="1" dirty="0">
                <a:latin typeface="Montserrat" pitchFamily="2" charset="0"/>
              </a:rPr>
              <a:t>l’exclusion sociale</a:t>
            </a:r>
            <a:r>
              <a:rPr lang="fr-FR" sz="1600" dirty="0">
                <a:latin typeface="Montserrat" pitchFamily="2" charset="0"/>
              </a:rPr>
              <a:t> liée au </a:t>
            </a:r>
            <a:r>
              <a:rPr lang="fr-FR" sz="1600" dirty="0" smtClean="0">
                <a:latin typeface="Montserrat" pitchFamily="2" charset="0"/>
              </a:rPr>
              <a:t>logement, </a:t>
            </a:r>
            <a:r>
              <a:rPr lang="fr-FR" sz="1600" b="1" dirty="0" smtClean="0">
                <a:latin typeface="Montserrat" pitchFamily="2" charset="0"/>
              </a:rPr>
              <a:t>limiter </a:t>
            </a:r>
            <a:r>
              <a:rPr lang="fr-FR" sz="1600" b="1" dirty="0">
                <a:latin typeface="Montserrat" pitchFamily="2" charset="0"/>
              </a:rPr>
              <a:t>les écarts</a:t>
            </a:r>
            <a:r>
              <a:rPr lang="fr-FR" sz="1600" dirty="0">
                <a:latin typeface="Montserrat" pitchFamily="2" charset="0"/>
              </a:rPr>
              <a:t> entre les loyers en cours de bail et ceux appliqués aux nouveaux </a:t>
            </a:r>
            <a:r>
              <a:rPr lang="fr-FR" sz="1600" dirty="0" smtClean="0">
                <a:latin typeface="Montserrat" pitchFamily="2" charset="0"/>
              </a:rPr>
              <a:t>contrats ;</a:t>
            </a:r>
          </a:p>
          <a:p>
            <a:pPr marL="285750" indent="-285750" algn="just">
              <a:buFont typeface="Wingdings" panose="05000000000000000000" pitchFamily="2" charset="2"/>
              <a:buChar char="Ø"/>
            </a:pPr>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solidFill>
                  <a:schemeClr val="accent6">
                    <a:lumMod val="75000"/>
                  </a:schemeClr>
                </a:solidFill>
                <a:latin typeface="Montserrat" pitchFamily="2" charset="0"/>
              </a:rPr>
              <a:t>absence </a:t>
            </a:r>
            <a:r>
              <a:rPr lang="fr-FR" sz="1600" b="1" dirty="0">
                <a:solidFill>
                  <a:schemeClr val="accent6">
                    <a:lumMod val="75000"/>
                  </a:schemeClr>
                </a:solidFill>
                <a:latin typeface="Montserrat" pitchFamily="2" charset="0"/>
              </a:rPr>
              <a:t>de consensus </a:t>
            </a:r>
            <a:r>
              <a:rPr lang="fr-FR" sz="1600" dirty="0">
                <a:latin typeface="Montserrat" pitchFamily="2" charset="0"/>
              </a:rPr>
              <a:t>: </a:t>
            </a:r>
            <a:r>
              <a:rPr lang="fr-FR" sz="1600" dirty="0" smtClean="0">
                <a:latin typeface="Montserrat" pitchFamily="2" charset="0"/>
              </a:rPr>
              <a:t>le plafonnement des loyers vise à réduire </a:t>
            </a:r>
            <a:r>
              <a:rPr lang="fr-FR" sz="1600" b="1" dirty="0" smtClean="0">
                <a:latin typeface="Montserrat" pitchFamily="2" charset="0"/>
              </a:rPr>
              <a:t>l’hétérogénéité </a:t>
            </a:r>
            <a:r>
              <a:rPr lang="fr-FR" sz="1600" b="1" dirty="0">
                <a:latin typeface="Montserrat" pitchFamily="2" charset="0"/>
              </a:rPr>
              <a:t>des loyers </a:t>
            </a:r>
            <a:r>
              <a:rPr lang="fr-FR" sz="1600" dirty="0">
                <a:latin typeface="Montserrat" pitchFamily="2" charset="0"/>
              </a:rPr>
              <a:t>et à protéger les quartiers contre la </a:t>
            </a:r>
            <a:r>
              <a:rPr lang="fr-FR" sz="1600" dirty="0" smtClean="0">
                <a:latin typeface="Montserrat" pitchFamily="2" charset="0"/>
              </a:rPr>
              <a:t>gentrification ;</a:t>
            </a:r>
          </a:p>
          <a:p>
            <a:pPr marL="285750" indent="-285750" algn="just">
              <a:buFont typeface="Wingdings" panose="05000000000000000000" pitchFamily="2" charset="2"/>
              <a:buChar char="Ø"/>
            </a:pPr>
            <a:endParaRPr lang="fr-FR" sz="1600" dirty="0">
              <a:latin typeface="Montserrat" pitchFamily="2" charset="0"/>
            </a:endParaRPr>
          </a:p>
          <a:p>
            <a:pPr algn="just"/>
            <a:endParaRPr lang="fr-FR" sz="1600" dirty="0">
              <a:latin typeface="Montserrat" pitchFamily="2" charset="0"/>
            </a:endParaRPr>
          </a:p>
        </p:txBody>
      </p:sp>
      <p:sp>
        <p:nvSpPr>
          <p:cNvPr id="15" name="Rounded Rectangular Callout 14"/>
          <p:cNvSpPr/>
          <p:nvPr/>
        </p:nvSpPr>
        <p:spPr>
          <a:xfrm>
            <a:off x="5231904" y="733346"/>
            <a:ext cx="6624736" cy="210610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latin typeface="Montserrat" pitchFamily="2" charset="0"/>
              </a:rPr>
              <a:t>« </a:t>
            </a:r>
            <a:r>
              <a:rPr lang="fr-FR" sz="1400" i="1" dirty="0" smtClean="0">
                <a:latin typeface="Montserrat" pitchFamily="2" charset="0"/>
              </a:rPr>
              <a:t>[…] </a:t>
            </a:r>
            <a:r>
              <a:rPr lang="fr-FR" sz="1400" i="1" dirty="0">
                <a:latin typeface="Montserrat" pitchFamily="2" charset="0"/>
              </a:rPr>
              <a:t>Selon la Charte de Leipzig, la dimension de la « ville juste » tient compte du fait que « des quartiers urbains socialement équilibrés, mixtes et sûrs favorisent l'intégration de tous les groupes sociaux et ethniques et de toutes les générations. </a:t>
            </a:r>
            <a:r>
              <a:rPr lang="fr-FR" sz="1400" i="1" dirty="0" smtClean="0">
                <a:latin typeface="Montserrat" pitchFamily="2" charset="0"/>
              </a:rPr>
              <a:t>[…] Par </a:t>
            </a:r>
            <a:r>
              <a:rPr lang="fr-FR" sz="1400" i="1" dirty="0">
                <a:latin typeface="Montserrat" pitchFamily="2" charset="0"/>
              </a:rPr>
              <a:t>conséquent, la diversité sociale et la protection contre la gentrification sont des objectifs soutenus par la Charte de Leipzig et doivent être visés par le plafonnement des loyers.</a:t>
            </a:r>
            <a:r>
              <a:rPr lang="fr-FR" sz="1400" dirty="0">
                <a:latin typeface="Montserrat" pitchFamily="2" charset="0"/>
              </a:rPr>
              <a:t> » [E17]</a:t>
            </a:r>
          </a:p>
        </p:txBody>
      </p:sp>
      <p:sp>
        <p:nvSpPr>
          <p:cNvPr id="16" name="Rounded Rectangular Callout 15"/>
          <p:cNvSpPr/>
          <p:nvPr/>
        </p:nvSpPr>
        <p:spPr>
          <a:xfrm>
            <a:off x="5839594" y="3252191"/>
            <a:ext cx="5409356" cy="2502761"/>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fr-FR" sz="1400" dirty="0">
                <a:latin typeface="Montserrat" pitchFamily="2" charset="0"/>
              </a:rPr>
              <a:t>« A nouveau, ce n’est pas à l’État de contrôler une mixité des quartiers, c’est au marché de prendre une direction naturelle » [E20]. </a:t>
            </a:r>
          </a:p>
          <a:p>
            <a:pPr algn="just"/>
            <a:endParaRPr lang="fr-FR" sz="1400" dirty="0">
              <a:latin typeface="Montserrat" pitchFamily="2" charset="0"/>
            </a:endParaRPr>
          </a:p>
          <a:p>
            <a:pPr algn="just"/>
            <a:endParaRPr lang="fr-FR" sz="1400" dirty="0">
              <a:latin typeface="Montserrat" pitchFamily="2" charset="0"/>
            </a:endParaRPr>
          </a:p>
          <a:p>
            <a:pPr algn="just"/>
            <a:r>
              <a:rPr lang="fr-FR" sz="1400" dirty="0">
                <a:latin typeface="Montserrat" pitchFamily="2" charset="0"/>
              </a:rPr>
              <a:t>« Je crains plutôt qu’elle puisse mener à la dégradation des quartiers en raison d'investissements insuffisants dans la rénovation. » [E5]</a:t>
            </a:r>
          </a:p>
          <a:p>
            <a:endParaRPr lang="fr-FR" sz="1400" dirty="0">
              <a:latin typeface="Montserrat" pitchFamily="2" charset="0"/>
            </a:endParaRPr>
          </a:p>
        </p:txBody>
      </p:sp>
    </p:spTree>
    <p:extLst>
      <p:ext uri="{BB962C8B-B14F-4D97-AF65-F5344CB8AC3E}">
        <p14:creationId xmlns:p14="http://schemas.microsoft.com/office/powerpoint/2010/main" val="2688740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Résultats</a:t>
            </a:r>
            <a:endParaRPr lang="fr-LU" sz="1600" b="1" dirty="0">
              <a:solidFill>
                <a:prstClr val="black"/>
              </a:solidFill>
            </a:endParaRPr>
          </a:p>
        </p:txBody>
      </p:sp>
      <p:sp>
        <p:nvSpPr>
          <p:cNvPr id="4" name="TextBox 3"/>
          <p:cNvSpPr txBox="1"/>
          <p:nvPr/>
        </p:nvSpPr>
        <p:spPr>
          <a:xfrm>
            <a:off x="335360" y="1340768"/>
            <a:ext cx="4464496" cy="5262979"/>
          </a:xfrm>
          <a:prstGeom prst="rect">
            <a:avLst/>
          </a:prstGeom>
          <a:noFill/>
        </p:spPr>
        <p:txBody>
          <a:bodyPr wrap="square" rtlCol="0">
            <a:spAutoFit/>
          </a:bodyPr>
          <a:lstStyle/>
          <a:p>
            <a:pPr algn="just"/>
            <a:r>
              <a:rPr lang="fr-FR" sz="1600" b="1" dirty="0" smtClean="0">
                <a:latin typeface="Montserrat" pitchFamily="2" charset="0"/>
              </a:rPr>
              <a:t>b</a:t>
            </a:r>
            <a:r>
              <a:rPr lang="fr-FR" sz="1600" b="1" dirty="0">
                <a:latin typeface="Montserrat" pitchFamily="2" charset="0"/>
              </a:rPr>
              <a:t>) Segments du marché locatif privé à inclure ou exclure du </a:t>
            </a:r>
            <a:r>
              <a:rPr lang="fr-FR" sz="1600" b="1" dirty="0" smtClean="0">
                <a:latin typeface="Montserrat" pitchFamily="2" charset="0"/>
              </a:rPr>
              <a:t>plafonnement</a:t>
            </a:r>
          </a:p>
          <a:p>
            <a:pPr algn="just"/>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solidFill>
                  <a:srgbClr val="00B050"/>
                </a:solidFill>
                <a:latin typeface="Montserrat" pitchFamily="2" charset="0"/>
              </a:rPr>
              <a:t>consensus </a:t>
            </a:r>
            <a:r>
              <a:rPr lang="fr-FR" sz="1600" b="1" dirty="0">
                <a:solidFill>
                  <a:srgbClr val="00B050"/>
                </a:solidFill>
                <a:latin typeface="Montserrat" pitchFamily="2" charset="0"/>
              </a:rPr>
              <a:t>fort </a:t>
            </a:r>
            <a:r>
              <a:rPr lang="fr-FR" sz="1600" dirty="0">
                <a:latin typeface="Montserrat" pitchFamily="2" charset="0"/>
              </a:rPr>
              <a:t>: logements en </a:t>
            </a:r>
            <a:r>
              <a:rPr lang="fr-FR" sz="1600" b="1" dirty="0">
                <a:latin typeface="Montserrat" pitchFamily="2" charset="0"/>
              </a:rPr>
              <a:t>location « standard </a:t>
            </a:r>
            <a:r>
              <a:rPr lang="fr-FR" sz="1600" b="1" dirty="0" smtClean="0">
                <a:latin typeface="Montserrat" pitchFamily="2" charset="0"/>
              </a:rPr>
              <a:t>» </a:t>
            </a:r>
            <a:r>
              <a:rPr lang="fr-FR" sz="1600" dirty="0" smtClean="0">
                <a:latin typeface="Montserrat" pitchFamily="2" charset="0"/>
              </a:rPr>
              <a:t>(les </a:t>
            </a:r>
            <a:r>
              <a:rPr lang="fr-FR" sz="1600" dirty="0">
                <a:latin typeface="Montserrat" pitchFamily="2" charset="0"/>
              </a:rPr>
              <a:t>logements anciens, à faible performance énergétique, les logements de petite taille, les logements neufs ou haut de </a:t>
            </a:r>
            <a:r>
              <a:rPr lang="fr-FR" sz="1600" dirty="0" smtClean="0">
                <a:latin typeface="Montserrat" pitchFamily="2" charset="0"/>
              </a:rPr>
              <a:t>gamme), </a:t>
            </a:r>
            <a:r>
              <a:rPr lang="fr-FR" sz="1600" dirty="0">
                <a:latin typeface="Montserrat" pitchFamily="2" charset="0"/>
              </a:rPr>
              <a:t>ainsi que les </a:t>
            </a:r>
            <a:r>
              <a:rPr lang="fr-FR" sz="1600" b="1" dirty="0">
                <a:latin typeface="Montserrat" pitchFamily="2" charset="0"/>
              </a:rPr>
              <a:t>logements atypiques ou de courte durée</a:t>
            </a:r>
            <a:r>
              <a:rPr lang="fr-FR" sz="1600" dirty="0">
                <a:latin typeface="Montserrat" pitchFamily="2" charset="0"/>
              </a:rPr>
              <a:t> (chambres meublées, baux de courte durée) et ceux destinés à des </a:t>
            </a:r>
            <a:r>
              <a:rPr lang="fr-FR" sz="1600" b="1" dirty="0">
                <a:latin typeface="Montserrat" pitchFamily="2" charset="0"/>
              </a:rPr>
              <a:t>publics </a:t>
            </a:r>
            <a:r>
              <a:rPr lang="fr-FR" sz="1600" b="1" dirty="0" smtClean="0">
                <a:latin typeface="Montserrat" pitchFamily="2" charset="0"/>
              </a:rPr>
              <a:t>spécifiques</a:t>
            </a:r>
            <a:r>
              <a:rPr lang="fr-FR" sz="1600" dirty="0" smtClean="0">
                <a:latin typeface="Montserrat" pitchFamily="2" charset="0"/>
              </a:rPr>
              <a:t> (étudiants, jeunes) ;  </a:t>
            </a:r>
            <a:r>
              <a:rPr lang="fr-FR" sz="1600" b="1" dirty="0">
                <a:latin typeface="Montserrat" pitchFamily="2" charset="0"/>
              </a:rPr>
              <a:t>nouveaux baux </a:t>
            </a:r>
            <a:r>
              <a:rPr lang="fr-FR" sz="1600" b="1" dirty="0" smtClean="0">
                <a:latin typeface="Montserrat" pitchFamily="2" charset="0"/>
              </a:rPr>
              <a:t>et </a:t>
            </a:r>
            <a:r>
              <a:rPr lang="fr-FR" sz="1600" b="1" dirty="0">
                <a:latin typeface="Montserrat" pitchFamily="2" charset="0"/>
              </a:rPr>
              <a:t>renouvellements </a:t>
            </a:r>
            <a:r>
              <a:rPr lang="fr-FR" sz="1600" dirty="0">
                <a:latin typeface="Montserrat" pitchFamily="2" charset="0"/>
              </a:rPr>
              <a:t>de </a:t>
            </a:r>
            <a:r>
              <a:rPr lang="fr-FR" sz="1600" dirty="0" smtClean="0">
                <a:latin typeface="Montserrat" pitchFamily="2" charset="0"/>
              </a:rPr>
              <a:t>bail ;</a:t>
            </a:r>
          </a:p>
          <a:p>
            <a:pPr marL="285750" indent="-285750" algn="just">
              <a:buFont typeface="Wingdings" panose="05000000000000000000" pitchFamily="2" charset="2"/>
              <a:buChar char="Ø"/>
            </a:pPr>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solidFill>
                  <a:schemeClr val="accent6">
                    <a:lumMod val="75000"/>
                  </a:schemeClr>
                </a:solidFill>
                <a:latin typeface="Montserrat" pitchFamily="2" charset="0"/>
              </a:rPr>
              <a:t>absence </a:t>
            </a:r>
            <a:r>
              <a:rPr lang="fr-FR" sz="1600" b="1" dirty="0">
                <a:solidFill>
                  <a:schemeClr val="accent6">
                    <a:lumMod val="75000"/>
                  </a:schemeClr>
                </a:solidFill>
                <a:latin typeface="Montserrat" pitchFamily="2" charset="0"/>
              </a:rPr>
              <a:t>de consensus </a:t>
            </a:r>
            <a:r>
              <a:rPr lang="fr-FR" sz="1600" dirty="0">
                <a:latin typeface="Montserrat" pitchFamily="2" charset="0"/>
              </a:rPr>
              <a:t>: segments du parc locatif qui pourraient être exclus du </a:t>
            </a:r>
            <a:r>
              <a:rPr lang="fr-FR" sz="1600" dirty="0" smtClean="0">
                <a:latin typeface="Montserrat" pitchFamily="2" charset="0"/>
              </a:rPr>
              <a:t>dispositif ;</a:t>
            </a:r>
          </a:p>
          <a:p>
            <a:pPr marL="285750" indent="-285750" algn="just">
              <a:buFont typeface="Wingdings" panose="05000000000000000000" pitchFamily="2" charset="2"/>
              <a:buChar char="Ø"/>
            </a:pPr>
            <a:endParaRPr lang="fr-FR" sz="1600" dirty="0">
              <a:latin typeface="Montserrat" pitchFamily="2" charset="0"/>
            </a:endParaRPr>
          </a:p>
          <a:p>
            <a:pPr algn="just"/>
            <a:endParaRPr lang="fr-FR" sz="1600" dirty="0">
              <a:latin typeface="Montserrat" pitchFamily="2" charset="0"/>
            </a:endParaRPr>
          </a:p>
        </p:txBody>
      </p:sp>
      <p:sp>
        <p:nvSpPr>
          <p:cNvPr id="15" name="Rounded Rectangular Callout 14"/>
          <p:cNvSpPr/>
          <p:nvPr/>
        </p:nvSpPr>
        <p:spPr>
          <a:xfrm>
            <a:off x="5231904" y="0"/>
            <a:ext cx="6960096" cy="32129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latin typeface="Montserrat" pitchFamily="2" charset="0"/>
              </a:rPr>
              <a:t>« Exclure les logements dont les loyers sont très élevés encouragerait la construction et la rénovation de logements de luxe afin de contourner le plafonnement des loyers et réduirait l'offre de logements abordables. Par conséquent, si certains logements sont exclus, les effets indésirables compromettront les objectifs du plafonnement des loyers » [</a:t>
            </a:r>
            <a:r>
              <a:rPr lang="fr-FR" sz="1400" dirty="0">
                <a:latin typeface="Montserrat" pitchFamily="2" charset="0"/>
              </a:rPr>
              <a:t>E17</a:t>
            </a:r>
            <a:r>
              <a:rPr lang="fr-FR" sz="1400" dirty="0" smtClean="0">
                <a:latin typeface="Montserrat" pitchFamily="2" charset="0"/>
              </a:rPr>
              <a:t>].</a:t>
            </a:r>
          </a:p>
          <a:p>
            <a:endParaRPr lang="fr-FR" sz="1400" dirty="0">
              <a:latin typeface="Montserrat" pitchFamily="2" charset="0"/>
            </a:endParaRPr>
          </a:p>
          <a:p>
            <a:r>
              <a:rPr lang="fr-FR" sz="1400" dirty="0" smtClean="0">
                <a:latin typeface="Montserrat" pitchFamily="2" charset="0"/>
              </a:rPr>
              <a:t>« La </a:t>
            </a:r>
            <a:r>
              <a:rPr lang="fr-FR" sz="1400" dirty="0">
                <a:latin typeface="Montserrat" pitchFamily="2" charset="0"/>
              </a:rPr>
              <a:t>régulation des loyers et celle des locations saisonnières doivent être pensées conjointement, en évitant de donner une prime aux secondes » [E21</a:t>
            </a:r>
            <a:r>
              <a:rPr lang="fr-FR" sz="1400" dirty="0" smtClean="0">
                <a:latin typeface="Montserrat" pitchFamily="2" charset="0"/>
              </a:rPr>
              <a:t>]</a:t>
            </a:r>
          </a:p>
          <a:p>
            <a:endParaRPr lang="fr-FR" sz="1400" dirty="0">
              <a:latin typeface="Montserrat" pitchFamily="2" charset="0"/>
            </a:endParaRPr>
          </a:p>
          <a:p>
            <a:r>
              <a:rPr lang="fr-FR" sz="1400" dirty="0" smtClean="0">
                <a:latin typeface="Montserrat" pitchFamily="2" charset="0"/>
              </a:rPr>
              <a:t>« Il </a:t>
            </a:r>
            <a:r>
              <a:rPr lang="fr-FR" sz="1400" dirty="0">
                <a:latin typeface="Montserrat" pitchFamily="2" charset="0"/>
              </a:rPr>
              <a:t>faut inciter à ce que les logements soient loués tout au long de l’année, plutôt que laissés inoccupés sur certaines périodes en raison de loyers trop élevés » [E20</a:t>
            </a:r>
            <a:r>
              <a:rPr lang="fr-FR" sz="1400" dirty="0" smtClean="0">
                <a:latin typeface="Montserrat" pitchFamily="2" charset="0"/>
              </a:rPr>
              <a:t>].</a:t>
            </a:r>
            <a:endParaRPr lang="fr-FR" sz="1400" dirty="0">
              <a:latin typeface="Montserrat" pitchFamily="2" charset="0"/>
            </a:endParaRPr>
          </a:p>
        </p:txBody>
      </p:sp>
      <p:sp>
        <p:nvSpPr>
          <p:cNvPr id="16" name="Rounded Rectangular Callout 15"/>
          <p:cNvSpPr/>
          <p:nvPr/>
        </p:nvSpPr>
        <p:spPr>
          <a:xfrm>
            <a:off x="7608168" y="3429000"/>
            <a:ext cx="3816424" cy="2338127"/>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fr-FR" sz="1400" dirty="0" smtClean="0">
                <a:latin typeface="Montserrat" pitchFamily="2" charset="0"/>
              </a:rPr>
              <a:t>« C’est </a:t>
            </a:r>
            <a:r>
              <a:rPr lang="fr-FR" sz="1400" dirty="0">
                <a:latin typeface="Montserrat" pitchFamily="2" charset="0"/>
              </a:rPr>
              <a:t>la loi de l’offre et de la demande » [E11</a:t>
            </a:r>
            <a:r>
              <a:rPr lang="fr-FR" sz="1400" dirty="0" smtClean="0">
                <a:latin typeface="Montserrat" pitchFamily="2" charset="0"/>
              </a:rPr>
              <a:t>]</a:t>
            </a:r>
          </a:p>
          <a:p>
            <a:pPr algn="just"/>
            <a:endParaRPr lang="fr-FR" sz="1400" dirty="0" smtClean="0">
              <a:latin typeface="Montserrat" pitchFamily="2" charset="0"/>
            </a:endParaRPr>
          </a:p>
          <a:p>
            <a:pPr algn="just"/>
            <a:r>
              <a:rPr lang="fr-FR" sz="1400" dirty="0" smtClean="0">
                <a:latin typeface="Montserrat" pitchFamily="2" charset="0"/>
              </a:rPr>
              <a:t>« Si </a:t>
            </a:r>
            <a:r>
              <a:rPr lang="fr-FR" sz="1400" dirty="0">
                <a:latin typeface="Montserrat" pitchFamily="2" charset="0"/>
              </a:rPr>
              <a:t>un locataire accepte par écrit être prêt à payer un loyer au-dessus du plafond » [E19].</a:t>
            </a:r>
          </a:p>
        </p:txBody>
      </p:sp>
    </p:spTree>
    <p:extLst>
      <p:ext uri="{BB962C8B-B14F-4D97-AF65-F5344CB8AC3E}">
        <p14:creationId xmlns:p14="http://schemas.microsoft.com/office/powerpoint/2010/main" val="2932704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Résultats</a:t>
            </a:r>
            <a:endParaRPr lang="fr-LU" sz="1600" b="1" dirty="0">
              <a:solidFill>
                <a:prstClr val="black"/>
              </a:solidFill>
            </a:endParaRPr>
          </a:p>
        </p:txBody>
      </p:sp>
      <p:sp>
        <p:nvSpPr>
          <p:cNvPr id="4" name="TextBox 3"/>
          <p:cNvSpPr txBox="1"/>
          <p:nvPr/>
        </p:nvSpPr>
        <p:spPr>
          <a:xfrm>
            <a:off x="335360" y="1340768"/>
            <a:ext cx="11089232" cy="1569660"/>
          </a:xfrm>
          <a:prstGeom prst="rect">
            <a:avLst/>
          </a:prstGeom>
          <a:noFill/>
        </p:spPr>
        <p:txBody>
          <a:bodyPr wrap="square" rtlCol="0">
            <a:spAutoFit/>
          </a:bodyPr>
          <a:lstStyle/>
          <a:p>
            <a:pPr algn="just"/>
            <a:r>
              <a:rPr lang="fr-FR" sz="1600" b="1" dirty="0" smtClean="0">
                <a:latin typeface="Montserrat" pitchFamily="2" charset="0"/>
              </a:rPr>
              <a:t>c) Critères liés au financement de l’investissement</a:t>
            </a:r>
          </a:p>
          <a:p>
            <a:pPr algn="just"/>
            <a:endParaRPr lang="fr-FR" sz="1600" dirty="0">
              <a:latin typeface="Montserrat" pitchFamily="2" charset="0"/>
            </a:endParaRPr>
          </a:p>
          <a:p>
            <a:pPr marL="285750" indent="-285750" algn="just">
              <a:buFont typeface="Wingdings" panose="05000000000000000000" pitchFamily="2" charset="2"/>
              <a:buChar char="Ø"/>
            </a:pPr>
            <a:r>
              <a:rPr lang="fr-FR" sz="1600" dirty="0">
                <a:latin typeface="Montserrat" pitchFamily="2" charset="0"/>
              </a:rPr>
              <a:t>Globalement, les différentes affirmations relatives au financement comme critère du plafonnement des loyers, montrent plutôt une </a:t>
            </a:r>
            <a:r>
              <a:rPr lang="fr-FR" sz="1600" dirty="0">
                <a:solidFill>
                  <a:schemeClr val="accent6">
                    <a:lumMod val="75000"/>
                  </a:schemeClr>
                </a:solidFill>
                <a:latin typeface="Montserrat" pitchFamily="2" charset="0"/>
              </a:rPr>
              <a:t>absence de consensus</a:t>
            </a:r>
            <a:r>
              <a:rPr lang="fr-FR" sz="1600" dirty="0">
                <a:latin typeface="Montserrat" pitchFamily="2" charset="0"/>
              </a:rPr>
              <a:t>. La méthode actuelle de régulation des loyers (basée sur le calcul du capital investi) demeure un point de débat et se caractérise par une absence de consensus, ainsi que par un niveau élevé d’indécision parmi les </a:t>
            </a:r>
            <a:r>
              <a:rPr lang="fr-FR" sz="1600" dirty="0" smtClean="0">
                <a:latin typeface="Montserrat" pitchFamily="2" charset="0"/>
              </a:rPr>
              <a:t>experts.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3068618"/>
            <a:ext cx="8419306" cy="3054361"/>
          </a:xfrm>
          <a:prstGeom prst="rect">
            <a:avLst/>
          </a:prstGeom>
          <a:noFill/>
        </p:spPr>
      </p:pic>
      <p:sp>
        <p:nvSpPr>
          <p:cNvPr id="7" name="Rectangle 6"/>
          <p:cNvSpPr/>
          <p:nvPr/>
        </p:nvSpPr>
        <p:spPr>
          <a:xfrm>
            <a:off x="2711624" y="5976470"/>
            <a:ext cx="7352387" cy="304699"/>
          </a:xfrm>
          <a:prstGeom prst="rect">
            <a:avLst/>
          </a:prstGeom>
        </p:spPr>
        <p:txBody>
          <a:bodyPr wrap="square">
            <a:spAutoFit/>
          </a:bodyPr>
          <a:lstStyle/>
          <a:p>
            <a:pPr>
              <a:lnSpc>
                <a:spcPct val="115000"/>
              </a:lnSpc>
              <a:spcAft>
                <a:spcPts val="800"/>
              </a:spcAft>
            </a:pPr>
            <a:r>
              <a:rPr lang="fr-FR" sz="1200" b="1" i="1" dirty="0">
                <a:latin typeface="Calibri" panose="020F0502020204030204" pitchFamily="34" charset="0"/>
                <a:ea typeface="Calibri" panose="020F0502020204030204" pitchFamily="34" charset="0"/>
                <a:cs typeface="Times New Roman" panose="02020603050405020304" pitchFamily="18" charset="0"/>
              </a:rPr>
              <a:t>Source :</a:t>
            </a:r>
            <a:r>
              <a:rPr lang="fr-FR" sz="1200" dirty="0">
                <a:latin typeface="Calibri" panose="020F0502020204030204" pitchFamily="34" charset="0"/>
                <a:ea typeface="Calibri" panose="020F0502020204030204" pitchFamily="34" charset="0"/>
                <a:cs typeface="Times New Roman" panose="02020603050405020304" pitchFamily="18" charset="0"/>
              </a:rPr>
              <a:t> Ministère du Logement et de l’Aménagement du territoire – Observatoire de l’Habitat, 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831976" y="2912293"/>
            <a:ext cx="6096000" cy="312650"/>
          </a:xfrm>
          <a:prstGeom prst="rect">
            <a:avLst/>
          </a:prstGeom>
        </p:spPr>
        <p:txBody>
          <a:bodyPr>
            <a:spAutoFit/>
          </a:bodyPr>
          <a:lstStyle/>
          <a:p>
            <a:pPr algn="ctr">
              <a:lnSpc>
                <a:spcPct val="107000"/>
              </a:lnSpc>
              <a:spcAft>
                <a:spcPts val="800"/>
              </a:spcAft>
            </a:pPr>
            <a:r>
              <a:rPr lang="fr-FR" sz="1400" b="1" dirty="0">
                <a:latin typeface="Calibri" panose="020F0502020204030204" pitchFamily="34" charset="0"/>
                <a:ea typeface="Calibri" panose="020F0502020204030204" pitchFamily="34" charset="0"/>
                <a:cs typeface="Times New Roman" panose="02020603050405020304" pitchFamily="18" charset="0"/>
              </a:rPr>
              <a:t>Graphique </a:t>
            </a:r>
            <a:r>
              <a:rPr lang="fr-FR" sz="1400" b="1" dirty="0" smtClean="0">
                <a:latin typeface="Calibri" panose="020F0502020204030204" pitchFamily="34" charset="0"/>
                <a:ea typeface="Calibri" panose="020F0502020204030204" pitchFamily="34" charset="0"/>
                <a:cs typeface="Times New Roman" panose="02020603050405020304" pitchFamily="18" charset="0"/>
              </a:rPr>
              <a:t>3B </a:t>
            </a:r>
            <a:r>
              <a:rPr lang="fr-FR" sz="1400" b="1" dirty="0">
                <a:latin typeface="Calibri" panose="020F0502020204030204" pitchFamily="34" charset="0"/>
                <a:ea typeface="Calibri" panose="020F0502020204030204" pitchFamily="34" charset="0"/>
                <a:cs typeface="Times New Roman" panose="02020603050405020304" pitchFamily="18" charset="0"/>
              </a:rPr>
              <a:t>– Critères du plafonnement des loyers d’habitation.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9116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536" y="548680"/>
            <a:ext cx="10369152" cy="369332"/>
          </a:xfrm>
          <a:prstGeom prst="rect">
            <a:avLst/>
          </a:prstGeom>
        </p:spPr>
        <p:txBody>
          <a:bodyPr wrap="square">
            <a:spAutoFit/>
          </a:bodyPr>
          <a:lstStyle/>
          <a:p>
            <a:r>
              <a:rPr lang="fr-FR" b="1" dirty="0" smtClean="0">
                <a:solidFill>
                  <a:srgbClr val="4E7FA0"/>
                </a:solidFill>
                <a:latin typeface="Montserrat" pitchFamily="2" charset="77"/>
              </a:rPr>
              <a:t>Résultats</a:t>
            </a:r>
            <a:endParaRPr lang="fr-LU" sz="1600" b="1" dirty="0">
              <a:solidFill>
                <a:prstClr val="black"/>
              </a:solidFill>
            </a:endParaRPr>
          </a:p>
        </p:txBody>
      </p:sp>
      <p:sp>
        <p:nvSpPr>
          <p:cNvPr id="4" name="TextBox 3"/>
          <p:cNvSpPr txBox="1"/>
          <p:nvPr/>
        </p:nvSpPr>
        <p:spPr>
          <a:xfrm>
            <a:off x="335360" y="1340768"/>
            <a:ext cx="4464496" cy="4770537"/>
          </a:xfrm>
          <a:prstGeom prst="rect">
            <a:avLst/>
          </a:prstGeom>
          <a:noFill/>
        </p:spPr>
        <p:txBody>
          <a:bodyPr wrap="square" rtlCol="0">
            <a:spAutoFit/>
          </a:bodyPr>
          <a:lstStyle/>
          <a:p>
            <a:pPr algn="just"/>
            <a:r>
              <a:rPr lang="fr-FR" sz="1600" b="1" dirty="0">
                <a:latin typeface="Montserrat" pitchFamily="2" charset="0"/>
              </a:rPr>
              <a:t>d) Critères liés aux caractéristiques du logement et sa localisation</a:t>
            </a:r>
            <a:endParaRPr lang="fr-FR" sz="1600" b="1" dirty="0" smtClean="0">
              <a:latin typeface="Montserrat" pitchFamily="2" charset="0"/>
            </a:endParaRPr>
          </a:p>
          <a:p>
            <a:pPr algn="just"/>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solidFill>
                  <a:srgbClr val="00B050"/>
                </a:solidFill>
                <a:latin typeface="Montserrat" pitchFamily="2" charset="0"/>
              </a:rPr>
              <a:t>consensus </a:t>
            </a:r>
            <a:r>
              <a:rPr lang="fr-FR" sz="1600" b="1" dirty="0">
                <a:solidFill>
                  <a:srgbClr val="00B050"/>
                </a:solidFill>
                <a:latin typeface="Montserrat" pitchFamily="2" charset="0"/>
              </a:rPr>
              <a:t>fort </a:t>
            </a:r>
            <a:r>
              <a:rPr lang="fr-FR" sz="1600" dirty="0">
                <a:latin typeface="Montserrat" pitchFamily="2" charset="0"/>
              </a:rPr>
              <a:t>: la </a:t>
            </a:r>
            <a:r>
              <a:rPr lang="fr-FR" sz="1600" b="1" dirty="0">
                <a:latin typeface="Montserrat" pitchFamily="2" charset="0"/>
              </a:rPr>
              <a:t>surface</a:t>
            </a:r>
            <a:r>
              <a:rPr lang="fr-FR" sz="1600" dirty="0">
                <a:latin typeface="Montserrat" pitchFamily="2" charset="0"/>
              </a:rPr>
              <a:t>, </a:t>
            </a:r>
            <a:r>
              <a:rPr lang="fr-FR" sz="1600" dirty="0" smtClean="0">
                <a:latin typeface="Montserrat" pitchFamily="2" charset="0"/>
              </a:rPr>
              <a:t>le </a:t>
            </a:r>
            <a:r>
              <a:rPr lang="fr-FR" sz="1600" dirty="0">
                <a:latin typeface="Montserrat" pitchFamily="2" charset="0"/>
              </a:rPr>
              <a:t>certificat de </a:t>
            </a:r>
            <a:r>
              <a:rPr lang="fr-FR" sz="1600" b="1" dirty="0">
                <a:latin typeface="Montserrat" pitchFamily="2" charset="0"/>
              </a:rPr>
              <a:t>performance énergétique</a:t>
            </a:r>
            <a:r>
              <a:rPr lang="fr-FR" sz="1600" dirty="0">
                <a:latin typeface="Montserrat" pitchFamily="2" charset="0"/>
              </a:rPr>
              <a:t>, </a:t>
            </a:r>
            <a:r>
              <a:rPr lang="fr-FR" sz="1600" b="1" dirty="0" smtClean="0">
                <a:latin typeface="Montserrat" pitchFamily="2" charset="0"/>
              </a:rPr>
              <a:t>l’état </a:t>
            </a:r>
            <a:r>
              <a:rPr lang="fr-FR" sz="1600" b="1" dirty="0">
                <a:latin typeface="Montserrat" pitchFamily="2" charset="0"/>
              </a:rPr>
              <a:t>général du logement</a:t>
            </a:r>
            <a:r>
              <a:rPr lang="fr-FR" sz="1600" dirty="0">
                <a:latin typeface="Montserrat" pitchFamily="2" charset="0"/>
              </a:rPr>
              <a:t> et </a:t>
            </a:r>
            <a:r>
              <a:rPr lang="fr-FR" sz="1600" dirty="0" smtClean="0">
                <a:latin typeface="Montserrat" pitchFamily="2" charset="0"/>
              </a:rPr>
              <a:t>le </a:t>
            </a:r>
            <a:r>
              <a:rPr lang="fr-FR" sz="1600" b="1" dirty="0">
                <a:latin typeface="Montserrat" pitchFamily="2" charset="0"/>
              </a:rPr>
              <a:t>nombre de </a:t>
            </a:r>
            <a:r>
              <a:rPr lang="fr-FR" sz="1600" b="1" dirty="0" smtClean="0">
                <a:latin typeface="Montserrat" pitchFamily="2" charset="0"/>
              </a:rPr>
              <a:t>pièces</a:t>
            </a:r>
            <a:r>
              <a:rPr lang="fr-FR" sz="1600" dirty="0" smtClean="0">
                <a:latin typeface="Montserrat" pitchFamily="2" charset="0"/>
              </a:rPr>
              <a:t> ;</a:t>
            </a:r>
          </a:p>
          <a:p>
            <a:pPr marL="285750" indent="-285750" algn="just">
              <a:buFont typeface="Wingdings" panose="05000000000000000000" pitchFamily="2" charset="2"/>
              <a:buChar char="Ø"/>
            </a:pPr>
            <a:endParaRPr lang="fr-FR" sz="1600" dirty="0">
              <a:latin typeface="Montserrat" pitchFamily="2" charset="0"/>
            </a:endParaRPr>
          </a:p>
          <a:p>
            <a:pPr marL="285750" indent="-285750" algn="just">
              <a:buFont typeface="Wingdings" panose="05000000000000000000" pitchFamily="2" charset="2"/>
              <a:buChar char="Ø"/>
            </a:pPr>
            <a:r>
              <a:rPr lang="fr-FR" sz="1600" b="1" dirty="0" smtClean="0">
                <a:solidFill>
                  <a:schemeClr val="accent6">
                    <a:lumMod val="75000"/>
                  </a:schemeClr>
                </a:solidFill>
                <a:latin typeface="Montserrat" pitchFamily="2" charset="0"/>
              </a:rPr>
              <a:t>absence </a:t>
            </a:r>
            <a:r>
              <a:rPr lang="fr-FR" sz="1600" b="1" dirty="0">
                <a:solidFill>
                  <a:schemeClr val="accent6">
                    <a:lumMod val="75000"/>
                  </a:schemeClr>
                </a:solidFill>
                <a:latin typeface="Montserrat" pitchFamily="2" charset="0"/>
              </a:rPr>
              <a:t>de consensus </a:t>
            </a:r>
            <a:r>
              <a:rPr lang="fr-FR" sz="1600" dirty="0">
                <a:latin typeface="Montserrat" pitchFamily="2" charset="0"/>
              </a:rPr>
              <a:t>: </a:t>
            </a:r>
            <a:r>
              <a:rPr lang="fr-FR" sz="1600" dirty="0" smtClean="0">
                <a:latin typeface="Montserrat" pitchFamily="2" charset="0"/>
              </a:rPr>
              <a:t>les </a:t>
            </a:r>
            <a:r>
              <a:rPr lang="fr-FR" sz="1600" dirty="0">
                <a:latin typeface="Montserrat" pitchFamily="2" charset="0"/>
              </a:rPr>
              <a:t>éléments relatifs à </a:t>
            </a:r>
            <a:r>
              <a:rPr lang="fr-FR" sz="1600" b="1" dirty="0">
                <a:latin typeface="Montserrat" pitchFamily="2" charset="0"/>
              </a:rPr>
              <a:t>l’équipement</a:t>
            </a:r>
            <a:r>
              <a:rPr lang="fr-FR" sz="1600" dirty="0">
                <a:latin typeface="Montserrat" pitchFamily="2" charset="0"/>
              </a:rPr>
              <a:t> du logement, aux </a:t>
            </a:r>
            <a:r>
              <a:rPr lang="fr-FR" sz="1600" b="1" dirty="0">
                <a:latin typeface="Montserrat" pitchFamily="2" charset="0"/>
              </a:rPr>
              <a:t>prestations de haute qualité</a:t>
            </a:r>
            <a:r>
              <a:rPr lang="fr-FR" sz="1600" dirty="0">
                <a:latin typeface="Montserrat" pitchFamily="2" charset="0"/>
              </a:rPr>
              <a:t>, ainsi qu’à la présence d’un emplacement de </a:t>
            </a:r>
            <a:r>
              <a:rPr lang="fr-FR" sz="1600" dirty="0" smtClean="0">
                <a:latin typeface="Montserrat" pitchFamily="2" charset="0"/>
              </a:rPr>
              <a:t>stationnement ; les </a:t>
            </a:r>
            <a:r>
              <a:rPr lang="fr-FR" sz="1600" dirty="0">
                <a:latin typeface="Montserrat" pitchFamily="2" charset="0"/>
              </a:rPr>
              <a:t>critères liés à la </a:t>
            </a:r>
            <a:r>
              <a:rPr lang="fr-FR" sz="1600" b="1" dirty="0">
                <a:latin typeface="Montserrat" pitchFamily="2" charset="0"/>
              </a:rPr>
              <a:t>localisation</a:t>
            </a:r>
            <a:r>
              <a:rPr lang="fr-FR" sz="1600" dirty="0">
                <a:latin typeface="Montserrat" pitchFamily="2" charset="0"/>
              </a:rPr>
              <a:t>, entendue comme l’accessibilité aux transports en commun, et la proximité d’un bassin d’emploi et/ou </a:t>
            </a:r>
            <a:r>
              <a:rPr lang="fr-FR" sz="1600" dirty="0" smtClean="0">
                <a:latin typeface="Montserrat" pitchFamily="2" charset="0"/>
              </a:rPr>
              <a:t>d'aménités</a:t>
            </a:r>
            <a:r>
              <a:rPr lang="fr-FR" sz="1600" dirty="0">
                <a:latin typeface="Montserrat" pitchFamily="2" charset="0"/>
              </a:rPr>
              <a:t> </a:t>
            </a:r>
            <a:r>
              <a:rPr lang="fr-FR" sz="1600" dirty="0" smtClean="0">
                <a:latin typeface="Montserrat" pitchFamily="2" charset="0"/>
              </a:rPr>
              <a:t>;</a:t>
            </a:r>
          </a:p>
          <a:p>
            <a:pPr marL="285750" indent="-285750" algn="just">
              <a:buFont typeface="Wingdings" panose="05000000000000000000" pitchFamily="2" charset="2"/>
              <a:buChar char="Ø"/>
            </a:pPr>
            <a:endParaRPr lang="fr-FR" sz="1600" dirty="0">
              <a:latin typeface="Montserrat" pitchFamily="2" charset="0"/>
            </a:endParaRPr>
          </a:p>
          <a:p>
            <a:pPr algn="just"/>
            <a:endParaRPr lang="fr-FR" sz="1600" dirty="0">
              <a:latin typeface="Montserrat" pitchFamily="2" charset="0"/>
            </a:endParaRPr>
          </a:p>
        </p:txBody>
      </p:sp>
      <p:sp>
        <p:nvSpPr>
          <p:cNvPr id="16" name="Rounded Rectangular Callout 15"/>
          <p:cNvSpPr/>
          <p:nvPr/>
        </p:nvSpPr>
        <p:spPr>
          <a:xfrm>
            <a:off x="6384032" y="3645024"/>
            <a:ext cx="5184576" cy="2058762"/>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fr-FR" sz="1400" dirty="0" smtClean="0">
                <a:latin typeface="Montserrat" pitchFamily="2" charset="0"/>
              </a:rPr>
              <a:t>« Tout </a:t>
            </a:r>
            <a:r>
              <a:rPr lang="fr-FR" sz="1400" dirty="0">
                <a:latin typeface="Montserrat" pitchFamily="2" charset="0"/>
              </a:rPr>
              <a:t>dépend de la définition de ces prestations qui peuvent servir de prétexte à des contournements comme avec le cas du supplément de loyer qui n'est pas rigoureusement défini par la loi » [E21</a:t>
            </a:r>
            <a:r>
              <a:rPr lang="fr-FR" sz="1400" dirty="0" smtClean="0">
                <a:latin typeface="Montserrat" pitchFamily="2" charset="0"/>
              </a:rPr>
              <a:t>].</a:t>
            </a:r>
          </a:p>
          <a:p>
            <a:pPr algn="just"/>
            <a:endParaRPr lang="fr-FR" sz="1400" dirty="0" smtClean="0">
              <a:latin typeface="Montserrat" pitchFamily="2" charset="0"/>
            </a:endParaRPr>
          </a:p>
          <a:p>
            <a:pPr algn="just"/>
            <a:r>
              <a:rPr lang="fr-FR" sz="1400" dirty="0" smtClean="0">
                <a:latin typeface="Montserrat" pitchFamily="2" charset="0"/>
              </a:rPr>
              <a:t>«</a:t>
            </a:r>
            <a:r>
              <a:rPr lang="fr-FR" sz="1400" dirty="0">
                <a:latin typeface="Montserrat" pitchFamily="2" charset="0"/>
              </a:rPr>
              <a:t> Les infrastructures sont financées par </a:t>
            </a:r>
            <a:r>
              <a:rPr lang="fr-FR" sz="1400" dirty="0" smtClean="0">
                <a:latin typeface="Montserrat" pitchFamily="2" charset="0"/>
              </a:rPr>
              <a:t>les </a:t>
            </a:r>
            <a:r>
              <a:rPr lang="fr-FR" sz="1400" dirty="0">
                <a:latin typeface="Montserrat" pitchFamily="2" charset="0"/>
              </a:rPr>
              <a:t>contribuables, pas par le bailleur</a:t>
            </a:r>
            <a:r>
              <a:rPr lang="fr-FR" sz="1400" dirty="0" smtClean="0">
                <a:latin typeface="Montserrat" pitchFamily="2" charset="0"/>
              </a:rPr>
              <a:t>! » [E15]</a:t>
            </a:r>
            <a:endParaRPr lang="fr-FR" sz="1400" dirty="0">
              <a:latin typeface="Montserrat" pitchFamily="2" charset="0"/>
            </a:endParaRPr>
          </a:p>
        </p:txBody>
      </p:sp>
      <p:sp>
        <p:nvSpPr>
          <p:cNvPr id="7" name="Rounded Rectangular Callout 6"/>
          <p:cNvSpPr/>
          <p:nvPr/>
        </p:nvSpPr>
        <p:spPr>
          <a:xfrm>
            <a:off x="6168008" y="980728"/>
            <a:ext cx="5760640" cy="17728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latin typeface="Montserrat" pitchFamily="2" charset="0"/>
              </a:rPr>
              <a:t>« Le </a:t>
            </a:r>
            <a:r>
              <a:rPr lang="fr-FR" sz="1400" dirty="0">
                <a:latin typeface="Montserrat" pitchFamily="2" charset="0"/>
              </a:rPr>
              <a:t>prix du loyer est affecté par plusieurs facteurs, dont la position géographique et l'accès aux </a:t>
            </a:r>
            <a:r>
              <a:rPr lang="fr-FR" sz="1400" dirty="0" smtClean="0">
                <a:latin typeface="Montserrat" pitchFamily="2" charset="0"/>
              </a:rPr>
              <a:t>aménités, </a:t>
            </a:r>
            <a:r>
              <a:rPr lang="fr-FR" sz="1400" dirty="0">
                <a:latin typeface="Montserrat" pitchFamily="2" charset="0"/>
              </a:rPr>
              <a:t>comme les transports en commun. Si l'on néglige ce facteur, on pénalise ceux qui ont déjà un coût de transport élevé et on favorise ceux qui ont une bonne </a:t>
            </a:r>
            <a:r>
              <a:rPr lang="fr-FR" sz="1400" dirty="0" smtClean="0">
                <a:latin typeface="Montserrat" pitchFamily="2" charset="0"/>
              </a:rPr>
              <a:t>liaison. </a:t>
            </a:r>
            <a:r>
              <a:rPr lang="fr-FR" sz="1400" dirty="0">
                <a:latin typeface="Montserrat" pitchFamily="2" charset="0"/>
              </a:rPr>
              <a:t>» [</a:t>
            </a:r>
            <a:r>
              <a:rPr lang="fr-FR" sz="1400" dirty="0" smtClean="0">
                <a:latin typeface="Montserrat" pitchFamily="2" charset="0"/>
              </a:rPr>
              <a:t>E5]</a:t>
            </a:r>
          </a:p>
        </p:txBody>
      </p:sp>
    </p:spTree>
    <p:extLst>
      <p:ext uri="{BB962C8B-B14F-4D97-AF65-F5344CB8AC3E}">
        <p14:creationId xmlns:p14="http://schemas.microsoft.com/office/powerpoint/2010/main" val="3362992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OBS_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126F33BA-E296-4D5A-923C-2681C31C3D75}" vid="{4BF56B07-D6D2-46DF-9751-D8F48ABA20C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Modele_OBS_2015</Template>
  <TotalTime>18387</TotalTime>
  <Words>1701</Words>
  <Application>Microsoft Office PowerPoint</Application>
  <PresentationFormat>Widescreen</PresentationFormat>
  <Paragraphs>143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Montserrat</vt:lpstr>
      <vt:lpstr>Montserrat Light</vt:lpstr>
      <vt:lpstr>Times New Roman</vt:lpstr>
      <vt:lpstr>Wingdings</vt:lpstr>
      <vt:lpstr>Modele_OBS_2011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CEPS/INSTEAD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Licheron</dc:creator>
  <cp:lastModifiedBy>Magdalena Gorczynska-Angiulli</cp:lastModifiedBy>
  <cp:revision>437</cp:revision>
  <cp:lastPrinted>2024-07-12T15:30:44Z</cp:lastPrinted>
  <dcterms:created xsi:type="dcterms:W3CDTF">2016-10-05T14:11:17Z</dcterms:created>
  <dcterms:modified xsi:type="dcterms:W3CDTF">2026-04-10T13:07:59Z</dcterms:modified>
</cp:coreProperties>
</file>