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23" r:id="rId2"/>
    <p:sldId id="398" r:id="rId3"/>
    <p:sldId id="444" r:id="rId4"/>
    <p:sldId id="445" r:id="rId5"/>
    <p:sldId id="446" r:id="rId6"/>
    <p:sldId id="447" r:id="rId7"/>
    <p:sldId id="448" r:id="rId8"/>
    <p:sldId id="450" r:id="rId9"/>
    <p:sldId id="451" r:id="rId10"/>
    <p:sldId id="452" r:id="rId11"/>
    <p:sldId id="456" r:id="rId12"/>
    <p:sldId id="377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EAA471-4366-88D8-1F5A-92D0678F1930}" name="mike mathias" initials="mm" userId="486457d4e69d7750" providerId="Windows Live"/>
  <p188:author id="{1C0945DC-141C-FED0-732F-A72E9F5BE4BF}" name="Julien Licheron" initials="JL" userId="S::Julien.Licheron@liser.lu::44df794b-c2bb-4590-9600-884c007a15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Feltgen" initials="VF" lastIdx="4" clrIdx="0">
    <p:extLst>
      <p:ext uri="{19B8F6BF-5375-455C-9EA6-DF929625EA0E}">
        <p15:presenceInfo xmlns:p15="http://schemas.microsoft.com/office/powerpoint/2012/main" userId="S-1-5-21-1761353772-1090904398-1710102518-1242" providerId="AD"/>
      </p:ext>
    </p:extLst>
  </p:cmAuthor>
  <p:cmAuthor id="2" name="Michelle Entringer" initials="ME" lastIdx="9" clrIdx="1">
    <p:extLst>
      <p:ext uri="{19B8F6BF-5375-455C-9EA6-DF929625EA0E}">
        <p15:presenceInfo xmlns:p15="http://schemas.microsoft.com/office/powerpoint/2012/main" userId="S-1-5-21-3210268068-3955779823-4248853682-123048" providerId="AD"/>
      </p:ext>
    </p:extLst>
  </p:cmAuthor>
  <p:cmAuthor id="3" name="mike.mathias@ml.etat.lu" initials="" lastIdx="4" clrIdx="2">
    <p:extLst>
      <p:ext uri="{19B8F6BF-5375-455C-9EA6-DF929625EA0E}">
        <p15:presenceInfo xmlns:p15="http://schemas.microsoft.com/office/powerpoint/2012/main" userId="486457d4e69d7750" providerId="Windows Live"/>
      </p:ext>
    </p:extLst>
  </p:cmAuthor>
  <p:cmAuthor id="4" name="Antoine Paccoud" initials="AP" lastIdx="3" clrIdx="3">
    <p:extLst>
      <p:ext uri="{19B8F6BF-5375-455C-9EA6-DF929625EA0E}">
        <p15:presenceInfo xmlns:p15="http://schemas.microsoft.com/office/powerpoint/2012/main" userId="S-1-5-21-4003195216-3743898917-2407397859-5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95186" autoAdjust="0"/>
  </p:normalViewPr>
  <p:slideViewPr>
    <p:cSldViewPr>
      <p:cViewPr varScale="1">
        <p:scale>
          <a:sx n="107" d="100"/>
          <a:sy n="107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nl\Desktop\Rapport-Analyse-21_Capital-Investi\1-Tableaux-Excel\Indices-Capital-Investi_1948-20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nl\Desktop\Rapport-Analyse-21_Capital-Investi\1-Tableaux-Excel\Indices-Capital-Investi_1948-20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nl\Desktop\Rapport-Analyse-21_Capital-Investi\1-Tableaux-Excel\Indices-Capital-Investi_1948-2025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nl\Desktop\Rapport-Analyse-21_Capital-Investi\1-Tableaux-Excel\Indices-Capital-Investi_1948-2025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2048611111106E-2"/>
          <c:y val="3.3618981481481479E-2"/>
          <c:w val="0.8980223090277778"/>
          <c:h val="0.78058449074074077"/>
        </c:manualLayout>
      </c:layout>
      <c:lineChart>
        <c:grouping val="standard"/>
        <c:varyColors val="0"/>
        <c:ser>
          <c:idx val="0"/>
          <c:order val="0"/>
          <c:tx>
            <c:v>Indice des prix nominaux des logements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PPS_BIS!$B$9:$B$60</c:f>
              <c:numCache>
                <c:formatCode>General</c:formatCode>
                <c:ptCount val="5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</c:numCache>
            </c:numRef>
          </c:cat>
          <c:val>
            <c:numRef>
              <c:f>PPS_BIS!$H$9:$H$60</c:f>
              <c:numCache>
                <c:formatCode>0.00</c:formatCode>
                <c:ptCount val="52"/>
                <c:pt idx="0">
                  <c:v>0</c:v>
                </c:pt>
                <c:pt idx="1">
                  <c:v>100</c:v>
                </c:pt>
                <c:pt idx="2">
                  <c:v>129.85272397791908</c:v>
                </c:pt>
                <c:pt idx="3">
                  <c:v>155.68102066682727</c:v>
                </c:pt>
                <c:pt idx="4">
                  <c:v>171.20418573957491</c:v>
                </c:pt>
                <c:pt idx="5">
                  <c:v>187.26470927126653</c:v>
                </c:pt>
                <c:pt idx="6">
                  <c:v>204.1370316444426</c:v>
                </c:pt>
                <c:pt idx="7">
                  <c:v>212.03190631317628</c:v>
                </c:pt>
                <c:pt idx="8">
                  <c:v>204.80323043564798</c:v>
                </c:pt>
                <c:pt idx="9">
                  <c:v>206.34250578734012</c:v>
                </c:pt>
                <c:pt idx="10">
                  <c:v>217.37616139608451</c:v>
                </c:pt>
                <c:pt idx="11">
                  <c:v>229.74797574030816</c:v>
                </c:pt>
                <c:pt idx="12">
                  <c:v>255.7019703143495</c:v>
                </c:pt>
                <c:pt idx="13">
                  <c:v>276.04407805838662</c:v>
                </c:pt>
                <c:pt idx="14">
                  <c:v>319.63558088135164</c:v>
                </c:pt>
                <c:pt idx="15">
                  <c:v>382.58508175599951</c:v>
                </c:pt>
                <c:pt idx="16">
                  <c:v>436.54770758481993</c:v>
                </c:pt>
                <c:pt idx="17">
                  <c:v>471.49800454607356</c:v>
                </c:pt>
                <c:pt idx="18">
                  <c:v>519.98020258309157</c:v>
                </c:pt>
                <c:pt idx="19">
                  <c:v>512.9971613227608</c:v>
                </c:pt>
                <c:pt idx="20">
                  <c:v>522.24643070380341</c:v>
                </c:pt>
                <c:pt idx="21">
                  <c:v>523.74118805451099</c:v>
                </c:pt>
                <c:pt idx="22">
                  <c:v>558.44061298668657</c:v>
                </c:pt>
                <c:pt idx="23">
                  <c:v>578.47685587689989</c:v>
                </c:pt>
                <c:pt idx="24">
                  <c:v>599.17458388762611</c:v>
                </c:pt>
                <c:pt idx="25">
                  <c:v>637.66537128012817</c:v>
                </c:pt>
                <c:pt idx="26">
                  <c:v>683.96671101008735</c:v>
                </c:pt>
                <c:pt idx="27">
                  <c:v>779.60866058428564</c:v>
                </c:pt>
                <c:pt idx="28">
                  <c:v>845.45864015837924</c:v>
                </c:pt>
                <c:pt idx="29">
                  <c:v>939.38324237694712</c:v>
                </c:pt>
                <c:pt idx="30">
                  <c:v>1071.4786261221154</c:v>
                </c:pt>
                <c:pt idx="31">
                  <c:v>1191.6871798631992</c:v>
                </c:pt>
                <c:pt idx="32">
                  <c:v>1325.711502403972</c:v>
                </c:pt>
                <c:pt idx="33">
                  <c:v>1453.4996386185801</c:v>
                </c:pt>
                <c:pt idx="34">
                  <c:v>1447.2697371866718</c:v>
                </c:pt>
                <c:pt idx="35">
                  <c:v>1364.1321898588135</c:v>
                </c:pt>
                <c:pt idx="36">
                  <c:v>1438.3260940217874</c:v>
                </c:pt>
                <c:pt idx="37">
                  <c:v>1515.952016644896</c:v>
                </c:pt>
                <c:pt idx="38">
                  <c:v>1574.1980326453418</c:v>
                </c:pt>
                <c:pt idx="39">
                  <c:v>1641.0969112744092</c:v>
                </c:pt>
                <c:pt idx="40">
                  <c:v>1724.3519635103492</c:v>
                </c:pt>
                <c:pt idx="41">
                  <c:v>1788.3514722364798</c:v>
                </c:pt>
                <c:pt idx="42">
                  <c:v>1927.3946702377839</c:v>
                </c:pt>
                <c:pt idx="43">
                  <c:v>2008.5085110184518</c:v>
                </c:pt>
                <c:pt idx="44">
                  <c:v>2192.8518753406856</c:v>
                </c:pt>
                <c:pt idx="45">
                  <c:v>2427.6854601955388</c:v>
                </c:pt>
                <c:pt idx="46">
                  <c:v>2832.6724861801454</c:v>
                </c:pt>
                <c:pt idx="47">
                  <c:v>3175.8840646512035</c:v>
                </c:pt>
                <c:pt idx="48">
                  <c:v>3350.6876740260636</c:v>
                </c:pt>
                <c:pt idx="49">
                  <c:v>2865.9850959883988</c:v>
                </c:pt>
                <c:pt idx="50">
                  <c:v>2906.4692883773346</c:v>
                </c:pt>
                <c:pt idx="51">
                  <c:v>2908.594503211375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4E-4C7A-9E18-090A47FEBDFF}"/>
            </c:ext>
          </c:extLst>
        </c:ser>
        <c:ser>
          <c:idx val="2"/>
          <c:order val="1"/>
          <c:tx>
            <c:v>Indice des prix réels, déflatés par l'IPCN</c:v>
          </c:tx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PPS_BIS!$B$9:$B$60</c:f>
              <c:numCache>
                <c:formatCode>General</c:formatCode>
                <c:ptCount val="5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</c:numCache>
            </c:numRef>
          </c:cat>
          <c:val>
            <c:numRef>
              <c:f>PPS_BIS!$O$9:$O$60</c:f>
              <c:numCache>
                <c:formatCode>0.00</c:formatCode>
                <c:ptCount val="52"/>
                <c:pt idx="0">
                  <c:v>0</c:v>
                </c:pt>
                <c:pt idx="1">
                  <c:v>100</c:v>
                </c:pt>
                <c:pt idx="2">
                  <c:v>119.71646052741714</c:v>
                </c:pt>
                <c:pt idx="3">
                  <c:v>137.56674390874937</c:v>
                </c:pt>
                <c:pt idx="4">
                  <c:v>146.35149584979132</c:v>
                </c:pt>
                <c:pt idx="5">
                  <c:v>151.03833444399527</c:v>
                </c:pt>
                <c:pt idx="6">
                  <c:v>153.88151394608357</c:v>
                </c:pt>
                <c:pt idx="7">
                  <c:v>147.93813047656198</c:v>
                </c:pt>
                <c:pt idx="8">
                  <c:v>129.40439313761101</c:v>
                </c:pt>
                <c:pt idx="9">
                  <c:v>120.69325427487654</c:v>
                </c:pt>
                <c:pt idx="10">
                  <c:v>124.31029288843631</c:v>
                </c:pt>
                <c:pt idx="11">
                  <c:v>126.16595361309592</c:v>
                </c:pt>
                <c:pt idx="12">
                  <c:v>142.44059557266041</c:v>
                </c:pt>
                <c:pt idx="13">
                  <c:v>152.77387733367374</c:v>
                </c:pt>
                <c:pt idx="14">
                  <c:v>173.57168083925251</c:v>
                </c:pt>
                <c:pt idx="15">
                  <c:v>199.93561145470545</c:v>
                </c:pt>
                <c:pt idx="16">
                  <c:v>218.60856963774907</c:v>
                </c:pt>
                <c:pt idx="17">
                  <c:v>230.11174496935323</c:v>
                </c:pt>
                <c:pt idx="18">
                  <c:v>246.63111996740179</c:v>
                </c:pt>
                <c:pt idx="19">
                  <c:v>234.83612702690419</c:v>
                </c:pt>
                <c:pt idx="20">
                  <c:v>234.8376491004334</c:v>
                </c:pt>
                <c:pt idx="21">
                  <c:v>232.58167482525968</c:v>
                </c:pt>
                <c:pt idx="22">
                  <c:v>243.67031449754865</c:v>
                </c:pt>
                <c:pt idx="23">
                  <c:v>248.75246756775798</c:v>
                </c:pt>
                <c:pt idx="24">
                  <c:v>256.62144288629463</c:v>
                </c:pt>
                <c:pt idx="25">
                  <c:v>267.01815510839157</c:v>
                </c:pt>
                <c:pt idx="26">
                  <c:v>276.80330503361625</c:v>
                </c:pt>
                <c:pt idx="27">
                  <c:v>310.16834546995142</c:v>
                </c:pt>
                <c:pt idx="28">
                  <c:v>329.01118171914334</c:v>
                </c:pt>
                <c:pt idx="29">
                  <c:v>358.1675480988086</c:v>
                </c:pt>
                <c:pt idx="30">
                  <c:v>400.48651862295384</c:v>
                </c:pt>
                <c:pt idx="31">
                  <c:v>434.3757123051742</c:v>
                </c:pt>
                <c:pt idx="32">
                  <c:v>472.58907705102109</c:v>
                </c:pt>
                <c:pt idx="33">
                  <c:v>501.88471084375868</c:v>
                </c:pt>
                <c:pt idx="34">
                  <c:v>494.67957400917362</c:v>
                </c:pt>
                <c:pt idx="35">
                  <c:v>458.32581392303399</c:v>
                </c:pt>
                <c:pt idx="36">
                  <c:v>470.33278238371111</c:v>
                </c:pt>
                <c:pt idx="37">
                  <c:v>480.60990579773693</c:v>
                </c:pt>
                <c:pt idx="38">
                  <c:v>487.98275963887664</c:v>
                </c:pt>
                <c:pt idx="39">
                  <c:v>501.03060713195589</c:v>
                </c:pt>
                <c:pt idx="40">
                  <c:v>529.98777820180339</c:v>
                </c:pt>
                <c:pt idx="41">
                  <c:v>543.87462378764508</c:v>
                </c:pt>
                <c:pt idx="42">
                  <c:v>579.71003915179324</c:v>
                </c:pt>
                <c:pt idx="43">
                  <c:v>596.08557596911169</c:v>
                </c:pt>
                <c:pt idx="44">
                  <c:v>638.94018871169123</c:v>
                </c:pt>
                <c:pt idx="45">
                  <c:v>695.96122419528479</c:v>
                </c:pt>
                <c:pt idx="46">
                  <c:v>807.6418458023378</c:v>
                </c:pt>
                <c:pt idx="47">
                  <c:v>872.15067936803234</c:v>
                </c:pt>
                <c:pt idx="48">
                  <c:v>873.93074738748578</c:v>
                </c:pt>
                <c:pt idx="49">
                  <c:v>722.58848953824543</c:v>
                </c:pt>
                <c:pt idx="50">
                  <c:v>725.97493027891483</c:v>
                </c:pt>
                <c:pt idx="51">
                  <c:v>705.42751799579491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4E-4C7A-9E18-090A47FEB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1895136"/>
        <c:axId val="1461891328"/>
      </c:lineChart>
      <c:catAx>
        <c:axId val="14618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1328"/>
        <c:crosses val="autoZero"/>
        <c:auto val="1"/>
        <c:lblAlgn val="ctr"/>
        <c:lblOffset val="100"/>
        <c:noMultiLvlLbl val="0"/>
      </c:catAx>
      <c:valAx>
        <c:axId val="1461891328"/>
        <c:scaling>
          <c:orientation val="minMax"/>
          <c:max val="3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 sz="1200" b="1"/>
                  <a:t>Base 100 = 1975</a:t>
                </a:r>
              </a:p>
            </c:rich>
          </c:tx>
          <c:layout>
            <c:manualLayout>
              <c:xMode val="edge"/>
              <c:yMode val="edge"/>
              <c:x val="9.5272569444444441E-3"/>
              <c:y val="0.36624837962962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5136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54464285714283"/>
          <c:y val="0.93357060185185181"/>
          <c:w val="0.85712589285714291"/>
          <c:h val="6.642939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13802083333331E-2"/>
          <c:y val="7.9412459871917626E-2"/>
          <c:w val="0.94145000000000001"/>
          <c:h val="0.73570370370370364"/>
        </c:manualLayout>
      </c:layout>
      <c:lineChart>
        <c:grouping val="standard"/>
        <c:varyColors val="0"/>
        <c:ser>
          <c:idx val="0"/>
          <c:order val="0"/>
          <c:tx>
            <c:v>Prix nominaux</c:v>
          </c:tx>
          <c:spPr>
            <a:ln w="381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PPS_BIS!$J$10:$J$60</c:f>
              <c:numCache>
                <c:formatCode>0.0%</c:formatCode>
                <c:ptCount val="51"/>
                <c:pt idx="0">
                  <c:v>0</c:v>
                </c:pt>
                <c:pt idx="1">
                  <c:v>0.29852723977919082</c:v>
                </c:pt>
                <c:pt idx="2">
                  <c:v>0.19890454275953562</c:v>
                </c:pt>
                <c:pt idx="3">
                  <c:v>9.9711352136936132E-2</c:v>
                </c:pt>
                <c:pt idx="4">
                  <c:v>9.3809175647854071E-2</c:v>
                </c:pt>
                <c:pt idx="5">
                  <c:v>9.0098782834384938E-2</c:v>
                </c:pt>
                <c:pt idx="6">
                  <c:v>3.8674387518696965E-2</c:v>
                </c:pt>
                <c:pt idx="7">
                  <c:v>-3.4092396768113632E-2</c:v>
                </c:pt>
                <c:pt idx="8">
                  <c:v>7.5158743757013247E-3</c:v>
                </c:pt>
                <c:pt idx="9">
                  <c:v>5.3472528922934852E-2</c:v>
                </c:pt>
                <c:pt idx="10">
                  <c:v>5.691431049645216E-2</c:v>
                </c:pt>
                <c:pt idx="11">
                  <c:v>0.11296723938659639</c:v>
                </c:pt>
                <c:pt idx="12">
                  <c:v>7.9553973397347585E-2</c:v>
                </c:pt>
                <c:pt idx="13">
                  <c:v>0.15791500810151379</c:v>
                </c:pt>
                <c:pt idx="14">
                  <c:v>0.19694146909763044</c:v>
                </c:pt>
                <c:pt idx="15">
                  <c:v>0.14104738632552341</c:v>
                </c:pt>
                <c:pt idx="16">
                  <c:v>8.0060658558063533E-2</c:v>
                </c:pt>
                <c:pt idx="17">
                  <c:v>0.10282588169952786</c:v>
                </c:pt>
                <c:pt idx="18">
                  <c:v>-1.3429436785557027E-2</c:v>
                </c:pt>
                <c:pt idx="19">
                  <c:v>1.8029864643292395E-2</c:v>
                </c:pt>
                <c:pt idx="20">
                  <c:v>2.8621686292679281E-3</c:v>
                </c:pt>
                <c:pt idx="21">
                  <c:v>6.6253000000000145E-2</c:v>
                </c:pt>
                <c:pt idx="22">
                  <c:v>3.5878914291448544E-2</c:v>
                </c:pt>
                <c:pt idx="23">
                  <c:v>3.577969939584015E-2</c:v>
                </c:pt>
                <c:pt idx="24">
                  <c:v>6.423968644124084E-2</c:v>
                </c:pt>
                <c:pt idx="25">
                  <c:v>7.2610716867074279E-2</c:v>
                </c:pt>
                <c:pt idx="26">
                  <c:v>0.13983421712579186</c:v>
                </c:pt>
                <c:pt idx="27">
                  <c:v>8.4465428494267442E-2</c:v>
                </c:pt>
                <c:pt idx="28">
                  <c:v>0.11109307748155847</c:v>
                </c:pt>
                <c:pt idx="29">
                  <c:v>0.14061926781972792</c:v>
                </c:pt>
                <c:pt idx="30">
                  <c:v>0.11218940892562768</c:v>
                </c:pt>
                <c:pt idx="31">
                  <c:v>0.11246602699557298</c:v>
                </c:pt>
                <c:pt idx="32">
                  <c:v>9.6392115466211306E-2</c:v>
                </c:pt>
                <c:pt idx="33">
                  <c:v>-4.286138961705716E-3</c:v>
                </c:pt>
                <c:pt idx="34">
                  <c:v>-5.7444403894928588E-2</c:v>
                </c:pt>
                <c:pt idx="35">
                  <c:v>5.4389086860161938E-2</c:v>
                </c:pt>
                <c:pt idx="36">
                  <c:v>5.3969626877903791E-2</c:v>
                </c:pt>
                <c:pt idx="37">
                  <c:v>3.8422070989658198E-2</c:v>
                </c:pt>
                <c:pt idx="38">
                  <c:v>4.2497117415810789E-2</c:v>
                </c:pt>
                <c:pt idx="39">
                  <c:v>5.0731344178380947E-2</c:v>
                </c:pt>
                <c:pt idx="40">
                  <c:v>3.7115107634895887E-2</c:v>
                </c:pt>
                <c:pt idx="41">
                  <c:v>7.7749368711855713E-2</c:v>
                </c:pt>
                <c:pt idx="42">
                  <c:v>4.20847074204376E-2</c:v>
                </c:pt>
                <c:pt idx="43">
                  <c:v>9.1781221394356474E-2</c:v>
                </c:pt>
                <c:pt idx="44">
                  <c:v>0.10709049138048549</c:v>
                </c:pt>
                <c:pt idx="45">
                  <c:v>0.16682022141039093</c:v>
                </c:pt>
                <c:pt idx="46">
                  <c:v>0.12116175807316096</c:v>
                </c:pt>
                <c:pt idx="47">
                  <c:v>5.5040929018943328E-2</c:v>
                </c:pt>
                <c:pt idx="48">
                  <c:v>-0.14465764201032319</c:v>
                </c:pt>
                <c:pt idx="49">
                  <c:v>1.4125751193054923E-2</c:v>
                </c:pt>
                <c:pt idx="50">
                  <c:v>7.3120154496004672E-4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93-48D8-8B4F-212D34CDD2FB}"/>
            </c:ext>
          </c:extLst>
        </c:ser>
        <c:ser>
          <c:idx val="2"/>
          <c:order val="1"/>
          <c:tx>
            <c:v>Prix réels, déflatés par l'IPCN</c:v>
          </c:tx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PPS_BIS!$P$10:$P$60</c:f>
              <c:numCache>
                <c:formatCode>0.0%</c:formatCode>
                <c:ptCount val="51"/>
                <c:pt idx="0">
                  <c:v>-0.17356888680444116</c:v>
                </c:pt>
                <c:pt idx="1">
                  <c:v>0.19716460527417143</c:v>
                </c:pt>
                <c:pt idx="2">
                  <c:v>0.14910467034100303</c:v>
                </c:pt>
                <c:pt idx="3">
                  <c:v>6.3858107646053139E-2</c:v>
                </c:pt>
                <c:pt idx="4">
                  <c:v>3.2024534952579689E-2</c:v>
                </c:pt>
                <c:pt idx="5">
                  <c:v>1.8824224410012375E-2</c:v>
                </c:pt>
                <c:pt idx="6">
                  <c:v>-3.8623115389961611E-2</c:v>
                </c:pt>
                <c:pt idx="7">
                  <c:v>-0.12528032684506099</c:v>
                </c:pt>
                <c:pt idx="8">
                  <c:v>-6.7317180286691577E-2</c:v>
                </c:pt>
                <c:pt idx="9">
                  <c:v>2.9968854807096688E-2</c:v>
                </c:pt>
                <c:pt idx="10">
                  <c:v>1.4927651456223235E-2</c:v>
                </c:pt>
                <c:pt idx="11">
                  <c:v>0.12899392818345265</c:v>
                </c:pt>
                <c:pt idx="12">
                  <c:v>7.2544499827945419E-2</c:v>
                </c:pt>
                <c:pt idx="13">
                  <c:v>0.13613455303064834</c:v>
                </c:pt>
                <c:pt idx="14">
                  <c:v>0.15189073752111087</c:v>
                </c:pt>
                <c:pt idx="15">
                  <c:v>9.339485871067002E-2</c:v>
                </c:pt>
                <c:pt idx="16">
                  <c:v>5.2619965222158414E-2</c:v>
                </c:pt>
                <c:pt idx="17">
                  <c:v>7.1788491283870076E-2</c:v>
                </c:pt>
                <c:pt idx="18">
                  <c:v>-4.7824430842533433E-2</c:v>
                </c:pt>
                <c:pt idx="19">
                  <c:v>6.4814283410771754E-6</c:v>
                </c:pt>
                <c:pt idx="20">
                  <c:v>-9.6065272489971234E-3</c:v>
                </c:pt>
                <c:pt idx="21">
                  <c:v>4.7676325663317642E-2</c:v>
                </c:pt>
                <c:pt idx="22">
                  <c:v>2.0856677107709314E-2</c:v>
                </c:pt>
                <c:pt idx="23">
                  <c:v>3.1633757829530658E-2</c:v>
                </c:pt>
                <c:pt idx="24">
                  <c:v>4.0513809388499113E-2</c:v>
                </c:pt>
                <c:pt idx="25">
                  <c:v>3.6646009786310579E-2</c:v>
                </c:pt>
                <c:pt idx="26">
                  <c:v>0.12053700165279135</c:v>
                </c:pt>
                <c:pt idx="27">
                  <c:v>6.0750352266419283E-2</c:v>
                </c:pt>
                <c:pt idx="28">
                  <c:v>8.8618162541825765E-2</c:v>
                </c:pt>
                <c:pt idx="29">
                  <c:v>0.11815411739220608</c:v>
                </c:pt>
                <c:pt idx="30">
                  <c:v>8.4620061116529213E-2</c:v>
                </c:pt>
                <c:pt idx="31">
                  <c:v>8.7973069541696078E-2</c:v>
                </c:pt>
                <c:pt idx="32">
                  <c:v>6.1989654893303651E-2</c:v>
                </c:pt>
                <c:pt idx="33">
                  <c:v>-1.4356159251139493E-2</c:v>
                </c:pt>
                <c:pt idx="34">
                  <c:v>-7.3489511182981471E-2</c:v>
                </c:pt>
                <c:pt idx="35">
                  <c:v>2.6197451891054577E-2</c:v>
                </c:pt>
                <c:pt idx="36">
                  <c:v>2.185074865915149E-2</c:v>
                </c:pt>
                <c:pt idx="37">
                  <c:v>1.5340619808703134E-2</c:v>
                </c:pt>
                <c:pt idx="38">
                  <c:v>2.673833703210142E-2</c:v>
                </c:pt>
                <c:pt idx="39">
                  <c:v>5.7795213820582135E-2</c:v>
                </c:pt>
                <c:pt idx="40">
                  <c:v>2.6202199667619646E-2</c:v>
                </c:pt>
                <c:pt idx="41">
                  <c:v>6.5889110829594422E-2</c:v>
                </c:pt>
                <c:pt idx="42">
                  <c:v>2.8247806164058215E-2</c:v>
                </c:pt>
                <c:pt idx="43">
                  <c:v>7.1893389926281775E-2</c:v>
                </c:pt>
                <c:pt idx="44">
                  <c:v>8.9243150596875473E-2</c:v>
                </c:pt>
                <c:pt idx="45">
                  <c:v>0.16046960336933316</c:v>
                </c:pt>
                <c:pt idx="46">
                  <c:v>7.9873069852651607E-2</c:v>
                </c:pt>
                <c:pt idx="47">
                  <c:v>2.0410097263736486E-3</c:v>
                </c:pt>
                <c:pt idx="48">
                  <c:v>-0.17317419978832468</c:v>
                </c:pt>
                <c:pt idx="49">
                  <c:v>4.6865412191016056E-3</c:v>
                </c:pt>
                <c:pt idx="50">
                  <c:v>-2.8303198121766782E-2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93-48D8-8B4F-212D34CDD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1903296"/>
        <c:axId val="1461903840"/>
      </c:lineChart>
      <c:catAx>
        <c:axId val="14619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903840"/>
        <c:crossesAt val="-0.25"/>
        <c:auto val="1"/>
        <c:lblAlgn val="ctr"/>
        <c:lblOffset val="100"/>
        <c:tickLblSkip val="1"/>
        <c:noMultiLvlLbl val="0"/>
      </c:catAx>
      <c:valAx>
        <c:axId val="1461903840"/>
        <c:scaling>
          <c:orientation val="minMax"/>
          <c:max val="0.30000000000000004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90329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22048611111113E-2"/>
          <c:y val="0.93137592592592588"/>
          <c:w val="0.94367795138888888"/>
          <c:h val="6.3481481481481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10850694444453E-2"/>
          <c:y val="4.9977083333333332E-2"/>
          <c:w val="0.90404973958333334"/>
          <c:h val="0.73337384259259264"/>
        </c:manualLayout>
      </c:layout>
      <c:lineChart>
        <c:grouping val="standard"/>
        <c:varyColors val="0"/>
        <c:ser>
          <c:idx val="2"/>
          <c:order val="0"/>
          <c:tx>
            <c:v>Prix nominaux</c:v>
          </c:tx>
          <c:spPr>
            <a:ln w="381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PPS_BIS!$H$10:$H$60</c:f>
              <c:numCache>
                <c:formatCode>0.00</c:formatCode>
                <c:ptCount val="51"/>
                <c:pt idx="0">
                  <c:v>100</c:v>
                </c:pt>
                <c:pt idx="1">
                  <c:v>129.85272397791908</c:v>
                </c:pt>
                <c:pt idx="2">
                  <c:v>155.68102066682727</c:v>
                </c:pt>
                <c:pt idx="3">
                  <c:v>171.20418573957491</c:v>
                </c:pt>
                <c:pt idx="4">
                  <c:v>187.26470927126653</c:v>
                </c:pt>
                <c:pt idx="5">
                  <c:v>204.1370316444426</c:v>
                </c:pt>
                <c:pt idx="6">
                  <c:v>212.03190631317628</c:v>
                </c:pt>
                <c:pt idx="7">
                  <c:v>204.80323043564798</c:v>
                </c:pt>
                <c:pt idx="8">
                  <c:v>206.34250578734012</c:v>
                </c:pt>
                <c:pt idx="9">
                  <c:v>217.37616139608451</c:v>
                </c:pt>
                <c:pt idx="10">
                  <c:v>229.74797574030816</c:v>
                </c:pt>
                <c:pt idx="11">
                  <c:v>255.7019703143495</c:v>
                </c:pt>
                <c:pt idx="12">
                  <c:v>276.04407805838662</c:v>
                </c:pt>
                <c:pt idx="13">
                  <c:v>319.63558088135164</c:v>
                </c:pt>
                <c:pt idx="14">
                  <c:v>382.58508175599951</c:v>
                </c:pt>
                <c:pt idx="15">
                  <c:v>436.54770758481993</c:v>
                </c:pt>
                <c:pt idx="16">
                  <c:v>471.49800454607356</c:v>
                </c:pt>
                <c:pt idx="17">
                  <c:v>519.98020258309157</c:v>
                </c:pt>
                <c:pt idx="18">
                  <c:v>512.9971613227608</c:v>
                </c:pt>
                <c:pt idx="19">
                  <c:v>522.24643070380341</c:v>
                </c:pt>
                <c:pt idx="20">
                  <c:v>523.74118805451099</c:v>
                </c:pt>
                <c:pt idx="21">
                  <c:v>558.44061298668657</c:v>
                </c:pt>
                <c:pt idx="22">
                  <c:v>578.47685587689989</c:v>
                </c:pt>
                <c:pt idx="23">
                  <c:v>599.17458388762611</c:v>
                </c:pt>
                <c:pt idx="24">
                  <c:v>637.66537128012817</c:v>
                </c:pt>
                <c:pt idx="25">
                  <c:v>683.96671101008735</c:v>
                </c:pt>
                <c:pt idx="26">
                  <c:v>779.60866058428564</c:v>
                </c:pt>
                <c:pt idx="27">
                  <c:v>845.45864015837924</c:v>
                </c:pt>
                <c:pt idx="28">
                  <c:v>939.38324237694712</c:v>
                </c:pt>
                <c:pt idx="29">
                  <c:v>1071.4786261221154</c:v>
                </c:pt>
                <c:pt idx="30">
                  <c:v>1191.6871798631992</c:v>
                </c:pt>
                <c:pt idx="31">
                  <c:v>1325.711502403972</c:v>
                </c:pt>
                <c:pt idx="32">
                  <c:v>1453.4996386185801</c:v>
                </c:pt>
                <c:pt idx="33">
                  <c:v>1447.2697371866718</c:v>
                </c:pt>
                <c:pt idx="34">
                  <c:v>1364.1321898588135</c:v>
                </c:pt>
                <c:pt idx="35">
                  <c:v>1438.3260940217874</c:v>
                </c:pt>
                <c:pt idx="36">
                  <c:v>1515.952016644896</c:v>
                </c:pt>
                <c:pt idx="37">
                  <c:v>1574.1980326453418</c:v>
                </c:pt>
                <c:pt idx="38">
                  <c:v>1641.0969112744092</c:v>
                </c:pt>
                <c:pt idx="39">
                  <c:v>1724.3519635103492</c:v>
                </c:pt>
                <c:pt idx="40">
                  <c:v>1788.3514722364798</c:v>
                </c:pt>
                <c:pt idx="41">
                  <c:v>1927.3946702377839</c:v>
                </c:pt>
                <c:pt idx="42">
                  <c:v>2008.5085110184518</c:v>
                </c:pt>
                <c:pt idx="43">
                  <c:v>2192.8518753406856</c:v>
                </c:pt>
                <c:pt idx="44">
                  <c:v>2427.6854601955388</c:v>
                </c:pt>
                <c:pt idx="45">
                  <c:v>2832.6724861801454</c:v>
                </c:pt>
                <c:pt idx="46">
                  <c:v>3175.8840646512035</c:v>
                </c:pt>
                <c:pt idx="47">
                  <c:v>3350.6876740260636</c:v>
                </c:pt>
                <c:pt idx="48">
                  <c:v>2865.9850959883988</c:v>
                </c:pt>
                <c:pt idx="49">
                  <c:v>2906.4692883773346</c:v>
                </c:pt>
                <c:pt idx="50">
                  <c:v>2908.594503211375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A-47C6-AD96-5BD7497D7A68}"/>
            </c:ext>
          </c:extLst>
        </c:ser>
        <c:ser>
          <c:idx val="7"/>
          <c:order val="1"/>
          <c:tx>
            <c:v>Indice reconstitué avec limite de +/-4%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PPS_BIS!$S$10:$S$60</c:f>
              <c:numCache>
                <c:formatCode>#,##0.0</c:formatCode>
                <c:ptCount val="51"/>
                <c:pt idx="0">
                  <c:v>100</c:v>
                </c:pt>
                <c:pt idx="1">
                  <c:v>112.80556770729768</c:v>
                </c:pt>
                <c:pt idx="2">
                  <c:v>122.40210618413204</c:v>
                </c:pt>
                <c:pt idx="3">
                  <c:v>131.58828618015511</c:v>
                </c:pt>
                <c:pt idx="4">
                  <c:v>143.93247483162935</c:v>
                </c:pt>
                <c:pt idx="5">
                  <c:v>156.90061562429989</c:v>
                </c:pt>
                <c:pt idx="6">
                  <c:v>162.96865083487617</c:v>
                </c:pt>
                <c:pt idx="7">
                  <c:v>172.75952194788263</c:v>
                </c:pt>
                <c:pt idx="8">
                  <c:v>179.15591329422116</c:v>
                </c:pt>
                <c:pt idx="9">
                  <c:v>188.73583304956119</c:v>
                </c:pt>
                <c:pt idx="10">
                  <c:v>199.47760285355048</c:v>
                </c:pt>
                <c:pt idx="11">
                  <c:v>204.5117450875685</c:v>
                </c:pt>
                <c:pt idx="12">
                  <c:v>214.08223689848978</c:v>
                </c:pt>
                <c:pt idx="13">
                  <c:v>226.9137892056159</c:v>
                </c:pt>
                <c:pt idx="14">
                  <c:v>245.21998135566594</c:v>
                </c:pt>
                <c:pt idx="15">
                  <c:v>266.1434899152992</c:v>
                </c:pt>
                <c:pt idx="16">
                  <c:v>284.00483306937821</c:v>
                </c:pt>
                <c:pt idx="17">
                  <c:v>303.91835544337596</c:v>
                </c:pt>
                <c:pt idx="18">
                  <c:v>302.30079021208041</c:v>
                </c:pt>
                <c:pt idx="19">
                  <c:v>307.7512325411646</c:v>
                </c:pt>
                <c:pt idx="20">
                  <c:v>308.63206846456245</c:v>
                </c:pt>
                <c:pt idx="21">
                  <c:v>326.66870031230479</c:v>
                </c:pt>
                <c:pt idx="22">
                  <c:v>338.38921861250878</c:v>
                </c:pt>
                <c:pt idx="23">
                  <c:v>350.49668313325753</c:v>
                </c:pt>
                <c:pt idx="24">
                  <c:v>372.82828527828502</c:v>
                </c:pt>
                <c:pt idx="25">
                  <c:v>399.89961434066339</c:v>
                </c:pt>
                <c:pt idx="26">
                  <c:v>423.05790321542759</c:v>
                </c:pt>
                <c:pt idx="27">
                  <c:v>449.81680758386528</c:v>
                </c:pt>
                <c:pt idx="28">
                  <c:v>477.46757547136525</c:v>
                </c:pt>
                <c:pt idx="29">
                  <c:v>506.54293194970444</c:v>
                </c:pt>
                <c:pt idx="30">
                  <c:v>540.19520055776582</c:v>
                </c:pt>
                <c:pt idx="31">
                  <c:v>574.45058007962518</c:v>
                </c:pt>
                <c:pt idx="32">
                  <c:v>616.78191230504274</c:v>
                </c:pt>
                <c:pt idx="33">
                  <c:v>614.13829931983685</c:v>
                </c:pt>
                <c:pt idx="34">
                  <c:v>599.78286040090143</c:v>
                </c:pt>
                <c:pt idx="35">
                  <c:v>632.40450249248261</c:v>
                </c:pt>
                <c:pt idx="36">
                  <c:v>666.53513752790798</c:v>
                </c:pt>
                <c:pt idx="37">
                  <c:v>692.14479789910706</c:v>
                </c:pt>
                <c:pt idx="38">
                  <c:v>721.55895664416823</c:v>
                </c:pt>
                <c:pt idx="39">
                  <c:v>745.4100629435859</c:v>
                </c:pt>
                <c:pt idx="40">
                  <c:v>773.07603766187151</c:v>
                </c:pt>
                <c:pt idx="41">
                  <c:v>812.94525970359496</c:v>
                </c:pt>
                <c:pt idx="42">
                  <c:v>847.15782310705242</c:v>
                </c:pt>
                <c:pt idx="43">
                  <c:v>897.39096441744084</c:v>
                </c:pt>
                <c:pt idx="44">
                  <c:v>948.57858260703472</c:v>
                </c:pt>
                <c:pt idx="45">
                  <c:v>991.92042196701482</c:v>
                </c:pt>
                <c:pt idx="46">
                  <c:v>1071.0401122286289</c:v>
                </c:pt>
                <c:pt idx="47">
                  <c:v>1129.9911550222459</c:v>
                </c:pt>
                <c:pt idx="48">
                  <c:v>1122.2050967022258</c:v>
                </c:pt>
                <c:pt idx="49">
                  <c:v>1138.0570866858193</c:v>
                </c:pt>
                <c:pt idx="50">
                  <c:v>1138.8892357858567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A-47C6-AD96-5BD7497D7A68}"/>
            </c:ext>
          </c:extLst>
        </c:ser>
        <c:ser>
          <c:idx val="0"/>
          <c:order val="2"/>
          <c:tx>
            <c:v>Indice reconstitué avec limite de +/-5%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PPS_BIS!$W$10:$W$60</c:f>
              <c:numCache>
                <c:formatCode>#,##0.0</c:formatCode>
                <c:ptCount val="51"/>
                <c:pt idx="0">
                  <c:v>100</c:v>
                </c:pt>
                <c:pt idx="1">
                  <c:v>113.89023662756017</c:v>
                </c:pt>
                <c:pt idx="2">
                  <c:v>124.76730960429509</c:v>
                </c:pt>
                <c:pt idx="3">
                  <c:v>135.42071733943129</c:v>
                </c:pt>
                <c:pt idx="4">
                  <c:v>148.12442319868441</c:v>
                </c:pt>
                <c:pt idx="5">
                  <c:v>161.47025343693116</c:v>
                </c:pt>
                <c:pt idx="6">
                  <c:v>167.71501659109327</c:v>
                </c:pt>
                <c:pt idx="7">
                  <c:v>175.9390510348841</c:v>
                </c:pt>
                <c:pt idx="8">
                  <c:v>180.55261010382205</c:v>
                </c:pt>
                <c:pt idx="9">
                  <c:v>190.20721476971002</c:v>
                </c:pt>
                <c:pt idx="10">
                  <c:v>201.0327272497787</c:v>
                </c:pt>
                <c:pt idx="11">
                  <c:v>208.08790515394855</c:v>
                </c:pt>
                <c:pt idx="12">
                  <c:v>219.92022811543728</c:v>
                </c:pt>
                <c:pt idx="13">
                  <c:v>235.34305742460691</c:v>
                </c:pt>
                <c:pt idx="14">
                  <c:v>256.77475172431718</c:v>
                </c:pt>
                <c:pt idx="15">
                  <c:v>281.3638319633759</c:v>
                </c:pt>
                <c:pt idx="16">
                  <c:v>303.13362511576497</c:v>
                </c:pt>
                <c:pt idx="17">
                  <c:v>327.507517215588</c:v>
                </c:pt>
                <c:pt idx="18">
                  <c:v>323.10927571634647</c:v>
                </c:pt>
                <c:pt idx="19">
                  <c:v>328.93489222250452</c:v>
                </c:pt>
                <c:pt idx="20">
                  <c:v>329.87635935209533</c:v>
                </c:pt>
                <c:pt idx="21">
                  <c:v>351.73165778824978</c:v>
                </c:pt>
                <c:pt idx="22">
                  <c:v>364.35140779162344</c:v>
                </c:pt>
                <c:pt idx="23">
                  <c:v>377.38779163685882</c:v>
                </c:pt>
                <c:pt idx="24">
                  <c:v>401.63106503836315</c:v>
                </c:pt>
                <c:pt idx="25">
                  <c:v>430.79378458688524</c:v>
                </c:pt>
                <c:pt idx="26">
                  <c:v>460.12328932165923</c:v>
                </c:pt>
                <c:pt idx="27">
                  <c:v>493.93072460515441</c:v>
                </c:pt>
                <c:pt idx="28">
                  <c:v>529.3345078516536</c:v>
                </c:pt>
                <c:pt idx="29">
                  <c:v>566.96799292290643</c:v>
                </c:pt>
                <c:pt idx="30">
                  <c:v>610.44840540154382</c:v>
                </c:pt>
                <c:pt idx="31">
                  <c:v>655.4006600139038</c:v>
                </c:pt>
                <c:pt idx="32">
                  <c:v>710.46353270920406</c:v>
                </c:pt>
                <c:pt idx="33">
                  <c:v>707.41838728078801</c:v>
                </c:pt>
                <c:pt idx="34">
                  <c:v>683.68583991095704</c:v>
                </c:pt>
                <c:pt idx="35">
                  <c:v>720.87088844293703</c:v>
                </c:pt>
                <c:pt idx="36">
                  <c:v>759.77602131934498</c:v>
                </c:pt>
                <c:pt idx="37">
                  <c:v>788.96818954671721</c:v>
                </c:pt>
                <c:pt idx="38">
                  <c:v>822.49706333522374</c:v>
                </c:pt>
                <c:pt idx="39">
                  <c:v>857.8547202066984</c:v>
                </c:pt>
                <c:pt idx="40">
                  <c:v>889.69409048227351</c:v>
                </c:pt>
                <c:pt idx="41">
                  <c:v>944.57349864332764</c:v>
                </c:pt>
                <c:pt idx="42">
                  <c:v>984.32559797083115</c:v>
                </c:pt>
                <c:pt idx="43">
                  <c:v>1052.7181381910057</c:v>
                </c:pt>
                <c:pt idx="44">
                  <c:v>1123.4653642478384</c:v>
                </c:pt>
                <c:pt idx="45">
                  <c:v>1186.0941521562916</c:v>
                </c:pt>
                <c:pt idx="46">
                  <c:v>1293.0163869221765</c:v>
                </c:pt>
                <c:pt idx="47">
                  <c:v>1364.1852100950905</c:v>
                </c:pt>
                <c:pt idx="48">
                  <c:v>1340.6731192189714</c:v>
                </c:pt>
                <c:pt idx="49">
                  <c:v>1359.6111341322751</c:v>
                </c:pt>
                <c:pt idx="50">
                  <c:v>1360.6052838940977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EA-47C6-AD96-5BD7497D7A68}"/>
            </c:ext>
          </c:extLst>
        </c:ser>
        <c:ser>
          <c:idx val="1"/>
          <c:order val="3"/>
          <c:tx>
            <c:v>Indice reconstitué avec limite de +/-6%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PPS_BIS!$AA$10:$AA$60</c:f>
              <c:numCache>
                <c:formatCode>#,##0.0</c:formatCode>
                <c:ptCount val="51"/>
                <c:pt idx="0">
                  <c:v>100</c:v>
                </c:pt>
                <c:pt idx="1">
                  <c:v>114.97490554782263</c:v>
                </c:pt>
                <c:pt idx="2">
                  <c:v>127.15514655000996</c:v>
                </c:pt>
                <c:pt idx="3">
                  <c:v>139.32684684827998</c:v>
                </c:pt>
                <c:pt idx="4">
                  <c:v>152.39698349673193</c:v>
                </c:pt>
                <c:pt idx="5">
                  <c:v>166.12776621741926</c:v>
                </c:pt>
                <c:pt idx="6">
                  <c:v>172.55265582572724</c:v>
                </c:pt>
                <c:pt idx="7">
                  <c:v>179.10849806504626</c:v>
                </c:pt>
                <c:pt idx="8">
                  <c:v>181.87037666899127</c:v>
                </c:pt>
                <c:pt idx="9">
                  <c:v>191.59544564564894</c:v>
                </c:pt>
                <c:pt idx="10">
                  <c:v>202.49996832883156</c:v>
                </c:pt>
                <c:pt idx="11">
                  <c:v>211.60289228021659</c:v>
                </c:pt>
                <c:pt idx="12">
                  <c:v>225.76494287270259</c:v>
                </c:pt>
                <c:pt idx="13">
                  <c:v>243.89858741259243</c:v>
                </c:pt>
                <c:pt idx="14">
                  <c:v>268.64377276451688</c:v>
                </c:pt>
                <c:pt idx="15">
                  <c:v>297.17296424337366</c:v>
                </c:pt>
                <c:pt idx="16">
                  <c:v>320.96482746635002</c:v>
                </c:pt>
                <c:pt idx="17">
                  <c:v>350.07505774424794</c:v>
                </c:pt>
                <c:pt idx="18">
                  <c:v>345.37374688607139</c:v>
                </c:pt>
                <c:pt idx="19">
                  <c:v>351.60078879377403</c:v>
                </c:pt>
                <c:pt idx="20">
                  <c:v>352.60712954148539</c:v>
                </c:pt>
                <c:pt idx="21">
                  <c:v>375.96840969499749</c:v>
                </c:pt>
                <c:pt idx="22">
                  <c:v>389.45774804273634</c:v>
                </c:pt>
                <c:pt idx="23">
                  <c:v>403.39242919508632</c:v>
                </c:pt>
                <c:pt idx="24">
                  <c:v>429.30623235934922</c:v>
                </c:pt>
                <c:pt idx="25">
                  <c:v>460.47846564646437</c:v>
                </c:pt>
                <c:pt idx="26">
                  <c:v>496.51306226960514</c:v>
                </c:pt>
                <c:pt idx="27">
                  <c:v>538.07036185031438</c:v>
                </c:pt>
                <c:pt idx="28">
                  <c:v>582.12975982800231</c:v>
                </c:pt>
                <c:pt idx="29">
                  <c:v>629.45502297880444</c:v>
                </c:pt>
                <c:pt idx="30">
                  <c:v>684.18207366114746</c:v>
                </c:pt>
                <c:pt idx="31">
                  <c:v>741.55978177007057</c:v>
                </c:pt>
                <c:pt idx="32">
                  <c:v>811.51705365614748</c:v>
                </c:pt>
                <c:pt idx="33">
                  <c:v>808.03877879438335</c:v>
                </c:pt>
                <c:pt idx="34">
                  <c:v>772.71028563022787</c:v>
                </c:pt>
                <c:pt idx="35">
                  <c:v>814.73729247311098</c:v>
                </c:pt>
                <c:pt idx="36">
                  <c:v>858.7083601513981</c:v>
                </c:pt>
                <c:pt idx="37">
                  <c:v>891.70171372454831</c:v>
                </c:pt>
                <c:pt idx="38">
                  <c:v>929.59646615258021</c:v>
                </c:pt>
                <c:pt idx="39">
                  <c:v>976.75614442397364</c:v>
                </c:pt>
                <c:pt idx="40">
                  <c:v>1013.0085538573152</c:v>
                </c:pt>
                <c:pt idx="41">
                  <c:v>1085.737228597706</c:v>
                </c:pt>
                <c:pt idx="42">
                  <c:v>1131.4301621987174</c:v>
                </c:pt>
                <c:pt idx="43">
                  <c:v>1221.5679926547978</c:v>
                </c:pt>
                <c:pt idx="44">
                  <c:v>1316.0784963503431</c:v>
                </c:pt>
                <c:pt idx="45">
                  <c:v>1402.6775177300397</c:v>
                </c:pt>
                <c:pt idx="46">
                  <c:v>1543.6870701133812</c:v>
                </c:pt>
                <c:pt idx="47">
                  <c:v>1628.6530405669523</c:v>
                </c:pt>
                <c:pt idx="48">
                  <c:v>1583.7345373190108</c:v>
                </c:pt>
                <c:pt idx="49">
                  <c:v>1606.1059773490269</c:v>
                </c:pt>
                <c:pt idx="50">
                  <c:v>1607.280364521034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EA-47C6-AD96-5BD7497D7A68}"/>
            </c:ext>
          </c:extLst>
        </c:ser>
        <c:ser>
          <c:idx val="3"/>
          <c:order val="4"/>
          <c:tx>
            <c:v>Indice reconstitué avec limite de +/-7%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PPS_BIS!$AE$10:$AE$60</c:f>
              <c:numCache>
                <c:formatCode>#,##0.0</c:formatCode>
                <c:ptCount val="51"/>
                <c:pt idx="0">
                  <c:v>100</c:v>
                </c:pt>
                <c:pt idx="1">
                  <c:v>116.05957446808512</c:v>
                </c:pt>
                <c:pt idx="2">
                  <c:v>129.56561702127661</c:v>
                </c:pt>
                <c:pt idx="3">
                  <c:v>142.48477988492451</c:v>
                </c:pt>
                <c:pt idx="4">
                  <c:v>155.85115962829522</c:v>
                </c:pt>
                <c:pt idx="5">
                  <c:v>169.89315941413201</c:v>
                </c:pt>
                <c:pt idx="6">
                  <c:v>176.4636732980899</c:v>
                </c:pt>
                <c:pt idx="7">
                  <c:v>181.21951104611199</c:v>
                </c:pt>
                <c:pt idx="8">
                  <c:v>182.58153412556061</c:v>
                </c:pt>
                <c:pt idx="9">
                  <c:v>192.34463048988346</c:v>
                </c:pt>
                <c:pt idx="10">
                  <c:v>203.2917925119101</c:v>
                </c:pt>
                <c:pt idx="11">
                  <c:v>214.43437065122123</c:v>
                </c:pt>
                <c:pt idx="12">
                  <c:v>230.94428276876573</c:v>
                </c:pt>
                <c:pt idx="13">
                  <c:v>251.84765295946286</c:v>
                </c:pt>
                <c:pt idx="14">
                  <c:v>280.01630032789853</c:v>
                </c:pt>
                <c:pt idx="15">
                  <c:v>312.67542153442315</c:v>
                </c:pt>
                <c:pt idx="16">
                  <c:v>337.70842169738916</c:v>
                </c:pt>
                <c:pt idx="17">
                  <c:v>371.81210874220653</c:v>
                </c:pt>
                <c:pt idx="18">
                  <c:v>366.81888153174839</c:v>
                </c:pt>
                <c:pt idx="19">
                  <c:v>373.43257631436978</c:v>
                </c:pt>
                <c:pt idx="20">
                  <c:v>374.50140331944351</c:v>
                </c:pt>
                <c:pt idx="21">
                  <c:v>399.31324479356664</c:v>
                </c:pt>
                <c:pt idx="22">
                  <c:v>413.6401704789551</c:v>
                </c:pt>
                <c:pt idx="23">
                  <c:v>428.44009143673611</c:v>
                </c:pt>
                <c:pt idx="24">
                  <c:v>455.96294856948873</c:v>
                </c:pt>
                <c:pt idx="25">
                  <c:v>489.07074512994427</c:v>
                </c:pt>
                <c:pt idx="26">
                  <c:v>532.31775381545617</c:v>
                </c:pt>
                <c:pt idx="27">
                  <c:v>577.28020098658465</c:v>
                </c:pt>
                <c:pt idx="28">
                  <c:v>630.4422442637898</c:v>
                </c:pt>
                <c:pt idx="29">
                  <c:v>688.1262422242088</c:v>
                </c:pt>
                <c:pt idx="30">
                  <c:v>755.01055002150099</c:v>
                </c:pt>
                <c:pt idx="31">
                  <c:v>826.04823884592497</c:v>
                </c:pt>
                <c:pt idx="32">
                  <c:v>905.67277606542189</c:v>
                </c:pt>
                <c:pt idx="33">
                  <c:v>901.7909366933718</c:v>
                </c:pt>
                <c:pt idx="34">
                  <c:v>853.18939921951312</c:v>
                </c:pt>
                <c:pt idx="35">
                  <c:v>899.59359156183291</c:v>
                </c:pt>
                <c:pt idx="36">
                  <c:v>948.14432204017828</c:v>
                </c:pt>
                <c:pt idx="37">
                  <c:v>984.57399049004744</c:v>
                </c:pt>
                <c:pt idx="38">
                  <c:v>1026.4155469684565</c:v>
                </c:pt>
                <c:pt idx="39">
                  <c:v>1078.4869873517544</c:v>
                </c:pt>
                <c:pt idx="40">
                  <c:v>1118.5151479701492</c:v>
                </c:pt>
                <c:pt idx="41">
                  <c:v>1205.478994619476</c:v>
                </c:pt>
                <c:pt idx="42">
                  <c:v>1256.21122540952</c:v>
                </c:pt>
                <c:pt idx="43">
                  <c:v>1369.0851978556536</c:v>
                </c:pt>
                <c:pt idx="44">
                  <c:v>1488.9240183494071</c:v>
                </c:pt>
                <c:pt idx="45">
                  <c:v>1601.8671346920594</c:v>
                </c:pt>
                <c:pt idx="46">
                  <c:v>1779.5321308441783</c:v>
                </c:pt>
                <c:pt idx="47">
                  <c:v>1877.4792325449016</c:v>
                </c:pt>
                <c:pt idx="48">
                  <c:v>1806.2757445284713</c:v>
                </c:pt>
                <c:pt idx="49">
                  <c:v>1831.7907462817302</c:v>
                </c:pt>
                <c:pt idx="50">
                  <c:v>1833.1301545054553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EA-47C6-AD96-5BD7497D7A68}"/>
            </c:ext>
          </c:extLst>
        </c:ser>
        <c:ser>
          <c:idx val="4"/>
          <c:order val="5"/>
          <c:tx>
            <c:v>Indice reconstitué avec limite de +/-8%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PPS_BIS!$AI$10:$AI$60</c:f>
              <c:numCache>
                <c:formatCode>#,##0.0</c:formatCode>
                <c:ptCount val="51"/>
                <c:pt idx="0">
                  <c:v>100</c:v>
                </c:pt>
                <c:pt idx="1">
                  <c:v>117.1442433883476</c:v>
                </c:pt>
                <c:pt idx="2">
                  <c:v>131.99872101809507</c:v>
                </c:pt>
                <c:pt idx="3">
                  <c:v>145.16049197115552</c:v>
                </c:pt>
                <c:pt idx="4">
                  <c:v>158.77787805960656</c:v>
                </c:pt>
                <c:pt idx="5">
                  <c:v>173.08357161380343</c:v>
                </c:pt>
                <c:pt idx="6">
                  <c:v>179.77747273551583</c:v>
                </c:pt>
                <c:pt idx="7">
                  <c:v>182.63743057754047</c:v>
                </c:pt>
                <c:pt idx="8">
                  <c:v>184.01011056206218</c:v>
                </c:pt>
                <c:pt idx="9">
                  <c:v>193.84959652120443</c:v>
                </c:pt>
                <c:pt idx="10">
                  <c:v>204.8824126472243</c:v>
                </c:pt>
                <c:pt idx="11">
                  <c:v>218.1319138317435</c:v>
                </c:pt>
                <c:pt idx="12">
                  <c:v>235.48517430182653</c:v>
                </c:pt>
                <c:pt idx="13">
                  <c:v>259.19954826186921</c:v>
                </c:pt>
                <c:pt idx="14">
                  <c:v>290.88385922257959</c:v>
                </c:pt>
                <c:pt idx="15">
                  <c:v>327.84610776030553</c:v>
                </c:pt>
                <c:pt idx="16">
                  <c:v>354.09368305329343</c:v>
                </c:pt>
                <c:pt idx="17">
                  <c:v>390.50367821748159</c:v>
                </c:pt>
                <c:pt idx="18">
                  <c:v>385.25943375633244</c:v>
                </c:pt>
                <c:pt idx="19">
                  <c:v>392.20560919951066</c:v>
                </c:pt>
                <c:pt idx="20">
                  <c:v>393.32816779038438</c:v>
                </c:pt>
                <c:pt idx="21">
                  <c:v>419.38733889100075</c:v>
                </c:pt>
                <c:pt idx="22">
                  <c:v>434.43450127798957</c:v>
                </c:pt>
                <c:pt idx="23">
                  <c:v>449.97843714089771</c:v>
                </c:pt>
                <c:pt idx="24">
                  <c:v>478.88491084814871</c:v>
                </c:pt>
                <c:pt idx="25">
                  <c:v>513.65708752165779</c:v>
                </c:pt>
                <c:pt idx="26">
                  <c:v>564.30322000237106</c:v>
                </c:pt>
                <c:pt idx="27">
                  <c:v>611.96733328056621</c:v>
                </c:pt>
                <c:pt idx="28">
                  <c:v>674.56974936967674</c:v>
                </c:pt>
                <c:pt idx="29">
                  <c:v>743.17253854680575</c:v>
                </c:pt>
                <c:pt idx="30">
                  <c:v>823.0278495561713</c:v>
                </c:pt>
                <c:pt idx="31">
                  <c:v>908.88073550497461</c:v>
                </c:pt>
                <c:pt idx="32">
                  <c:v>996.48967230678511</c:v>
                </c:pt>
                <c:pt idx="33">
                  <c:v>992.21857909737378</c:v>
                </c:pt>
                <c:pt idx="34">
                  <c:v>935.22117428765171</c:v>
                </c:pt>
                <c:pt idx="35">
                  <c:v>986.08699996944574</c:v>
                </c:pt>
                <c:pt idx="36">
                  <c:v>1039.3057474269481</c:v>
                </c:pt>
                <c:pt idx="37">
                  <c:v>1079.2380266345465</c:v>
                </c:pt>
                <c:pt idx="38">
                  <c:v>1125.1025317720428</c:v>
                </c:pt>
                <c:pt idx="39">
                  <c:v>1182.1804955473378</c:v>
                </c:pt>
                <c:pt idx="40">
                  <c:v>1226.0572518834517</c:v>
                </c:pt>
                <c:pt idx="41">
                  <c:v>1321.3824292219826</c:v>
                </c:pt>
                <c:pt idx="42">
                  <c:v>1376.9924221462968</c:v>
                </c:pt>
                <c:pt idx="43">
                  <c:v>1503.3744685016575</c:v>
                </c:pt>
                <c:pt idx="44">
                  <c:v>1650.2479766821336</c:v>
                </c:pt>
                <c:pt idx="45">
                  <c:v>1792.021195780678</c:v>
                </c:pt>
                <c:pt idx="46">
                  <c:v>2009.1456343658322</c:v>
                </c:pt>
                <c:pt idx="47">
                  <c:v>2119.7308766156816</c:v>
                </c:pt>
                <c:pt idx="48">
                  <c:v>2017.4115967067157</c:v>
                </c:pt>
                <c:pt idx="49">
                  <c:v>2045.909050975778</c:v>
                </c:pt>
                <c:pt idx="50">
                  <c:v>2047.4050228346991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EA-47C6-AD96-5BD7497D7A68}"/>
            </c:ext>
          </c:extLst>
        </c:ser>
        <c:ser>
          <c:idx val="5"/>
          <c:order val="6"/>
          <c:tx>
            <c:v>Indice reconstitué avec limite de +/-9%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PPS_BIS!$AM$10:$AM$60</c:f>
              <c:numCache>
                <c:formatCode>#,##0.0</c:formatCode>
                <c:ptCount val="51"/>
                <c:pt idx="0">
                  <c:v>100</c:v>
                </c:pt>
                <c:pt idx="1">
                  <c:v>118.22891230861009</c:v>
                </c:pt>
                <c:pt idx="2">
                  <c:v>134.45445854046534</c:v>
                </c:pt>
                <c:pt idx="3">
                  <c:v>147.86109440237476</c:v>
                </c:pt>
                <c:pt idx="4">
                  <c:v>161.73182177865104</c:v>
                </c:pt>
                <c:pt idx="5">
                  <c:v>176.30366206649512</c:v>
                </c:pt>
                <c:pt idx="6">
                  <c:v>183.12209821422016</c:v>
                </c:pt>
                <c:pt idx="7">
                  <c:v>184.01314100516456</c:v>
                </c:pt>
                <c:pt idx="8">
                  <c:v>185.39616065643762</c:v>
                </c:pt>
                <c:pt idx="9">
                  <c:v>195.30976221934</c:v>
                </c:pt>
                <c:pt idx="10">
                  <c:v>206.42568266927981</c:v>
                </c:pt>
                <c:pt idx="11">
                  <c:v>221.80993885233133</c:v>
                </c:pt>
                <c:pt idx="12">
                  <c:v>239.455800827057</c:v>
                </c:pt>
                <c:pt idx="13">
                  <c:v>266.01049730275992</c:v>
                </c:pt>
                <c:pt idx="14">
                  <c:v>301.29151465628678</c:v>
                </c:pt>
                <c:pt idx="15">
                  <c:v>342.7204755117919</c:v>
                </c:pt>
                <c:pt idx="16">
                  <c:v>370.15890248259865</c:v>
                </c:pt>
                <c:pt idx="17">
                  <c:v>408.22081799930146</c:v>
                </c:pt>
                <c:pt idx="18">
                  <c:v>402.7386423294314</c:v>
                </c:pt>
                <c:pt idx="19">
                  <c:v>409.99996553725452</c:v>
                </c:pt>
                <c:pt idx="20">
                  <c:v>411.17345457661611</c:v>
                </c:pt>
                <c:pt idx="21">
                  <c:v>438.41492946268073</c:v>
                </c:pt>
                <c:pt idx="22">
                  <c:v>454.14478114096363</c:v>
                </c:pt>
                <c:pt idx="23">
                  <c:v>470.39394489237679</c:v>
                </c:pt>
                <c:pt idx="24">
                  <c:v>500.61190441612155</c:v>
                </c:pt>
                <c:pt idx="25">
                  <c:v>536.96169366796744</c:v>
                </c:pt>
                <c:pt idx="26">
                  <c:v>595.36772886582014</c:v>
                </c:pt>
                <c:pt idx="27">
                  <c:v>645.65571919613046</c:v>
                </c:pt>
                <c:pt idx="28">
                  <c:v>717.38360003519733</c:v>
                </c:pt>
                <c:pt idx="29">
                  <c:v>797.65846482216523</c:v>
                </c:pt>
                <c:pt idx="30">
                  <c:v>887.14729651508708</c:v>
                </c:pt>
                <c:pt idx="31">
                  <c:v>986.92122831400263</c:v>
                </c:pt>
                <c:pt idx="32">
                  <c:v>1082.0526533097011</c:v>
                </c:pt>
                <c:pt idx="33">
                  <c:v>1077.4148252737334</c:v>
                </c:pt>
                <c:pt idx="34">
                  <c:v>1015.5233728883248</c:v>
                </c:pt>
                <c:pt idx="35">
                  <c:v>1070.7567618248729</c:v>
                </c:pt>
                <c:pt idx="36">
                  <c:v>1128.5451047375534</c:v>
                </c:pt>
                <c:pt idx="37">
                  <c:v>1171.9061448668112</c:v>
                </c:pt>
                <c:pt idx="38">
                  <c:v>1221.7087779055262</c:v>
                </c:pt>
                <c:pt idx="39">
                  <c:v>1283.6877064032008</c:v>
                </c:pt>
                <c:pt idx="40">
                  <c:v>1331.3319137959479</c:v>
                </c:pt>
                <c:pt idx="41">
                  <c:v>1434.8421296395295</c:v>
                </c:pt>
                <c:pt idx="42">
                  <c:v>1495.2270408599268</c:v>
                </c:pt>
                <c:pt idx="43">
                  <c:v>1632.4608049319202</c:v>
                </c:pt>
                <c:pt idx="44">
                  <c:v>1807.2818346914623</c:v>
                </c:pt>
                <c:pt idx="45">
                  <c:v>1980.7175930997962</c:v>
                </c:pt>
                <c:pt idx="46">
                  <c:v>2220.7048189262064</c:v>
                </c:pt>
                <c:pt idx="47">
                  <c:v>2342.9344752367488</c:v>
                </c:pt>
                <c:pt idx="48">
                  <c:v>2205.6037672235775</c:v>
                </c:pt>
                <c:pt idx="49">
                  <c:v>2236.7595772698423</c:v>
                </c:pt>
                <c:pt idx="50">
                  <c:v>2238.3950993284461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EA-47C6-AD96-5BD7497D7A68}"/>
            </c:ext>
          </c:extLst>
        </c:ser>
        <c:ser>
          <c:idx val="6"/>
          <c:order val="7"/>
          <c:tx>
            <c:v>Indice reconstitué avec limite de +/-10%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PPS_BIS!$B$10:$B$60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PPS_BIS!$AQ$10:$AQ$60</c:f>
              <c:numCache>
                <c:formatCode>#,##0.0</c:formatCode>
                <c:ptCount val="51"/>
                <c:pt idx="0">
                  <c:v>100</c:v>
                </c:pt>
                <c:pt idx="1">
                  <c:v>119.31358122887258</c:v>
                </c:pt>
                <c:pt idx="2">
                  <c:v>136.93282958838739</c:v>
                </c:pt>
                <c:pt idx="3">
                  <c:v>150.58658717858214</c:v>
                </c:pt>
                <c:pt idx="4">
                  <c:v>164.71299078542862</c:v>
                </c:pt>
                <c:pt idx="5">
                  <c:v>179.55343077220695</c:v>
                </c:pt>
                <c:pt idx="6">
                  <c:v>186.49754973420281</c:v>
                </c:pt>
                <c:pt idx="7">
                  <c:v>185.34562114098898</c:v>
                </c:pt>
                <c:pt idx="8">
                  <c:v>186.73865554557102</c:v>
                </c:pt>
                <c:pt idx="9">
                  <c:v>196.72404370526149</c:v>
                </c:pt>
                <c:pt idx="10">
                  <c:v>207.92045701082043</c:v>
                </c:pt>
                <c:pt idx="11">
                  <c:v>225.46580313858277</c:v>
                </c:pt>
                <c:pt idx="12">
                  <c:v>243.40250364348117</c:v>
                </c:pt>
                <c:pt idx="13">
                  <c:v>272.8755606887471</c:v>
                </c:pt>
                <c:pt idx="14">
                  <c:v>311.90257047640063</c:v>
                </c:pt>
                <c:pt idx="15">
                  <c:v>355.89561283030935</c:v>
                </c:pt>
                <c:pt idx="16">
                  <c:v>384.38884997142947</c:v>
                </c:pt>
                <c:pt idx="17">
                  <c:v>423.91397238520926</c:v>
                </c:pt>
                <c:pt idx="18">
                  <c:v>418.22104649054774</c:v>
                </c:pt>
                <c:pt idx="19">
                  <c:v>425.76151534974849</c:v>
                </c:pt>
                <c:pt idx="20">
                  <c:v>426.98011660253212</c:v>
                </c:pt>
                <c:pt idx="21">
                  <c:v>455.26883026779979</c:v>
                </c:pt>
                <c:pt idx="22">
                  <c:v>471.6033816085461</c:v>
                </c:pt>
                <c:pt idx="23">
                  <c:v>488.47720883656154</c:v>
                </c:pt>
                <c:pt idx="24">
                  <c:v>519.85683156591494</c:v>
                </c:pt>
                <c:pt idx="25">
                  <c:v>557.60400877416203</c:v>
                </c:pt>
                <c:pt idx="26">
                  <c:v>623.9274032511272</c:v>
                </c:pt>
                <c:pt idx="27">
                  <c:v>676.62769871604917</c:v>
                </c:pt>
                <c:pt idx="28">
                  <c:v>751.79635207567958</c:v>
                </c:pt>
                <c:pt idx="29">
                  <c:v>843.59099559497815</c:v>
                </c:pt>
                <c:pt idx="30">
                  <c:v>938.23297076576</c:v>
                </c:pt>
                <c:pt idx="31">
                  <c:v>1043.7523053840389</c:v>
                </c:pt>
                <c:pt idx="32">
                  <c:v>1144.3617981227414</c:v>
                </c:pt>
                <c:pt idx="33">
                  <c:v>1139.4569044335199</c:v>
                </c:pt>
                <c:pt idx="34">
                  <c:v>1074.0014817943756</c:v>
                </c:pt>
                <c:pt idx="35">
                  <c:v>1132.4154416756328</c:v>
                </c:pt>
                <c:pt idx="36">
                  <c:v>1193.5314805336429</c:v>
                </c:pt>
                <c:pt idx="37">
                  <c:v>1239.3894318070988</c:v>
                </c:pt>
                <c:pt idx="38">
                  <c:v>1292.05991001452</c:v>
                </c:pt>
                <c:pt idx="39">
                  <c:v>1357.6078460085546</c:v>
                </c:pt>
                <c:pt idx="40">
                  <c:v>1407.9956073391411</c:v>
                </c:pt>
                <c:pt idx="41">
                  <c:v>1517.4663769588251</c:v>
                </c:pt>
                <c:pt idx="42">
                  <c:v>1581.3285054534886</c:v>
                </c:pt>
                <c:pt idx="43">
                  <c:v>1726.4647671097221</c:v>
                </c:pt>
                <c:pt idx="44">
                  <c:v>1911.3527273705977</c:v>
                </c:pt>
                <c:pt idx="45">
                  <c:v>2113.9937717244452</c:v>
                </c:pt>
                <c:pt idx="46">
                  <c:v>2370.1289736622907</c:v>
                </c:pt>
                <c:pt idx="47">
                  <c:v>2500.5830742673775</c:v>
                </c:pt>
                <c:pt idx="48">
                  <c:v>2328.1435585232471</c:v>
                </c:pt>
                <c:pt idx="49">
                  <c:v>2361.0303351726598</c:v>
                </c:pt>
                <c:pt idx="50">
                  <c:v>2362.7567242014356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EA-47C6-AD96-5BD7497D7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898400"/>
        <c:axId val="1461896768"/>
      </c:lineChart>
      <c:catAx>
        <c:axId val="14618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6768"/>
        <c:crosses val="autoZero"/>
        <c:auto val="1"/>
        <c:lblAlgn val="ctr"/>
        <c:lblOffset val="100"/>
        <c:noMultiLvlLbl val="0"/>
      </c:catAx>
      <c:valAx>
        <c:axId val="1461896768"/>
        <c:scaling>
          <c:orientation val="minMax"/>
          <c:max val="3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LU" sz="1200" b="1" i="0" baseline="0">
                    <a:effectLst/>
                  </a:rPr>
                  <a:t>Base 100 = 1975</a:t>
                </a:r>
                <a:endParaRPr lang="fr-LU" sz="1200" b="1">
                  <a:effectLst/>
                </a:endParaRPr>
              </a:p>
            </c:rich>
          </c:tx>
          <c:layout>
            <c:manualLayout>
              <c:xMode val="edge"/>
              <c:yMode val="edge"/>
              <c:x val="8.7328993055555536E-3"/>
              <c:y val="0.25007592592592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L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8400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949557959716099E-3"/>
          <c:y val="0.89572939353832715"/>
          <c:w val="0.99268112674849662"/>
          <c:h val="0.10427060646167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1880281707583E-2"/>
          <c:y val="4.9977083333333332E-2"/>
          <c:w val="0.94518869032326325"/>
          <c:h val="0.71573495370370377"/>
        </c:manualLayout>
      </c:layout>
      <c:lineChart>
        <c:grouping val="standard"/>
        <c:varyColors val="0"/>
        <c:ser>
          <c:idx val="0"/>
          <c:order val="0"/>
          <c:tx>
            <c:strRef>
              <c:f>SYNTHESE!$B$4</c:f>
              <c:strCache>
                <c:ptCount val="1"/>
                <c:pt idx="0">
                  <c:v>Coefficient actuel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SYNTHESE!$B$5:$B$82</c:f>
              <c:numCache>
                <c:formatCode>0.00</c:formatCode>
                <c:ptCount val="78"/>
                <c:pt idx="0">
                  <c:v>9.35</c:v>
                </c:pt>
                <c:pt idx="1">
                  <c:v>8.8800000000000008</c:v>
                </c:pt>
                <c:pt idx="2">
                  <c:v>8.56</c:v>
                </c:pt>
                <c:pt idx="3">
                  <c:v>7.92</c:v>
                </c:pt>
                <c:pt idx="4">
                  <c:v>7.79</c:v>
                </c:pt>
                <c:pt idx="5">
                  <c:v>7.81</c:v>
                </c:pt>
                <c:pt idx="6">
                  <c:v>7.73</c:v>
                </c:pt>
                <c:pt idx="7">
                  <c:v>7.74</c:v>
                </c:pt>
                <c:pt idx="8">
                  <c:v>7.7</c:v>
                </c:pt>
                <c:pt idx="9">
                  <c:v>7.36</c:v>
                </c:pt>
                <c:pt idx="10">
                  <c:v>7.31</c:v>
                </c:pt>
                <c:pt idx="11">
                  <c:v>7.28</c:v>
                </c:pt>
                <c:pt idx="12">
                  <c:v>7.26</c:v>
                </c:pt>
                <c:pt idx="13">
                  <c:v>7.21</c:v>
                </c:pt>
                <c:pt idx="14">
                  <c:v>7.15</c:v>
                </c:pt>
                <c:pt idx="15">
                  <c:v>6.95</c:v>
                </c:pt>
                <c:pt idx="16">
                  <c:v>6.74</c:v>
                </c:pt>
                <c:pt idx="17">
                  <c:v>6.52</c:v>
                </c:pt>
                <c:pt idx="18">
                  <c:v>6.36</c:v>
                </c:pt>
                <c:pt idx="19">
                  <c:v>6.21</c:v>
                </c:pt>
                <c:pt idx="20">
                  <c:v>6.02</c:v>
                </c:pt>
                <c:pt idx="21">
                  <c:v>5.89</c:v>
                </c:pt>
                <c:pt idx="22">
                  <c:v>5.62</c:v>
                </c:pt>
                <c:pt idx="23">
                  <c:v>5.37</c:v>
                </c:pt>
                <c:pt idx="24">
                  <c:v>5.1100000000000003</c:v>
                </c:pt>
                <c:pt idx="25">
                  <c:v>4.82</c:v>
                </c:pt>
                <c:pt idx="26">
                  <c:v>4.4000000000000004</c:v>
                </c:pt>
                <c:pt idx="27">
                  <c:v>3.97</c:v>
                </c:pt>
                <c:pt idx="28">
                  <c:v>3.62</c:v>
                </c:pt>
                <c:pt idx="29">
                  <c:v>3.39</c:v>
                </c:pt>
                <c:pt idx="30">
                  <c:v>3.29</c:v>
                </c:pt>
                <c:pt idx="31">
                  <c:v>3.14</c:v>
                </c:pt>
                <c:pt idx="32">
                  <c:v>2.96</c:v>
                </c:pt>
                <c:pt idx="33">
                  <c:v>2.74</c:v>
                </c:pt>
                <c:pt idx="34">
                  <c:v>2.5</c:v>
                </c:pt>
                <c:pt idx="35">
                  <c:v>2.2999999999999998</c:v>
                </c:pt>
                <c:pt idx="36">
                  <c:v>2.1800000000000002</c:v>
                </c:pt>
                <c:pt idx="37">
                  <c:v>2.12</c:v>
                </c:pt>
                <c:pt idx="38">
                  <c:v>2.11</c:v>
                </c:pt>
                <c:pt idx="39">
                  <c:v>2.11</c:v>
                </c:pt>
                <c:pt idx="40">
                  <c:v>2.08</c:v>
                </c:pt>
                <c:pt idx="41">
                  <c:v>2.0099999999999998</c:v>
                </c:pt>
                <c:pt idx="42">
                  <c:v>1.94</c:v>
                </c:pt>
                <c:pt idx="43">
                  <c:v>1.88</c:v>
                </c:pt>
                <c:pt idx="44">
                  <c:v>1.82</c:v>
                </c:pt>
                <c:pt idx="45">
                  <c:v>1.76</c:v>
                </c:pt>
                <c:pt idx="46">
                  <c:v>1.72</c:v>
                </c:pt>
                <c:pt idx="47">
                  <c:v>1.69</c:v>
                </c:pt>
                <c:pt idx="48">
                  <c:v>1.67</c:v>
                </c:pt>
                <c:pt idx="49">
                  <c:v>1.64</c:v>
                </c:pt>
                <c:pt idx="50">
                  <c:v>1.63</c:v>
                </c:pt>
                <c:pt idx="51">
                  <c:v>1.61</c:v>
                </c:pt>
                <c:pt idx="52">
                  <c:v>1.56</c:v>
                </c:pt>
                <c:pt idx="53">
                  <c:v>1.52</c:v>
                </c:pt>
                <c:pt idx="54">
                  <c:v>1.49</c:v>
                </c:pt>
                <c:pt idx="55">
                  <c:v>1.46</c:v>
                </c:pt>
                <c:pt idx="56">
                  <c:v>1.43</c:v>
                </c:pt>
                <c:pt idx="57">
                  <c:v>1.4</c:v>
                </c:pt>
                <c:pt idx="58">
                  <c:v>1.36</c:v>
                </c:pt>
                <c:pt idx="59">
                  <c:v>1.33</c:v>
                </c:pt>
                <c:pt idx="60">
                  <c:v>1.29</c:v>
                </c:pt>
                <c:pt idx="61">
                  <c:v>1.28</c:v>
                </c:pt>
                <c:pt idx="62">
                  <c:v>1.26</c:v>
                </c:pt>
                <c:pt idx="63">
                  <c:v>1.22</c:v>
                </c:pt>
                <c:pt idx="64">
                  <c:v>1.18</c:v>
                </c:pt>
                <c:pt idx="65">
                  <c:v>1.1599999999999999</c:v>
                </c:pt>
                <c:pt idx="66">
                  <c:v>1.1599999999999999</c:v>
                </c:pt>
                <c:pt idx="67">
                  <c:v>1.1499999999999999</c:v>
                </c:pt>
                <c:pt idx="68">
                  <c:v>1.1499999999999999</c:v>
                </c:pt>
                <c:pt idx="69">
                  <c:v>1.1299999999999999</c:v>
                </c:pt>
                <c:pt idx="70">
                  <c:v>1.1100000000000001</c:v>
                </c:pt>
                <c:pt idx="71">
                  <c:v>1.0900000000000001</c:v>
                </c:pt>
                <c:pt idx="72">
                  <c:v>1.0900000000000001</c:v>
                </c:pt>
                <c:pt idx="73">
                  <c:v>1.06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34-48A6-8389-F512C0899626}"/>
            </c:ext>
          </c:extLst>
        </c:ser>
        <c:ser>
          <c:idx val="1"/>
          <c:order val="1"/>
          <c:tx>
            <c:v>Variante 0 - Sans seuil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SYNTHESE!$C$5:$C$82</c:f>
              <c:numCache>
                <c:formatCode>0.00</c:formatCode>
                <c:ptCount val="78"/>
                <c:pt idx="0">
                  <c:v>72.319399568130152</c:v>
                </c:pt>
                <c:pt idx="1">
                  <c:v>65.989902357890486</c:v>
                </c:pt>
                <c:pt idx="2">
                  <c:v>63.663482575948841</c:v>
                </c:pt>
                <c:pt idx="3">
                  <c:v>60.179880509544986</c:v>
                </c:pt>
                <c:pt idx="4">
                  <c:v>59.640062613756847</c:v>
                </c:pt>
                <c:pt idx="5">
                  <c:v>59.518724595743834</c:v>
                </c:pt>
                <c:pt idx="6">
                  <c:v>58.829318519345257</c:v>
                </c:pt>
                <c:pt idx="7">
                  <c:v>58.976379955850355</c:v>
                </c:pt>
                <c:pt idx="8">
                  <c:v>57.61963978826914</c:v>
                </c:pt>
                <c:pt idx="9">
                  <c:v>55.562264516637562</c:v>
                </c:pt>
                <c:pt idx="10">
                  <c:v>55.812430390148073</c:v>
                </c:pt>
                <c:pt idx="11">
                  <c:v>55.545385268664106</c:v>
                </c:pt>
                <c:pt idx="12">
                  <c:v>55.172456837092653</c:v>
                </c:pt>
                <c:pt idx="13">
                  <c:v>54.952745347697061</c:v>
                </c:pt>
                <c:pt idx="14">
                  <c:v>54.50227944202252</c:v>
                </c:pt>
                <c:pt idx="15">
                  <c:v>52.446474566690583</c:v>
                </c:pt>
                <c:pt idx="16">
                  <c:v>50.99470700268445</c:v>
                </c:pt>
                <c:pt idx="17">
                  <c:v>48.848923846680485</c:v>
                </c:pt>
                <c:pt idx="18">
                  <c:v>48.100367499671172</c:v>
                </c:pt>
                <c:pt idx="19">
                  <c:v>46.684928369239131</c:v>
                </c:pt>
                <c:pt idx="20">
                  <c:v>45.63622162938352</c:v>
                </c:pt>
                <c:pt idx="21">
                  <c:v>44.384396639913838</c:v>
                </c:pt>
                <c:pt idx="22">
                  <c:v>42.541070720829467</c:v>
                </c:pt>
                <c:pt idx="23">
                  <c:v>40.320088639533616</c:v>
                </c:pt>
                <c:pt idx="24">
                  <c:v>38.08008371511508</c:v>
                </c:pt>
                <c:pt idx="25">
                  <c:v>35.879419536523756</c:v>
                </c:pt>
                <c:pt idx="26">
                  <c:v>32.252870340117312</c:v>
                </c:pt>
                <c:pt idx="27">
                  <c:v>29.085945032113749</c:v>
                </c:pt>
                <c:pt idx="28">
                  <c:v>22.399179733079528</c:v>
                </c:pt>
                <c:pt idx="29">
                  <c:v>18.683038502400713</c:v>
                </c:pt>
                <c:pt idx="30">
                  <c:v>16.989038501872535</c:v>
                </c:pt>
                <c:pt idx="31">
                  <c:v>15.531994867212619</c:v>
                </c:pt>
                <c:pt idx="32">
                  <c:v>14.248245307482692</c:v>
                </c:pt>
                <c:pt idx="33">
                  <c:v>13.717720855253313</c:v>
                </c:pt>
                <c:pt idx="34">
                  <c:v>14.201897582495876</c:v>
                </c:pt>
                <c:pt idx="35">
                  <c:v>14.095954161810068</c:v>
                </c:pt>
                <c:pt idx="36">
                  <c:v>13.380466765679882</c:v>
                </c:pt>
                <c:pt idx="37">
                  <c:v>12.659935278381111</c:v>
                </c:pt>
                <c:pt idx="38">
                  <c:v>11.374939737991337</c:v>
                </c:pt>
                <c:pt idx="39">
                  <c:v>10.536703136939503</c:v>
                </c:pt>
                <c:pt idx="40">
                  <c:v>9.0997206731219382</c:v>
                </c:pt>
                <c:pt idx="41">
                  <c:v>7.6024775714239254</c:v>
                </c:pt>
                <c:pt idx="42">
                  <c:v>6.6627185360863308</c:v>
                </c:pt>
                <c:pt idx="43">
                  <c:v>6.1688373549143085</c:v>
                </c:pt>
                <c:pt idx="44">
                  <c:v>5.5936639294389074</c:v>
                </c:pt>
                <c:pt idx="45">
                  <c:v>5.669806233842654</c:v>
                </c:pt>
                <c:pt idx="46">
                  <c:v>5.5693908703054582</c:v>
                </c:pt>
                <c:pt idx="47">
                  <c:v>5.5534958287616067</c:v>
                </c:pt>
                <c:pt idx="48">
                  <c:v>5.2084222307103527</c:v>
                </c:pt>
                <c:pt idx="49">
                  <c:v>5.028022251300448</c:v>
                </c:pt>
                <c:pt idx="50">
                  <c:v>4.8543355833612525</c:v>
                </c:pt>
                <c:pt idx="51">
                  <c:v>4.5613179485853266</c:v>
                </c:pt>
                <c:pt idx="52">
                  <c:v>4.2525381080549085</c:v>
                </c:pt>
                <c:pt idx="53">
                  <c:v>3.7308391379740438</c:v>
                </c:pt>
                <c:pt idx="54">
                  <c:v>3.4402564064712968</c:v>
                </c:pt>
                <c:pt idx="55">
                  <c:v>3.0962810192905708</c:v>
                </c:pt>
                <c:pt idx="56">
                  <c:v>2.7145613848949379</c:v>
                </c:pt>
                <c:pt idx="57">
                  <c:v>2.4407365895681363</c:v>
                </c:pt>
                <c:pt idx="58">
                  <c:v>2.1939875289134103</c:v>
                </c:pt>
                <c:pt idx="59">
                  <c:v>2.0010975069630779</c:v>
                </c:pt>
                <c:pt idx="60">
                  <c:v>2.0097114093364192</c:v>
                </c:pt>
                <c:pt idx="61">
                  <c:v>2.1321940240354653</c:v>
                </c:pt>
                <c:pt idx="62">
                  <c:v>2.0222079786361133</c:v>
                </c:pt>
                <c:pt idx="63">
                  <c:v>1.9186586852852205</c:v>
                </c:pt>
                <c:pt idx="64">
                  <c:v>1.8476674744178552</c:v>
                </c:pt>
                <c:pt idx="65">
                  <c:v>1.772347801783795</c:v>
                </c:pt>
                <c:pt idx="66">
                  <c:v>1.6867754175256682</c:v>
                </c:pt>
                <c:pt idx="67">
                  <c:v>1.6264109982664312</c:v>
                </c:pt>
                <c:pt idx="68">
                  <c:v>1.5090809101659184</c:v>
                </c:pt>
                <c:pt idx="69">
                  <c:v>1.4481365088846538</c:v>
                </c:pt>
                <c:pt idx="70">
                  <c:v>1.3263980736316219</c:v>
                </c:pt>
                <c:pt idx="71">
                  <c:v>1.1980936372939768</c:v>
                </c:pt>
                <c:pt idx="72">
                  <c:v>1.0268022573741344</c:v>
                </c:pt>
                <c:pt idx="73">
                  <c:v>0.91583774596344281</c:v>
                </c:pt>
                <c:pt idx="74">
                  <c:v>0.86805897361257622</c:v>
                </c:pt>
                <c:pt idx="75">
                  <c:v>1.0148672815091111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4-48A6-8389-F512C0899626}"/>
            </c:ext>
          </c:extLst>
        </c:ser>
        <c:ser>
          <c:idx val="2"/>
          <c:order val="2"/>
          <c:tx>
            <c:v>Variante 1 - Seuil de +/-4%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SYNTHESE!$D$5:$D$82</c:f>
              <c:numCache>
                <c:formatCode>0.00</c:formatCode>
                <c:ptCount val="78"/>
                <c:pt idx="0">
                  <c:v>28.317383401399553</c:v>
                </c:pt>
                <c:pt idx="1">
                  <c:v>25.839005534453996</c:v>
                </c:pt>
                <c:pt idx="2">
                  <c:v>24.928072626945827</c:v>
                </c:pt>
                <c:pt idx="3">
                  <c:v>23.564033435230286</c:v>
                </c:pt>
                <c:pt idx="4">
                  <c:v>23.352662345131996</c:v>
                </c:pt>
                <c:pt idx="5">
                  <c:v>23.305151231962377</c:v>
                </c:pt>
                <c:pt idx="6">
                  <c:v>23.035207395298716</c:v>
                </c:pt>
                <c:pt idx="7">
                  <c:v>23.092790769966427</c:v>
                </c:pt>
                <c:pt idx="8">
                  <c:v>22.56154560295861</c:v>
                </c:pt>
                <c:pt idx="9">
                  <c:v>21.755959761327482</c:v>
                </c:pt>
                <c:pt idx="10">
                  <c:v>21.853914708360325</c:v>
                </c:pt>
                <c:pt idx="11">
                  <c:v>21.749350523152859</c:v>
                </c:pt>
                <c:pt idx="12">
                  <c:v>21.603326670062888</c:v>
                </c:pt>
                <c:pt idx="13">
                  <c:v>21.517296441382047</c:v>
                </c:pt>
                <c:pt idx="14">
                  <c:v>21.340912015675805</c:v>
                </c:pt>
                <c:pt idx="15">
                  <c:v>20.535941078404708</c:v>
                </c:pt>
                <c:pt idx="16">
                  <c:v>19.967486984964001</c:v>
                </c:pt>
                <c:pt idx="17">
                  <c:v>19.127284152975797</c:v>
                </c:pt>
                <c:pt idx="18">
                  <c:v>18.834179436919015</c:v>
                </c:pt>
                <c:pt idx="19">
                  <c:v>18.279950104580216</c:v>
                </c:pt>
                <c:pt idx="20">
                  <c:v>17.869318503578789</c:v>
                </c:pt>
                <c:pt idx="21">
                  <c:v>17.379153922706255</c:v>
                </c:pt>
                <c:pt idx="22">
                  <c:v>16.657381243505913</c:v>
                </c:pt>
                <c:pt idx="23">
                  <c:v>15.787733521051528</c:v>
                </c:pt>
                <c:pt idx="24">
                  <c:v>14.910637214326442</c:v>
                </c:pt>
                <c:pt idx="25">
                  <c:v>14.048945169660207</c:v>
                </c:pt>
                <c:pt idx="26">
                  <c:v>12.628933601091623</c:v>
                </c:pt>
                <c:pt idx="27">
                  <c:v>11.388892357858568</c:v>
                </c:pt>
                <c:pt idx="28">
                  <c:v>10.096037446848282</c:v>
                </c:pt>
                <c:pt idx="29">
                  <c:v>9.3044905131991928</c:v>
                </c:pt>
                <c:pt idx="30">
                  <c:v>8.6549439075954258</c:v>
                </c:pt>
                <c:pt idx="31">
                  <c:v>7.9126634702704655</c:v>
                </c:pt>
                <c:pt idx="32">
                  <c:v>7.2586664574531596</c:v>
                </c:pt>
                <c:pt idx="33">
                  <c:v>6.9883945774319942</c:v>
                </c:pt>
                <c:pt idx="34">
                  <c:v>6.5923384305811643</c:v>
                </c:pt>
                <c:pt idx="35">
                  <c:v>6.3569726214702209</c:v>
                </c:pt>
                <c:pt idx="36">
                  <c:v>6.0343031706479895</c:v>
                </c:pt>
                <c:pt idx="37">
                  <c:v>5.7093589430287546</c:v>
                </c:pt>
                <c:pt idx="38">
                  <c:v>5.5688206821481252</c:v>
                </c:pt>
                <c:pt idx="39">
                  <c:v>5.3198679735669883</c:v>
                </c:pt>
                <c:pt idx="40">
                  <c:v>5.0190393442941561</c:v>
                </c:pt>
                <c:pt idx="41">
                  <c:v>4.6443574030536157</c:v>
                </c:pt>
                <c:pt idx="42">
                  <c:v>4.2792301106005297</c:v>
                </c:pt>
                <c:pt idx="43">
                  <c:v>4.0101051220760136</c:v>
                </c:pt>
                <c:pt idx="44">
                  <c:v>3.747352587915826</c:v>
                </c:pt>
                <c:pt idx="45">
                  <c:v>3.7674040977096492</c:v>
                </c:pt>
                <c:pt idx="46">
                  <c:v>3.7006813145208759</c:v>
                </c:pt>
                <c:pt idx="47">
                  <c:v>3.6901195700492333</c:v>
                </c:pt>
                <c:pt idx="48">
                  <c:v>3.486373915520665</c:v>
                </c:pt>
                <c:pt idx="49">
                  <c:v>3.3656191543442895</c:v>
                </c:pt>
                <c:pt idx="50">
                  <c:v>3.2493580983556849</c:v>
                </c:pt>
                <c:pt idx="51">
                  <c:v>3.0547286264393043</c:v>
                </c:pt>
                <c:pt idx="52">
                  <c:v>2.8479378197541059</c:v>
                </c:pt>
                <c:pt idx="53">
                  <c:v>2.6920410353518838</c:v>
                </c:pt>
                <c:pt idx="54">
                  <c:v>2.5318956886098984</c:v>
                </c:pt>
                <c:pt idx="55">
                  <c:v>2.3852703184326667</c:v>
                </c:pt>
                <c:pt idx="56">
                  <c:v>2.2483567807416156</c:v>
                </c:pt>
                <c:pt idx="57">
                  <c:v>2.1082920296402552</c:v>
                </c:pt>
                <c:pt idx="58">
                  <c:v>1.9825713042677999</c:v>
                </c:pt>
                <c:pt idx="59">
                  <c:v>1.8465023261294904</c:v>
                </c:pt>
                <c:pt idx="60">
                  <c:v>1.8544507597835631</c:v>
                </c:pt>
                <c:pt idx="61">
                  <c:v>1.8988359137582069</c:v>
                </c:pt>
                <c:pt idx="62">
                  <c:v>1.8008872980776962</c:v>
                </c:pt>
                <c:pt idx="63">
                  <c:v>1.708670963709203</c:v>
                </c:pt>
                <c:pt idx="64">
                  <c:v>1.6454493904205734</c:v>
                </c:pt>
                <c:pt idx="65">
                  <c:v>1.5783730841380048</c:v>
                </c:pt>
                <c:pt idx="66">
                  <c:v>1.5278694136331374</c:v>
                </c:pt>
                <c:pt idx="67">
                  <c:v>1.47319174350607</c:v>
                </c:pt>
                <c:pt idx="68">
                  <c:v>1.4009420956598024</c:v>
                </c:pt>
                <c:pt idx="69">
                  <c:v>1.3443648924929295</c:v>
                </c:pt>
                <c:pt idx="70">
                  <c:v>1.26911154774685</c:v>
                </c:pt>
                <c:pt idx="71">
                  <c:v>1.2006271875291343</c:v>
                </c:pt>
                <c:pt idx="72">
                  <c:v>1.148165932028496</c:v>
                </c:pt>
                <c:pt idx="73">
                  <c:v>1.0633488165219571</c:v>
                </c:pt>
                <c:pt idx="74">
                  <c:v>1.0078744693921393</c:v>
                </c:pt>
                <c:pt idx="75">
                  <c:v>1.0148672815091109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34-48A6-8389-F512C0899626}"/>
            </c:ext>
          </c:extLst>
        </c:ser>
        <c:ser>
          <c:idx val="3"/>
          <c:order val="3"/>
          <c:tx>
            <c:v>Variante 2 - Seuil de +/-5%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SYNTHESE!$E$5:$E$82</c:f>
              <c:numCache>
                <c:formatCode>0.00</c:formatCode>
                <c:ptCount val="78"/>
                <c:pt idx="0">
                  <c:v>33.83013928954523</c:v>
                </c:pt>
                <c:pt idx="1">
                  <c:v>30.869277148350704</c:v>
                </c:pt>
                <c:pt idx="2">
                  <c:v>29.781006148604707</c:v>
                </c:pt>
                <c:pt idx="3">
                  <c:v>28.151419290312752</c:v>
                </c:pt>
                <c:pt idx="4">
                  <c:v>27.898899016160065</c:v>
                </c:pt>
                <c:pt idx="5">
                  <c:v>27.842138560804923</c:v>
                </c:pt>
                <c:pt idx="6">
                  <c:v>27.519642747359303</c:v>
                </c:pt>
                <c:pt idx="7">
                  <c:v>27.588436306360041</c:v>
                </c:pt>
                <c:pt idx="8">
                  <c:v>26.953769686848723</c:v>
                </c:pt>
                <c:pt idx="9">
                  <c:v>25.991354450746098</c:v>
                </c:pt>
                <c:pt idx="10">
                  <c:v>26.108379016725497</c:v>
                </c:pt>
                <c:pt idx="11">
                  <c:v>25.983458542961259</c:v>
                </c:pt>
                <c:pt idx="12">
                  <c:v>25.809007139044272</c:v>
                </c:pt>
                <c:pt idx="13">
                  <c:v>25.706228765134185</c:v>
                </c:pt>
                <c:pt idx="14">
                  <c:v>25.495506269854001</c:v>
                </c:pt>
                <c:pt idx="15">
                  <c:v>24.533825646121969</c:v>
                </c:pt>
                <c:pt idx="16">
                  <c:v>23.854706361398055</c:v>
                </c:pt>
                <c:pt idx="17">
                  <c:v>22.850934987655013</c:v>
                </c:pt>
                <c:pt idx="18">
                  <c:v>22.500769393960592</c:v>
                </c:pt>
                <c:pt idx="19">
                  <c:v>21.838644110504969</c:v>
                </c:pt>
                <c:pt idx="20">
                  <c:v>21.348071798026389</c:v>
                </c:pt>
                <c:pt idx="21">
                  <c:v>20.762483228254087</c:v>
                </c:pt>
                <c:pt idx="22">
                  <c:v>19.900197687015524</c:v>
                </c:pt>
                <c:pt idx="23">
                  <c:v>18.861249166722029</c:v>
                </c:pt>
                <c:pt idx="24">
                  <c:v>17.813401990793025</c:v>
                </c:pt>
                <c:pt idx="25">
                  <c:v>16.783957939323532</c:v>
                </c:pt>
                <c:pt idx="26">
                  <c:v>15.087502144786153</c:v>
                </c:pt>
                <c:pt idx="27">
                  <c:v>13.606052838940977</c:v>
                </c:pt>
                <c:pt idx="28">
                  <c:v>11.946636728339595</c:v>
                </c:pt>
                <c:pt idx="29">
                  <c:v>10.905142446441429</c:v>
                </c:pt>
                <c:pt idx="30">
                  <c:v>10.047246171970482</c:v>
                </c:pt>
                <c:pt idx="31">
                  <c:v>9.1855566726431785</c:v>
                </c:pt>
                <c:pt idx="32">
                  <c:v>8.4263525629848477</c:v>
                </c:pt>
                <c:pt idx="33">
                  <c:v>8.1126026252699575</c:v>
                </c:pt>
                <c:pt idx="34">
                  <c:v>7.7333899204919856</c:v>
                </c:pt>
                <c:pt idx="35">
                  <c:v>7.5357829671457939</c:v>
                </c:pt>
                <c:pt idx="36">
                  <c:v>7.1532790464411473</c:v>
                </c:pt>
                <c:pt idx="37">
                  <c:v>6.7680785238692796</c:v>
                </c:pt>
                <c:pt idx="38">
                  <c:v>6.5386082044868896</c:v>
                </c:pt>
                <c:pt idx="39">
                  <c:v>6.1868128073235216</c:v>
                </c:pt>
                <c:pt idx="40">
                  <c:v>5.7813699659696702</c:v>
                </c:pt>
                <c:pt idx="41">
                  <c:v>5.2988281548603879</c:v>
                </c:pt>
                <c:pt idx="42">
                  <c:v>4.8357504743936053</c:v>
                </c:pt>
                <c:pt idx="43">
                  <c:v>4.48846703619399</c:v>
                </c:pt>
                <c:pt idx="44">
                  <c:v>4.154424592942866</c:v>
                </c:pt>
                <c:pt idx="45">
                  <c:v>4.2109756238894107</c:v>
                </c:pt>
                <c:pt idx="46">
                  <c:v>4.1363969468271877</c:v>
                </c:pt>
                <c:pt idx="47">
                  <c:v>4.1245916699409433</c:v>
                </c:pt>
                <c:pt idx="48">
                  <c:v>3.8683048675510809</c:v>
                </c:pt>
                <c:pt idx="49">
                  <c:v>3.7343214676756316</c:v>
                </c:pt>
                <c:pt idx="50">
                  <c:v>3.6053240567022353</c:v>
                </c:pt>
                <c:pt idx="51">
                  <c:v>3.3876993149524801</c:v>
                </c:pt>
                <c:pt idx="52">
                  <c:v>3.1583679537040354</c:v>
                </c:pt>
                <c:pt idx="53">
                  <c:v>2.9570450256929659</c:v>
                </c:pt>
                <c:pt idx="54">
                  <c:v>2.7546480024739468</c:v>
                </c:pt>
                <c:pt idx="55">
                  <c:v>2.5704073014552233</c:v>
                </c:pt>
                <c:pt idx="56">
                  <c:v>2.3997920533039796</c:v>
                </c:pt>
                <c:pt idx="57">
                  <c:v>2.2288620493637166</c:v>
                </c:pt>
                <c:pt idx="58">
                  <c:v>2.0759901033136487</c:v>
                </c:pt>
                <c:pt idx="59">
                  <c:v>1.9150951755478767</c:v>
                </c:pt>
                <c:pt idx="60">
                  <c:v>1.9233388732289867</c:v>
                </c:pt>
                <c:pt idx="61">
                  <c:v>1.9901030626454139</c:v>
                </c:pt>
                <c:pt idx="62">
                  <c:v>1.887446567349905</c:v>
                </c:pt>
                <c:pt idx="63">
                  <c:v>1.7907978742622299</c:v>
                </c:pt>
                <c:pt idx="64">
                  <c:v>1.7245375693483929</c:v>
                </c:pt>
                <c:pt idx="65">
                  <c:v>1.654237254509878</c:v>
                </c:pt>
                <c:pt idx="66">
                  <c:v>1.586055601076908</c:v>
                </c:pt>
                <c:pt idx="67">
                  <c:v>1.529295629193804</c:v>
                </c:pt>
                <c:pt idx="68">
                  <c:v>1.4404440584542213</c:v>
                </c:pt>
                <c:pt idx="69">
                  <c:v>1.3822715641033416</c:v>
                </c:pt>
                <c:pt idx="70">
                  <c:v>1.2924687383387983</c:v>
                </c:pt>
                <c:pt idx="71">
                  <c:v>1.2110789768806312</c:v>
                </c:pt>
                <c:pt idx="72">
                  <c:v>1.1471309266811147</c:v>
                </c:pt>
                <c:pt idx="73">
                  <c:v>1.0522722663498536</c:v>
                </c:pt>
                <c:pt idx="74">
                  <c:v>0.99737577700263791</c:v>
                </c:pt>
                <c:pt idx="75">
                  <c:v>1.0148672815091111</c:v>
                </c:pt>
                <c:pt idx="76">
                  <c:v>1.0007312015449603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4-48A6-8389-F512C0899626}"/>
            </c:ext>
          </c:extLst>
        </c:ser>
        <c:ser>
          <c:idx val="4"/>
          <c:order val="4"/>
          <c:tx>
            <c:v>Variante 3 - Seuil de +/-6%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SYNTHESE!$F$5:$F$82</c:f>
              <c:numCache>
                <c:formatCode>0.00</c:formatCode>
                <c:ptCount val="78"/>
                <c:pt idx="0">
                  <c:v>39.963477470465143</c:v>
                </c:pt>
                <c:pt idx="1">
                  <c:v>36.465816805811961</c:v>
                </c:pt>
                <c:pt idx="2">
                  <c:v>35.180244399270023</c:v>
                </c:pt>
                <c:pt idx="3">
                  <c:v>33.255216626249819</c:v>
                </c:pt>
                <c:pt idx="4">
                  <c:v>32.956914919580363</c:v>
                </c:pt>
                <c:pt idx="5">
                  <c:v>32.889863904525882</c:v>
                </c:pt>
                <c:pt idx="6">
                  <c:v>32.508900229956083</c:v>
                </c:pt>
                <c:pt idx="7">
                  <c:v>32.590165926845735</c:v>
                </c:pt>
                <c:pt idx="8">
                  <c:v>31.840435488758683</c:v>
                </c:pt>
                <c:pt idx="9">
                  <c:v>30.703536250004863</c:v>
                </c:pt>
                <c:pt idx="10">
                  <c:v>30.841777141240389</c:v>
                </c:pt>
                <c:pt idx="11">
                  <c:v>30.694208829559813</c:v>
                </c:pt>
                <c:pt idx="12">
                  <c:v>30.488129726826642</c:v>
                </c:pt>
                <c:pt idx="13">
                  <c:v>30.366717834458935</c:v>
                </c:pt>
                <c:pt idx="14">
                  <c:v>30.117791762338026</c:v>
                </c:pt>
                <c:pt idx="15">
                  <c:v>28.981760319742847</c:v>
                </c:pt>
                <c:pt idx="16">
                  <c:v>28.179518035058852</c:v>
                </c:pt>
                <c:pt idx="17">
                  <c:v>26.993764871681403</c:v>
                </c:pt>
                <c:pt idx="18">
                  <c:v>26.580114939744423</c:v>
                </c:pt>
                <c:pt idx="19">
                  <c:v>25.797947635568363</c:v>
                </c:pt>
                <c:pt idx="20">
                  <c:v>25.218435520954326</c:v>
                </c:pt>
                <c:pt idx="21">
                  <c:v>24.526680887171622</c:v>
                </c:pt>
                <c:pt idx="22">
                  <c:v>23.508064661401466</c:v>
                </c:pt>
                <c:pt idx="23">
                  <c:v>22.280756803507028</c:v>
                </c:pt>
                <c:pt idx="24">
                  <c:v>21.042936981089969</c:v>
                </c:pt>
                <c:pt idx="25">
                  <c:v>19.826856733654534</c:v>
                </c:pt>
                <c:pt idx="26">
                  <c:v>17.822836816846621</c:v>
                </c:pt>
                <c:pt idx="27">
                  <c:v>16.072803645210339</c:v>
                </c:pt>
                <c:pt idx="28">
                  <c:v>13.979401477764226</c:v>
                </c:pt>
                <c:pt idx="29">
                  <c:v>12.640309166635994</c:v>
                </c:pt>
                <c:pt idx="30">
                  <c:v>11.536042054201388</c:v>
                </c:pt>
                <c:pt idx="31">
                  <c:v>10.546667838445117</c:v>
                </c:pt>
                <c:pt idx="32">
                  <c:v>9.6749652458307906</c:v>
                </c:pt>
                <c:pt idx="33">
                  <c:v>9.3147240002167031</c:v>
                </c:pt>
                <c:pt idx="34">
                  <c:v>8.9737805960347181</c:v>
                </c:pt>
                <c:pt idx="35">
                  <c:v>8.8375050074610293</c:v>
                </c:pt>
                <c:pt idx="36">
                  <c:v>8.3889278218734873</c:v>
                </c:pt>
                <c:pt idx="37">
                  <c:v>7.9371882266718981</c:v>
                </c:pt>
                <c:pt idx="38">
                  <c:v>7.5957391092394992</c:v>
                </c:pt>
                <c:pt idx="39">
                  <c:v>7.1192645947129973</c:v>
                </c:pt>
                <c:pt idx="40">
                  <c:v>6.5899535605020505</c:v>
                </c:pt>
                <c:pt idx="41">
                  <c:v>5.9829429432928496</c:v>
                </c:pt>
                <c:pt idx="42">
                  <c:v>5.4085686045273311</c:v>
                </c:pt>
                <c:pt idx="43">
                  <c:v>5.0076526366102883</c:v>
                </c:pt>
                <c:pt idx="44">
                  <c:v>4.5912450172192916</c:v>
                </c:pt>
                <c:pt idx="45">
                  <c:v>4.6537421532830878</c:v>
                </c:pt>
                <c:pt idx="46">
                  <c:v>4.5713218392799435</c:v>
                </c:pt>
                <c:pt idx="47">
                  <c:v>4.5582752867506393</c:v>
                </c:pt>
                <c:pt idx="48">
                  <c:v>4.2750409956648543</c:v>
                </c:pt>
                <c:pt idx="49">
                  <c:v>4.1269697999297792</c:v>
                </c:pt>
                <c:pt idx="50">
                  <c:v>3.9844088490409679</c:v>
                </c:pt>
                <c:pt idx="51">
                  <c:v>3.743901773072015</c:v>
                </c:pt>
                <c:pt idx="52">
                  <c:v>3.4904571753742659</c:v>
                </c:pt>
                <c:pt idx="53">
                  <c:v>3.2371361131447647</c:v>
                </c:pt>
                <c:pt idx="54">
                  <c:v>2.9871193034939227</c:v>
                </c:pt>
                <c:pt idx="55">
                  <c:v>2.7610345243231089</c:v>
                </c:pt>
                <c:pt idx="56">
                  <c:v>2.5534475154631591</c:v>
                </c:pt>
                <c:pt idx="57">
                  <c:v>2.3491997618707945</c:v>
                </c:pt>
                <c:pt idx="58">
                  <c:v>2.1674319509136897</c:v>
                </c:pt>
                <c:pt idx="59">
                  <c:v>1.9805872929961419</c:v>
                </c:pt>
                <c:pt idx="60">
                  <c:v>1.9891129073274696</c:v>
                </c:pt>
                <c:pt idx="61">
                  <c:v>2.0800556099885807</c:v>
                </c:pt>
                <c:pt idx="62">
                  <c:v>1.9727590468360445</c:v>
                </c:pt>
                <c:pt idx="63">
                  <c:v>1.8717418382157778</c:v>
                </c:pt>
                <c:pt idx="64">
                  <c:v>1.8024865712185141</c:v>
                </c:pt>
                <c:pt idx="65">
                  <c:v>1.7290086860734919</c:v>
                </c:pt>
                <c:pt idx="66">
                  <c:v>1.6455287982538385</c:v>
                </c:pt>
                <c:pt idx="67">
                  <c:v>1.5866404665595979</c:v>
                </c:pt>
                <c:pt idx="68">
                  <c:v>1.4803585270783539</c:v>
                </c:pt>
                <c:pt idx="69">
                  <c:v>1.4205740824494135</c:v>
                </c:pt>
                <c:pt idx="70">
                  <c:v>1.3157518649682192</c:v>
                </c:pt>
                <c:pt idx="71">
                  <c:v>1.2212648173936673</c:v>
                </c:pt>
                <c:pt idx="72">
                  <c:v>1.145865920145426</c:v>
                </c:pt>
                <c:pt idx="73">
                  <c:v>1.0411957161777496</c:v>
                </c:pt>
                <c:pt idx="74">
                  <c:v>0.98687708461313639</c:v>
                </c:pt>
                <c:pt idx="75">
                  <c:v>1.0148672815091109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34-48A6-8389-F512C0899626}"/>
            </c:ext>
          </c:extLst>
        </c:ser>
        <c:ser>
          <c:idx val="5"/>
          <c:order val="5"/>
          <c:tx>
            <c:v>Variante 4 - Seuil de +/-7%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SYNTHESE!$G$5:$G$82</c:f>
              <c:numCache>
                <c:formatCode>0.00</c:formatCode>
                <c:ptCount val="78"/>
                <c:pt idx="0">
                  <c:v>45.579014867042098</c:v>
                </c:pt>
                <c:pt idx="1">
                  <c:v>41.589874343625077</c:v>
                </c:pt>
                <c:pt idx="2">
                  <c:v>40.123657499164061</c:v>
                </c:pt>
                <c:pt idx="3">
                  <c:v>37.928131107578103</c:v>
                </c:pt>
                <c:pt idx="4">
                  <c:v>37.5879130188695</c:v>
                </c:pt>
                <c:pt idx="5">
                  <c:v>37.511440214062233</c:v>
                </c:pt>
                <c:pt idx="6">
                  <c:v>37.076944767567305</c:v>
                </c:pt>
                <c:pt idx="7">
                  <c:v>37.169629654898536</c:v>
                </c:pt>
                <c:pt idx="8">
                  <c:v>36.314549543086478</c:v>
                </c:pt>
                <c:pt idx="9">
                  <c:v>35.017896934619515</c:v>
                </c:pt>
                <c:pt idx="10">
                  <c:v>35.175562984615141</c:v>
                </c:pt>
                <c:pt idx="11">
                  <c:v>35.007258855502144</c:v>
                </c:pt>
                <c:pt idx="12">
                  <c:v>34.772222189981647</c:v>
                </c:pt>
                <c:pt idx="13">
                  <c:v>34.633749894837834</c:v>
                </c:pt>
                <c:pt idx="14">
                  <c:v>34.349845543661722</c:v>
                </c:pt>
                <c:pt idx="15">
                  <c:v>33.054182671236767</c:v>
                </c:pt>
                <c:pt idx="16">
                  <c:v>32.139211919564687</c:v>
                </c:pt>
                <c:pt idx="17">
                  <c:v>30.786840592465715</c:v>
                </c:pt>
                <c:pt idx="18">
                  <c:v>30.315065922420036</c:v>
                </c:pt>
                <c:pt idx="19">
                  <c:v>29.422991021983702</c:v>
                </c:pt>
                <c:pt idx="20">
                  <c:v>28.762047756795006</c:v>
                </c:pt>
                <c:pt idx="21">
                  <c:v>27.973090020050776</c:v>
                </c:pt>
                <c:pt idx="22">
                  <c:v>26.811341167426519</c:v>
                </c:pt>
                <c:pt idx="23">
                  <c:v>25.411576015789002</c:v>
                </c:pt>
                <c:pt idx="24">
                  <c:v>23.999821792689612</c:v>
                </c:pt>
                <c:pt idx="25">
                  <c:v>22.612861918681158</c:v>
                </c:pt>
                <c:pt idx="26">
                  <c:v>20.327243665125977</c:v>
                </c:pt>
                <c:pt idx="27">
                  <c:v>18.331301545054554</c:v>
                </c:pt>
                <c:pt idx="28">
                  <c:v>15.794734410382853</c:v>
                </c:pt>
                <c:pt idx="29">
                  <c:v>14.148276345601996</c:v>
                </c:pt>
                <c:pt idx="30">
                  <c:v>12.865445389928333</c:v>
                </c:pt>
                <c:pt idx="31">
                  <c:v>11.762056560101753</c:v>
                </c:pt>
                <c:pt idx="32">
                  <c:v>10.789899727728368</c:v>
                </c:pt>
                <c:pt idx="33">
                  <c:v>10.388144597947104</c:v>
                </c:pt>
                <c:pt idx="34">
                  <c:v>10.115523123991922</c:v>
                </c:pt>
                <c:pt idx="35">
                  <c:v>10.040063269732517</c:v>
                </c:pt>
                <c:pt idx="36">
                  <c:v>9.530446209164495</c:v>
                </c:pt>
                <c:pt idx="37">
                  <c:v>9.0172364159662717</c:v>
                </c:pt>
                <c:pt idx="38">
                  <c:v>8.5486769165706757</c:v>
                </c:pt>
                <c:pt idx="39">
                  <c:v>7.9375429109058624</c:v>
                </c:pt>
                <c:pt idx="40">
                  <c:v>7.2787263766977173</c:v>
                </c:pt>
                <c:pt idx="41">
                  <c:v>6.5465123007441477</c:v>
                </c:pt>
                <c:pt idx="42">
                  <c:v>5.8627254598700258</c:v>
                </c:pt>
                <c:pt idx="43">
                  <c:v>5.4281446263370672</c:v>
                </c:pt>
                <c:pt idx="44">
                  <c:v>4.9302594278241862</c:v>
                </c:pt>
                <c:pt idx="45">
                  <c:v>4.9973713099247776</c:v>
                </c:pt>
                <c:pt idx="46">
                  <c:v>4.908865135971042</c:v>
                </c:pt>
                <c:pt idx="47">
                  <c:v>4.8948552348729804</c:v>
                </c:pt>
                <c:pt idx="48">
                  <c:v>4.590707116296957</c:v>
                </c:pt>
                <c:pt idx="49">
                  <c:v>4.4317024441385104</c:v>
                </c:pt>
                <c:pt idx="50">
                  <c:v>4.2786148895595062</c:v>
                </c:pt>
                <c:pt idx="51">
                  <c:v>4.0203489346154324</c:v>
                </c:pt>
                <c:pt idx="52">
                  <c:v>3.7481901601339893</c:v>
                </c:pt>
                <c:pt idx="53">
                  <c:v>3.4436765284761939</c:v>
                </c:pt>
                <c:pt idx="54">
                  <c:v>3.1754599436679021</c:v>
                </c:pt>
                <c:pt idx="55">
                  <c:v>2.90768927873183</c:v>
                </c:pt>
                <c:pt idx="56">
                  <c:v>2.6639445526452912</c:v>
                </c:pt>
                <c:pt idx="57">
                  <c:v>2.4279530325149126</c:v>
                </c:pt>
                <c:pt idx="58">
                  <c:v>2.2191563014122857</c:v>
                </c:pt>
                <c:pt idx="59">
                  <c:v>2.024053502490438</c:v>
                </c:pt>
                <c:pt idx="60">
                  <c:v>2.0327662209902635</c:v>
                </c:pt>
                <c:pt idx="61">
                  <c:v>2.1485618037242138</c:v>
                </c:pt>
                <c:pt idx="62">
                  <c:v>2.0377314508464419</c:v>
                </c:pt>
                <c:pt idx="63">
                  <c:v>1.9333872617208745</c:v>
                </c:pt>
                <c:pt idx="64">
                  <c:v>1.8618510870808804</c:v>
                </c:pt>
                <c:pt idx="65">
                  <c:v>1.7859532232531454</c:v>
                </c:pt>
                <c:pt idx="66">
                  <c:v>1.6997239428977644</c:v>
                </c:pt>
                <c:pt idx="67">
                  <c:v>1.6388961363931189</c:v>
                </c:pt>
                <c:pt idx="68">
                  <c:v>1.5206653642970402</c:v>
                </c:pt>
                <c:pt idx="69">
                  <c:v>1.4592531235404793</c:v>
                </c:pt>
                <c:pt idx="70">
                  <c:v>1.3389452733669298</c:v>
                </c:pt>
                <c:pt idx="71">
                  <c:v>1.2311777712724579</c:v>
                </c:pt>
                <c:pt idx="72">
                  <c:v>1.144370912421431</c:v>
                </c:pt>
                <c:pt idx="73">
                  <c:v>1.0301191660056461</c:v>
                </c:pt>
                <c:pt idx="74">
                  <c:v>0.97637839222363509</c:v>
                </c:pt>
                <c:pt idx="75">
                  <c:v>1.0148672815091111</c:v>
                </c:pt>
                <c:pt idx="76">
                  <c:v>1.0007312015449603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34-48A6-8389-F512C0899626}"/>
            </c:ext>
          </c:extLst>
        </c:ser>
        <c:ser>
          <c:idx val="6"/>
          <c:order val="6"/>
          <c:tx>
            <c:v>Variante 5 - Seuil de +/-8%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SYNTHESE!$H$5:$H$82</c:f>
              <c:numCache>
                <c:formatCode>0.00</c:formatCode>
                <c:ptCount val="78"/>
                <c:pt idx="0">
                  <c:v>50.906752990387133</c:v>
                </c:pt>
                <c:pt idx="1">
                  <c:v>46.451321211926832</c:v>
                </c:pt>
                <c:pt idx="2">
                  <c:v>44.813718052906083</c:v>
                </c:pt>
                <c:pt idx="3">
                  <c:v>42.361556240581344</c:v>
                </c:pt>
                <c:pt idx="4">
                  <c:v>41.981570006669259</c:v>
                </c:pt>
                <c:pt idx="5">
                  <c:v>41.896158283836677</c:v>
                </c:pt>
                <c:pt idx="6">
                  <c:v>41.410874597151306</c:v>
                </c:pt>
                <c:pt idx="7">
                  <c:v>41.514393435350783</c:v>
                </c:pt>
                <c:pt idx="8">
                  <c:v>40.559362876529192</c:v>
                </c:pt>
                <c:pt idx="9">
                  <c:v>39.111144343370441</c:v>
                </c:pt>
                <c:pt idx="10">
                  <c:v>39.287240002425605</c:v>
                </c:pt>
                <c:pt idx="11">
                  <c:v>39.099262777533617</c:v>
                </c:pt>
                <c:pt idx="12">
                  <c:v>38.836752639694105</c:v>
                </c:pt>
                <c:pt idx="13">
                  <c:v>38.682094296474943</c:v>
                </c:pt>
                <c:pt idx="14">
                  <c:v>38.365004321617484</c:v>
                </c:pt>
                <c:pt idx="15">
                  <c:v>36.91789121490033</c:v>
                </c:pt>
                <c:pt idx="16">
                  <c:v>35.895969390028249</c:v>
                </c:pt>
                <c:pt idx="17">
                  <c:v>34.385519168566994</c:v>
                </c:pt>
                <c:pt idx="18">
                  <c:v>33.85859868410293</c:v>
                </c:pt>
                <c:pt idx="19">
                  <c:v>32.862249010071814</c:v>
                </c:pt>
                <c:pt idx="20">
                  <c:v>32.124047984012549</c:v>
                </c:pt>
                <c:pt idx="21">
                  <c:v>31.24286885494508</c:v>
                </c:pt>
                <c:pt idx="22">
                  <c:v>29.945322998591504</c:v>
                </c:pt>
                <c:pt idx="23">
                  <c:v>28.381939081084134</c:v>
                </c:pt>
                <c:pt idx="24">
                  <c:v>26.805164687690567</c:v>
                </c:pt>
                <c:pt idx="25">
                  <c:v>25.256082858702172</c:v>
                </c:pt>
                <c:pt idx="26">
                  <c:v>22.703298332677061</c:v>
                </c:pt>
                <c:pt idx="27">
                  <c:v>20.474050228346993</c:v>
                </c:pt>
                <c:pt idx="28">
                  <c:v>17.477640928946879</c:v>
                </c:pt>
                <c:pt idx="29">
                  <c:v>15.510794400455064</c:v>
                </c:pt>
                <c:pt idx="30">
                  <c:v>14.104423283723328</c:v>
                </c:pt>
                <c:pt idx="31">
                  <c:v>12.894775064735944</c:v>
                </c:pt>
                <c:pt idx="32">
                  <c:v>11.828996846696793</c:v>
                </c:pt>
                <c:pt idx="33">
                  <c:v>11.388551589257185</c:v>
                </c:pt>
                <c:pt idx="34">
                  <c:v>11.210215870647906</c:v>
                </c:pt>
                <c:pt idx="35">
                  <c:v>11.126589819335816</c:v>
                </c:pt>
                <c:pt idx="36">
                  <c:v>10.561822462244546</c:v>
                </c:pt>
                <c:pt idx="37">
                  <c:v>9.9930735702532587</c:v>
                </c:pt>
                <c:pt idx="38">
                  <c:v>9.3860865513423644</c:v>
                </c:pt>
                <c:pt idx="39">
                  <c:v>8.6944115649951499</c:v>
                </c:pt>
                <c:pt idx="40">
                  <c:v>7.8989528977350165</c:v>
                </c:pt>
                <c:pt idx="41">
                  <c:v>7.0385652483662158</c:v>
                </c:pt>
                <c:pt idx="42">
                  <c:v>6.2450185448948368</c:v>
                </c:pt>
                <c:pt idx="43">
                  <c:v>5.7820998250526578</c:v>
                </c:pt>
                <c:pt idx="44">
                  <c:v>5.2429852445447294</c:v>
                </c:pt>
                <c:pt idx="45">
                  <c:v>5.3143540259928708</c:v>
                </c:pt>
                <c:pt idx="46">
                  <c:v>5.2202339150973405</c:v>
                </c:pt>
                <c:pt idx="47">
                  <c:v>5.2053353675036531</c:v>
                </c:pt>
                <c:pt idx="48">
                  <c:v>4.8818951670041288</c:v>
                </c:pt>
                <c:pt idx="49">
                  <c:v>4.7128048458669456</c:v>
                </c:pt>
                <c:pt idx="50">
                  <c:v>4.5500069644306391</c:v>
                </c:pt>
                <c:pt idx="51">
                  <c:v>4.2753592281881652</c:v>
                </c:pt>
                <c:pt idx="52">
                  <c:v>3.9859374523832938</c:v>
                </c:pt>
                <c:pt idx="53">
                  <c:v>3.6282001418069108</c:v>
                </c:pt>
                <c:pt idx="54">
                  <c:v>3.3456116225341614</c:v>
                </c:pt>
                <c:pt idx="55">
                  <c:v>3.0351272418423898</c:v>
                </c:pt>
                <c:pt idx="56">
                  <c:v>2.7549524728647539</c:v>
                </c:pt>
                <c:pt idx="57">
                  <c:v>2.4876497483515161</c:v>
                </c:pt>
                <c:pt idx="58">
                  <c:v>2.2526663211726672</c:v>
                </c:pt>
                <c:pt idx="59">
                  <c:v>2.0546174032041278</c:v>
                </c:pt>
                <c:pt idx="60">
                  <c:v>2.0634616867356321</c:v>
                </c:pt>
                <c:pt idx="61">
                  <c:v>2.1892201322261404</c:v>
                </c:pt>
                <c:pt idx="62">
                  <c:v>2.0762924801748111</c:v>
                </c:pt>
                <c:pt idx="63">
                  <c:v>1.9699737328534397</c:v>
                </c:pt>
                <c:pt idx="64">
                  <c:v>1.8970838427730781</c:v>
                </c:pt>
                <c:pt idx="65">
                  <c:v>1.8197497250406367</c:v>
                </c:pt>
                <c:pt idx="66">
                  <c:v>1.7318886841275205</c:v>
                </c:pt>
                <c:pt idx="67">
                  <c:v>1.6699098020826553</c:v>
                </c:pt>
                <c:pt idx="68">
                  <c:v>1.5494416889137776</c:v>
                </c:pt>
                <c:pt idx="69">
                  <c:v>1.4868673130702059</c:v>
                </c:pt>
                <c:pt idx="70">
                  <c:v>1.3618729503070857</c:v>
                </c:pt>
                <c:pt idx="71">
                  <c:v>1.2406650708041225</c:v>
                </c:pt>
                <c:pt idx="72">
                  <c:v>1.1425116107194064</c:v>
                </c:pt>
                <c:pt idx="73">
                  <c:v>1.0190426158335422</c:v>
                </c:pt>
                <c:pt idx="74">
                  <c:v>0.96587969983413346</c:v>
                </c:pt>
                <c:pt idx="75">
                  <c:v>1.0148672815091109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34-48A6-8389-F512C0899626}"/>
            </c:ext>
          </c:extLst>
        </c:ser>
        <c:ser>
          <c:idx val="7"/>
          <c:order val="7"/>
          <c:tx>
            <c:v>Variante 6 - Seuil de +/-9%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SYNTHESE!$I$5:$I$82</c:f>
              <c:numCache>
                <c:formatCode>0.00</c:formatCode>
                <c:ptCount val="78"/>
                <c:pt idx="0">
                  <c:v>55.655537202228594</c:v>
                </c:pt>
                <c:pt idx="1">
                  <c:v>50.784485042509949</c:v>
                </c:pt>
                <c:pt idx="2">
                  <c:v>48.994119753319794</c:v>
                </c:pt>
                <c:pt idx="3">
                  <c:v>46.313210542757986</c:v>
                </c:pt>
                <c:pt idx="4">
                  <c:v>45.897777682959941</c:v>
                </c:pt>
                <c:pt idx="5">
                  <c:v>45.804398415213036</c:v>
                </c:pt>
                <c:pt idx="6">
                  <c:v>45.27384553781674</c:v>
                </c:pt>
                <c:pt idx="7">
                  <c:v>45.3870210246059</c:v>
                </c:pt>
                <c:pt idx="8">
                  <c:v>44.342901420163692</c:v>
                </c:pt>
                <c:pt idx="9">
                  <c:v>42.759587307311236</c:v>
                </c:pt>
                <c:pt idx="10">
                  <c:v>42.952109869210766</c:v>
                </c:pt>
                <c:pt idx="11">
                  <c:v>42.746597381798267</c:v>
                </c:pt>
                <c:pt idx="12">
                  <c:v>42.459599255140141</c:v>
                </c:pt>
                <c:pt idx="13">
                  <c:v>42.290513767085258</c:v>
                </c:pt>
                <c:pt idx="14">
                  <c:v>41.943844379323181</c:v>
                </c:pt>
                <c:pt idx="15">
                  <c:v>40.361738811483526</c:v>
                </c:pt>
                <c:pt idx="16">
                  <c:v>39.244488057881597</c:v>
                </c:pt>
                <c:pt idx="17">
                  <c:v>37.593137037545937</c:v>
                </c:pt>
                <c:pt idx="18">
                  <c:v>37.017063316418131</c:v>
                </c:pt>
                <c:pt idx="19">
                  <c:v>35.927770185506049</c:v>
                </c:pt>
                <c:pt idx="20">
                  <c:v>35.120706834277911</c:v>
                </c:pt>
                <c:pt idx="21">
                  <c:v>34.157327814427582</c:v>
                </c:pt>
                <c:pt idx="22">
                  <c:v>32.738741724414716</c:v>
                </c:pt>
                <c:pt idx="23">
                  <c:v>31.029519142518208</c:v>
                </c:pt>
                <c:pt idx="24">
                  <c:v>29.30565696793386</c:v>
                </c:pt>
                <c:pt idx="25">
                  <c:v>27.612070630206915</c:v>
                </c:pt>
                <c:pt idx="26">
                  <c:v>24.821152219356929</c:v>
                </c:pt>
                <c:pt idx="27">
                  <c:v>22.383950993284461</c:v>
                </c:pt>
                <c:pt idx="28">
                  <c:v>18.93272174817626</c:v>
                </c:pt>
                <c:pt idx="29">
                  <c:v>16.647979722106278</c:v>
                </c:pt>
                <c:pt idx="30">
                  <c:v>15.138499470571318</c:v>
                </c:pt>
                <c:pt idx="31">
                  <c:v>13.840165000997468</c:v>
                </c:pt>
                <c:pt idx="32">
                  <c:v>12.696248467511738</c:v>
                </c:pt>
                <c:pt idx="33">
                  <c:v>12.22351164145096</c:v>
                </c:pt>
                <c:pt idx="34">
                  <c:v>12.164321999512104</c:v>
                </c:pt>
                <c:pt idx="35">
                  <c:v>12.073578500239137</c:v>
                </c:pt>
                <c:pt idx="36">
                  <c:v>11.460743558812215</c:v>
                </c:pt>
                <c:pt idx="37">
                  <c:v>10.843588212396224</c:v>
                </c:pt>
                <c:pt idx="38">
                  <c:v>10.091500457148786</c:v>
                </c:pt>
                <c:pt idx="39">
                  <c:v>9.3478424477387794</c:v>
                </c:pt>
                <c:pt idx="40">
                  <c:v>8.4146870970314236</c:v>
                </c:pt>
                <c:pt idx="41">
                  <c:v>7.4293333547146396</c:v>
                </c:pt>
                <c:pt idx="42">
                  <c:v>6.5312558171081037</c:v>
                </c:pt>
                <c:pt idx="43">
                  <c:v>6.047119451446056</c:v>
                </c:pt>
                <c:pt idx="44">
                  <c:v>5.4832948263120587</c:v>
                </c:pt>
                <c:pt idx="45">
                  <c:v>5.5579347598274111</c:v>
                </c:pt>
                <c:pt idx="46">
                  <c:v>5.4595007011654371</c:v>
                </c:pt>
                <c:pt idx="47">
                  <c:v>5.443919286164312</c:v>
                </c:pt>
                <c:pt idx="48">
                  <c:v>5.1056543673633845</c:v>
                </c:pt>
                <c:pt idx="49">
                  <c:v>4.9288138767219758</c:v>
                </c:pt>
                <c:pt idx="50">
                  <c:v>4.7585542365784006</c:v>
                </c:pt>
                <c:pt idx="51">
                  <c:v>4.471318160000914</c:v>
                </c:pt>
                <c:pt idx="52">
                  <c:v>4.1686308832163501</c:v>
                </c:pt>
                <c:pt idx="53">
                  <c:v>3.7596849657817448</c:v>
                </c:pt>
                <c:pt idx="54">
                  <c:v>3.4668555280751567</c:v>
                </c:pt>
                <c:pt idx="55">
                  <c:v>3.1202206172801032</c:v>
                </c:pt>
                <c:pt idx="56">
                  <c:v>2.806207415886306</c:v>
                </c:pt>
                <c:pt idx="57">
                  <c:v>2.523138049477649</c:v>
                </c:pt>
                <c:pt idx="58">
                  <c:v>2.2680585188671913</c:v>
                </c:pt>
                <c:pt idx="59">
                  <c:v>2.068656356492276</c:v>
                </c:pt>
                <c:pt idx="60">
                  <c:v>2.0775610719480757</c:v>
                </c:pt>
                <c:pt idx="61">
                  <c:v>2.2041788097521198</c:v>
                </c:pt>
                <c:pt idx="62">
                  <c:v>2.0904795366536715</c:v>
                </c:pt>
                <c:pt idx="63">
                  <c:v>1.9834343261353224</c:v>
                </c:pt>
                <c:pt idx="64">
                  <c:v>1.9100463882138299</c:v>
                </c:pt>
                <c:pt idx="65">
                  <c:v>1.8321838557679084</c:v>
                </c:pt>
                <c:pt idx="66">
                  <c:v>1.7437224709429258</c:v>
                </c:pt>
                <c:pt idx="67">
                  <c:v>1.6813200946608744</c:v>
                </c:pt>
                <c:pt idx="68">
                  <c:v>1.5600288373821241</c:v>
                </c:pt>
                <c:pt idx="69">
                  <c:v>1.4970268983639519</c:v>
                </c:pt>
                <c:pt idx="70">
                  <c:v>1.3711784641725568</c:v>
                </c:pt>
                <c:pt idx="71">
                  <c:v>1.2385423548013379</c:v>
                </c:pt>
                <c:pt idx="72">
                  <c:v>1.1300930062550654</c:v>
                </c:pt>
                <c:pt idx="73">
                  <c:v>1.0079660656614389</c:v>
                </c:pt>
                <c:pt idx="74">
                  <c:v>0.95538100744463239</c:v>
                </c:pt>
                <c:pt idx="75">
                  <c:v>1.0148672815091109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34-48A6-8389-F512C0899626}"/>
            </c:ext>
          </c:extLst>
        </c:ser>
        <c:ser>
          <c:idx val="8"/>
          <c:order val="8"/>
          <c:tx>
            <c:v>Variante 7 - Seuil de +/-10%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SYNTHESE!$A$5:$A$82</c:f>
              <c:numCache>
                <c:formatCode>General</c:formatCode>
                <c:ptCount val="78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  <c:pt idx="77">
                  <c:v>2025</c:v>
                </c:pt>
              </c:numCache>
            </c:numRef>
          </c:cat>
          <c:val>
            <c:numRef>
              <c:f>SYNTHESE!$J$5:$J$82</c:f>
              <c:numCache>
                <c:formatCode>0.00</c:formatCode>
                <c:ptCount val="78"/>
                <c:pt idx="0">
                  <c:v>58.74766916844171</c:v>
                </c:pt>
                <c:pt idx="1">
                  <c:v>53.605989199715864</c:v>
                </c:pt>
                <c:pt idx="2">
                  <c:v>51.716154099969621</c:v>
                </c:pt>
                <c:pt idx="3">
                  <c:v>48.886297893561341</c:v>
                </c:pt>
                <c:pt idx="4">
                  <c:v>48.447784253482098</c:v>
                </c:pt>
                <c:pt idx="5">
                  <c:v>48.349216984086183</c:v>
                </c:pt>
                <c:pt idx="6">
                  <c:v>47.789187443729965</c:v>
                </c:pt>
                <c:pt idx="7">
                  <c:v>47.908650778199416</c:v>
                </c:pt>
                <c:pt idx="8">
                  <c:v>46.806521570980145</c:v>
                </c:pt>
                <c:pt idx="9">
                  <c:v>45.135241077296286</c:v>
                </c:pt>
                <c:pt idx="10">
                  <c:v>45.338459882513057</c:v>
                </c:pt>
                <c:pt idx="11">
                  <c:v>45.121529452453181</c:v>
                </c:pt>
                <c:pt idx="12">
                  <c:v>44.818586172333355</c:v>
                </c:pt>
                <c:pt idx="13">
                  <c:v>44.640106567018627</c:v>
                </c:pt>
                <c:pt idx="14">
                  <c:v>44.274176786679405</c:v>
                </c:pt>
                <c:pt idx="15">
                  <c:v>42.604171982821867</c:v>
                </c:pt>
                <c:pt idx="16">
                  <c:v>41.424848577635693</c:v>
                </c:pt>
                <c:pt idx="17">
                  <c:v>39.681751155520367</c:v>
                </c:pt>
                <c:pt idx="18">
                  <c:v>39.073671706705092</c:v>
                </c:pt>
                <c:pt idx="19">
                  <c:v>37.923859204675793</c:v>
                </c:pt>
                <c:pt idx="20">
                  <c:v>37.071956714117746</c:v>
                </c:pt>
                <c:pt idx="21">
                  <c:v>36.055053908268654</c:v>
                </c:pt>
                <c:pt idx="22">
                  <c:v>34.557653460938283</c:v>
                </c:pt>
                <c:pt idx="23">
                  <c:v>32.753469226553335</c:v>
                </c:pt>
                <c:pt idx="24">
                  <c:v>30.933832047300374</c:v>
                </c:pt>
                <c:pt idx="25">
                  <c:v>29.14615278161553</c:v>
                </c:pt>
                <c:pt idx="26">
                  <c:v>26.200175441014771</c:v>
                </c:pt>
                <c:pt idx="27">
                  <c:v>23.627567242014358</c:v>
                </c:pt>
                <c:pt idx="28">
                  <c:v>19.802915140641797</c:v>
                </c:pt>
                <c:pt idx="29">
                  <c:v>17.254859417597324</c:v>
                </c:pt>
                <c:pt idx="30">
                  <c:v>15.69035309498992</c:v>
                </c:pt>
                <c:pt idx="31">
                  <c:v>14.344689589659602</c:v>
                </c:pt>
                <c:pt idx="32">
                  <c:v>13.159073118457876</c:v>
                </c:pt>
                <c:pt idx="33">
                  <c:v>12.669103307624404</c:v>
                </c:pt>
                <c:pt idx="34">
                  <c:v>12.747842164580357</c:v>
                </c:pt>
                <c:pt idx="35">
                  <c:v>12.652745717261721</c:v>
                </c:pt>
                <c:pt idx="36">
                  <c:v>12.010513202653541</c:v>
                </c:pt>
                <c:pt idx="37">
                  <c:v>11.363753034067614</c:v>
                </c:pt>
                <c:pt idx="38">
                  <c:v>10.479446068143492</c:v>
                </c:pt>
                <c:pt idx="39">
                  <c:v>9.7071997569188326</c:v>
                </c:pt>
                <c:pt idx="40">
                  <c:v>8.658733373695167</c:v>
                </c:pt>
                <c:pt idx="41">
                  <c:v>7.5753037898743703</c:v>
                </c:pt>
                <c:pt idx="42">
                  <c:v>6.6389037656611842</c:v>
                </c:pt>
                <c:pt idx="43">
                  <c:v>6.146787879973763</c:v>
                </c:pt>
                <c:pt idx="44">
                  <c:v>5.5736703154818548</c:v>
                </c:pt>
                <c:pt idx="45">
                  <c:v>5.6495404619835092</c:v>
                </c:pt>
                <c:pt idx="46">
                  <c:v>5.5494840163289814</c:v>
                </c:pt>
                <c:pt idx="47">
                  <c:v>5.5336457889463784</c:v>
                </c:pt>
                <c:pt idx="48">
                  <c:v>5.1898055986209437</c:v>
                </c:pt>
                <c:pt idx="49">
                  <c:v>5.0100504286939982</c:v>
                </c:pt>
                <c:pt idx="50">
                  <c:v>4.836984574631372</c:v>
                </c:pt>
                <c:pt idx="51">
                  <c:v>4.5450142822675428</c:v>
                </c:pt>
                <c:pt idx="52">
                  <c:v>4.2373381235112095</c:v>
                </c:pt>
                <c:pt idx="53">
                  <c:v>3.7869096819433006</c:v>
                </c:pt>
                <c:pt idx="54">
                  <c:v>3.4919598010618547</c:v>
                </c:pt>
                <c:pt idx="55">
                  <c:v>3.1428148296782221</c:v>
                </c:pt>
                <c:pt idx="56">
                  <c:v>2.8008320815883079</c:v>
                </c:pt>
                <c:pt idx="57">
                  <c:v>2.5183049389886802</c:v>
                </c:pt>
                <c:pt idx="58">
                  <c:v>2.263714017217985</c:v>
                </c:pt>
                <c:pt idx="59">
                  <c:v>2.064693812811123</c:v>
                </c:pt>
                <c:pt idx="60">
                  <c:v>2.0735814711448683</c:v>
                </c:pt>
                <c:pt idx="61">
                  <c:v>2.1999566706871643</c:v>
                </c:pt>
                <c:pt idx="62">
                  <c:v>2.0864751903287977</c:v>
                </c:pt>
                <c:pt idx="63">
                  <c:v>1.9796350265893425</c:v>
                </c:pt>
                <c:pt idx="64">
                  <c:v>1.9063876644134401</c:v>
                </c:pt>
                <c:pt idx="65">
                  <c:v>1.8286742788690682</c:v>
                </c:pt>
                <c:pt idx="66">
                  <c:v>1.7403823432135257</c:v>
                </c:pt>
                <c:pt idx="67">
                  <c:v>1.6780994996615235</c:v>
                </c:pt>
                <c:pt idx="68">
                  <c:v>1.5570405776875718</c:v>
                </c:pt>
                <c:pt idx="69">
                  <c:v>1.4941593198712695</c:v>
                </c:pt>
                <c:pt idx="70">
                  <c:v>1.368551950328492</c:v>
                </c:pt>
                <c:pt idx="71">
                  <c:v>1.2361699075041077</c:v>
                </c:pt>
                <c:pt idx="72">
                  <c:v>1.1176744017907241</c:v>
                </c:pt>
                <c:pt idx="73">
                  <c:v>0.99688951548933491</c:v>
                </c:pt>
                <c:pt idx="74">
                  <c:v>0.94488231505513076</c:v>
                </c:pt>
                <c:pt idx="75">
                  <c:v>1.0148672815091111</c:v>
                </c:pt>
                <c:pt idx="76">
                  <c:v>1.0007312015449601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034-48A6-8389-F512C0899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898400"/>
        <c:axId val="1461896768"/>
      </c:lineChart>
      <c:catAx>
        <c:axId val="14618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6768"/>
        <c:crosses val="autoZero"/>
        <c:auto val="1"/>
        <c:lblAlgn val="ctr"/>
        <c:lblOffset val="100"/>
        <c:noMultiLvlLbl val="0"/>
      </c:catAx>
      <c:valAx>
        <c:axId val="146189676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189840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949557959716099E-3"/>
          <c:y val="0.90413173903270505"/>
          <c:w val="0.99326599942675153"/>
          <c:h val="9.5868260967294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D4FC-6BB8-4FC9-BC2A-13E5C0317A4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32C1-C2D9-4553-A0EB-18A7F4F79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4523-853E-4F9D-88EA-F047966B22A6}" type="datetimeFigureOut">
              <a:rPr lang="fr-LU" smtClean="0"/>
              <a:t>10/04/2026</a:t>
            </a:fld>
            <a:endParaRPr lang="fr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E3CA-047B-46F9-841C-E13222C799B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2979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0" y="6165304"/>
            <a:ext cx="1984285" cy="522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9B9B04-4A5D-4D5B-851F-F904A7ED7C30}" type="datetime1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2606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459BD-72B9-41AB-AD52-5370AB3B18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4496" r="8877" b="16909"/>
          <a:stretch/>
        </p:blipFill>
        <p:spPr>
          <a:xfrm>
            <a:off x="11032586" y="6170663"/>
            <a:ext cx="1112086" cy="517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4" y="6171418"/>
            <a:ext cx="1954561" cy="51418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14" name="Content Placeholder 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5502BDCC-C7D9-004B-A6C6-CA263C42F6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9"/>
            <a:stretch/>
          </p:blipFill>
          <p:spPr bwMode="auto">
            <a:xfrm>
              <a:off x="20" y="1282"/>
              <a:ext cx="12191980" cy="685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 userDrawn="1"/>
          </p:nvSpPr>
          <p:spPr>
            <a:xfrm>
              <a:off x="9192344" y="6021288"/>
              <a:ext cx="2808312" cy="70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556" y="5980721"/>
              <a:ext cx="1393904" cy="7663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600" y="6122549"/>
              <a:ext cx="1777508" cy="4676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713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77B5B4-AFAE-4B37-B26D-0C8C9D6C00B6}" type="datetime1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2606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459BD-72B9-41AB-AD52-5370AB3B184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49CDF7-EEA1-4645-844A-6D201B6BD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50AEA-8B40-4B49-9484-B2E532D0FC61}"/>
              </a:ext>
            </a:extLst>
          </p:cNvPr>
          <p:cNvSpPr txBox="1"/>
          <p:nvPr userDrawn="1"/>
        </p:nvSpPr>
        <p:spPr>
          <a:xfrm>
            <a:off x="162910" y="6279123"/>
            <a:ext cx="7301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aseline="0" dirty="0">
                <a:solidFill>
                  <a:srgbClr val="4E7FA0"/>
                </a:solidFill>
                <a:latin typeface="Montserrat" pitchFamily="2" charset="77"/>
              </a:rPr>
              <a:t>Commission du Logement et de l’Aménagement du territoire, 16.04.2026</a:t>
            </a:r>
            <a:endParaRPr lang="en-LU" sz="1000" dirty="0">
              <a:solidFill>
                <a:srgbClr val="4E7FA0"/>
              </a:solidFill>
              <a:latin typeface="Montserrat" pitchFamily="2" charset="77"/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BEAA1C0-65C5-4AC0-BC94-1368A774DE90}"/>
              </a:ext>
            </a:extLst>
          </p:cNvPr>
          <p:cNvSpPr txBox="1">
            <a:spLocks/>
          </p:cNvSpPr>
          <p:nvPr userDrawn="1"/>
        </p:nvSpPr>
        <p:spPr>
          <a:xfrm>
            <a:off x="8904312" y="2746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459BD-72B9-41AB-AD52-5370AB3B184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9336" y="135524"/>
            <a:ext cx="204465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38200" y="1711209"/>
            <a:ext cx="10515600" cy="416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0" y="6165304"/>
            <a:ext cx="1984285" cy="52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4496" r="8877" b="16909"/>
          <a:stretch/>
        </p:blipFill>
        <p:spPr>
          <a:xfrm>
            <a:off x="11032586" y="6170663"/>
            <a:ext cx="1112086" cy="517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4" y="6171418"/>
            <a:ext cx="1954561" cy="51418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06665" y="612616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375275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49CDF7-EEA1-4645-844A-6D201B6BD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100" b="79799"/>
          <a:stretch/>
        </p:blipFill>
        <p:spPr>
          <a:xfrm>
            <a:off x="4763" y="27384"/>
            <a:ext cx="1604956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9472150" y="6092454"/>
            <a:ext cx="2505293" cy="6291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0" name="GOUV_Ministère_du_Logement_et_de__l’Aménagement_du_territoire_Rouge.jpg" descr="GOUV_Ministère_du_Logement_et_de__l’Aménagement_du_territoire_Rou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18" y="6303337"/>
            <a:ext cx="1144935" cy="30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iserlogonouv.png" descr="Liserlogonou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549" y="6314013"/>
            <a:ext cx="935300" cy="27984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e du titre"/>
          <p:cNvSpPr txBox="1">
            <a:spLocks noGrp="1"/>
          </p:cNvSpPr>
          <p:nvPr>
            <p:ph type="title"/>
          </p:nvPr>
        </p:nvSpPr>
        <p:spPr>
          <a:xfrm>
            <a:off x="2637372" y="274638"/>
            <a:ext cx="8945028" cy="960965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3" name="Texte niveau 1…"/>
          <p:cNvSpPr txBox="1">
            <a:spLocks noGrp="1"/>
          </p:cNvSpPr>
          <p:nvPr>
            <p:ph type="body" idx="1"/>
          </p:nvPr>
        </p:nvSpPr>
        <p:spPr>
          <a:xfrm>
            <a:off x="2637372" y="1412775"/>
            <a:ext cx="8945028" cy="4713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545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31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  <p:sldLayoutId id="2147483704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ement.public.lu/fr/publications/observatoire/rapport-analyse-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A3C2A0D-793A-4733-84A3-8FBE6479CA38}"/>
              </a:ext>
            </a:extLst>
          </p:cNvPr>
          <p:cNvSpPr txBox="1"/>
          <p:nvPr/>
        </p:nvSpPr>
        <p:spPr>
          <a:xfrm>
            <a:off x="6456040" y="3032803"/>
            <a:ext cx="57359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LU" sz="2400" b="1" dirty="0">
                <a:solidFill>
                  <a:srgbClr val="4E7FA0"/>
                </a:solidFill>
                <a:latin typeface="Montserrat Light" pitchFamily="2" charset="0"/>
              </a:rPr>
              <a:t>Propositions pour le mode de calcul du capital investi dans la Loi sur le Bail à Loyer - Actualisation 2026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4E7FA0"/>
                </a:solidFill>
                <a:latin typeface="Montserrat Light" pitchFamily="2" charset="0"/>
              </a:rPr>
              <a:t>[Rapport d’Analyse n</a:t>
            </a:r>
            <a:r>
              <a:rPr lang="fr-FR" sz="2000" b="1" baseline="30000" dirty="0">
                <a:solidFill>
                  <a:srgbClr val="4E7FA0"/>
                </a:solidFill>
                <a:latin typeface="Montserrat Light" pitchFamily="2" charset="0"/>
              </a:rPr>
              <a:t>o</a:t>
            </a:r>
            <a:r>
              <a:rPr lang="fr-FR" sz="2000" b="1" dirty="0">
                <a:solidFill>
                  <a:srgbClr val="4E7FA0"/>
                </a:solidFill>
                <a:latin typeface="Montserrat Light" pitchFamily="2" charset="0"/>
              </a:rPr>
              <a:t> 21]</a:t>
            </a:r>
          </a:p>
          <a:p>
            <a:pPr>
              <a:spcAft>
                <a:spcPts val="1200"/>
              </a:spcAft>
            </a:pPr>
            <a:endParaRPr lang="fr-BE" sz="1600" dirty="0">
              <a:solidFill>
                <a:srgbClr val="4E7FA0"/>
              </a:solidFill>
              <a:latin typeface="Montserrat" panose="000005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r-LU" sz="1600" dirty="0">
                <a:solidFill>
                  <a:srgbClr val="4E7FA0"/>
                </a:solidFill>
                <a:latin typeface="Montserrat" pitchFamily="2" charset="77"/>
              </a:rPr>
              <a:t>Commission du Logement et de l'Aménagement du territoire</a:t>
            </a:r>
            <a:r>
              <a:rPr lang="lb-LU" sz="1600" dirty="0">
                <a:solidFill>
                  <a:srgbClr val="4E7FA0"/>
                </a:solidFill>
                <a:latin typeface="Montserrat" pitchFamily="2" charset="77"/>
              </a:rPr>
              <a:t>, 16.04.2026</a:t>
            </a:r>
            <a:endParaRPr lang="fr-FR" sz="1600" dirty="0">
              <a:solidFill>
                <a:srgbClr val="4E7FA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56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5. Exemple de plafonds pour un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appartement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 dans le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canton de </a:t>
            </a:r>
            <a:r>
              <a:rPr lang="fr-LU" b="1" dirty="0">
                <a:solidFill>
                  <a:srgbClr val="C00000"/>
                </a:solidFill>
                <a:latin typeface="Montserrat" pitchFamily="2" charset="77"/>
              </a:rPr>
              <a:t>Luxembourg</a:t>
            </a:r>
            <a:endParaRPr lang="fr-L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0CB74-B5C3-1639-310C-702BA69B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7523"/>
              </p:ext>
            </p:extLst>
          </p:nvPr>
        </p:nvGraphicFramePr>
        <p:xfrm>
          <a:off x="336000" y="1629002"/>
          <a:ext cx="11522170" cy="3599996"/>
        </p:xfrm>
        <a:graphic>
          <a:graphicData uri="http://schemas.openxmlformats.org/drawingml/2006/table">
            <a:tbl>
              <a:tblPr/>
              <a:tblGrid>
                <a:gridCol w="4500000">
                  <a:extLst>
                    <a:ext uri="{9D8B030D-6E8A-4147-A177-3AD203B41FA5}">
                      <a16:colId xmlns:a16="http://schemas.microsoft.com/office/drawing/2014/main" val="3020724540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2776387087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540139947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3691555652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870906102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2287830972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 d'acquisition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6387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 actuel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0336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1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+/-4%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48848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2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+/-5%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2.252 €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2.623 €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291899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3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+/-6%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8163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4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+/-7%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2.407 €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409317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5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+/-8%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987992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6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+/-9%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1.664 €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006466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7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+/-10%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2.157 €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2.581 €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5131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0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basé sur les </a:t>
                      </a:r>
                      <a:r>
                        <a:rPr lang="fr-LU" sz="12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prix nominaux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Logements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2.748 €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8263"/>
                  </a:ext>
                </a:extLst>
              </a:tr>
              <a:tr h="590746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COMPARAISON - Loyer annoncé en 2025 </a:t>
                      </a:r>
                    </a:p>
                    <a:p>
                      <a:pPr algn="l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(bien de 1976 régulièrement rénové)</a:t>
                      </a: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[1.800 à 2.200 €]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[1.800 à 2.200 €]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[1.800 à 2.200 €]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[1.800 à 2.200 €]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[1.800 à 2.200 €]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37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9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48806-CF50-E9C8-10D7-9C9A2730A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9CC235-C049-723B-A1BF-6402808F8832}"/>
              </a:ext>
            </a:extLst>
          </p:cNvPr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Exemple de plafonds pour un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appartement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 dans le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canton d’</a:t>
            </a:r>
            <a:r>
              <a:rPr lang="fr-LU" b="1" dirty="0">
                <a:solidFill>
                  <a:srgbClr val="C00000"/>
                </a:solidFill>
                <a:latin typeface="Montserrat" pitchFamily="2" charset="77"/>
              </a:rPr>
              <a:t>Esch-sur-Alzette</a:t>
            </a:r>
            <a:endParaRPr lang="fr-L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28DFE-98EE-C56F-0926-1FA89B1C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75769"/>
              </p:ext>
            </p:extLst>
          </p:nvPr>
        </p:nvGraphicFramePr>
        <p:xfrm>
          <a:off x="336000" y="1629002"/>
          <a:ext cx="11522170" cy="3599996"/>
        </p:xfrm>
        <a:graphic>
          <a:graphicData uri="http://schemas.openxmlformats.org/drawingml/2006/table">
            <a:tbl>
              <a:tblPr/>
              <a:tblGrid>
                <a:gridCol w="4500000">
                  <a:extLst>
                    <a:ext uri="{9D8B030D-6E8A-4147-A177-3AD203B41FA5}">
                      <a16:colId xmlns:a16="http://schemas.microsoft.com/office/drawing/2014/main" val="3020724540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2776387087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540139947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3691555652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870906102"/>
                    </a:ext>
                  </a:extLst>
                </a:gridCol>
                <a:gridCol w="1404434">
                  <a:extLst>
                    <a:ext uri="{9D8B030D-6E8A-4147-A177-3AD203B41FA5}">
                      <a16:colId xmlns:a16="http://schemas.microsoft.com/office/drawing/2014/main" val="2287830972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 d'acquisition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6387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 actuel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0336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1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+/-4%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48848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2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+/-5%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291899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3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+/-6%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8163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4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+/-7%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409317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5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+/-8%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987992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6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+/-9%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006466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7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avec limite de </a:t>
                      </a:r>
                      <a:r>
                        <a:rPr lang="fr-LU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+/-10%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après déflation par l'IPCN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51310"/>
                  </a:ext>
                </a:extLst>
              </a:tr>
              <a:tr h="300925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Variante 0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Coefficient basé sur les </a:t>
                      </a:r>
                      <a:r>
                        <a:rPr lang="fr-LU" sz="12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prix nominaux</a:t>
                      </a:r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Logements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1.744 €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8263"/>
                  </a:ext>
                </a:extLst>
              </a:tr>
              <a:tr h="590746">
                <a:tc>
                  <a:txBody>
                    <a:bodyPr/>
                    <a:lstStyle/>
                    <a:p>
                      <a:pPr algn="l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COMPARAISON - Loyer annoncé en 2025 </a:t>
                      </a:r>
                    </a:p>
                    <a:p>
                      <a:pPr algn="l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(bien de 1976 régulièrement rénové)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[1.400 à 1.700 €]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[1.400 à 1.700 €]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[1.400 à 1.700 €]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[1.400 à 1.700 €]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L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[1.400 à 1.700 €]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37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5753120"/>
            <a:ext cx="4032448" cy="77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dirty="0">
              <a:solidFill>
                <a:schemeClr val="bg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A3C2A0D-793A-4733-84A3-8FBE6479CA38}"/>
              </a:ext>
            </a:extLst>
          </p:cNvPr>
          <p:cNvSpPr txBox="1"/>
          <p:nvPr/>
        </p:nvSpPr>
        <p:spPr>
          <a:xfrm>
            <a:off x="7248127" y="3032803"/>
            <a:ext cx="49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rgbClr val="4E7FA0"/>
                </a:solidFill>
                <a:latin typeface="Montserrat Light" pitchFamily="2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187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174" y="1627126"/>
            <a:ext cx="11157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Méthodologie décrite en détail dans le </a:t>
            </a:r>
            <a:r>
              <a:rPr lang="fr-LU" sz="2000" dirty="0"/>
              <a:t>Rapport d’analyse #3 : «</a:t>
            </a:r>
            <a:r>
              <a:rPr lang="fr-LU" sz="2000" i="1" dirty="0"/>
              <a:t> Propositions pour le mode de calcul du capital investi dans la Loi sur le Bail à Loyer </a:t>
            </a:r>
            <a:r>
              <a:rPr lang="fr-LU" sz="2000" dirty="0"/>
              <a:t>», Novembre 2022, 28 p. </a:t>
            </a:r>
            <a:r>
              <a:rPr lang="fr-LU" sz="1400" dirty="0">
                <a:hlinkClick r:id="rId2"/>
              </a:rPr>
              <a:t>https://logement.public.lu/fr/publications/observatoire/rapport-analyse-3.html</a:t>
            </a:r>
            <a:endParaRPr lang="fr-LU" sz="14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LU" sz="2000" dirty="0"/>
              <a:t>Point de départ = limites actuelles du fonctionnement du seuil de 5% du capital investi dans la Loi sur le bail à loyer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sz="20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sz="2000" dirty="0"/>
              <a:t>Difficulté à le faire fonctionner pour des logements anciens, acquis depuis plusieurs dizaines d’années par un bailleur (loyer calculé sur base des 5% du capital investi très inférieur au loyer de marché) 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sz="2000" dirty="0"/>
              <a:t>Très grande différence entre le loyer exigible par un bailleur ayant acquis un bien récemment, et un autre bailleur ayant acquis le même bien immobilier depuis plusieurs dizaines d’années.</a:t>
            </a:r>
            <a:endParaRPr lang="fr-FR" dirty="0"/>
          </a:p>
          <a:p>
            <a:endParaRPr lang="fr-LU" dirty="0">
              <a:latin typeface="Montserrat" pitchFamily="2" charset="0"/>
            </a:endParaRPr>
          </a:p>
          <a:p>
            <a:endParaRPr lang="fr-LU" dirty="0">
              <a:latin typeface="Montserrat" pitchFamily="2" charset="0"/>
            </a:endParaRPr>
          </a:p>
          <a:p>
            <a:pPr algn="just"/>
            <a:endParaRPr lang="fr-FR" i="1" dirty="0">
              <a:latin typeface="Montserra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1. Approche retenue pour le mode de calcul du capital investi</a:t>
            </a:r>
          </a:p>
        </p:txBody>
      </p:sp>
    </p:spTree>
    <p:extLst>
      <p:ext uri="{BB962C8B-B14F-4D97-AF65-F5344CB8AC3E}">
        <p14:creationId xmlns:p14="http://schemas.microsoft.com/office/powerpoint/2010/main" val="36651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174" y="1627126"/>
            <a:ext cx="111574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Deux sources de données complémentaires pour les prix des logements</a:t>
            </a:r>
            <a:endParaRPr lang="fr-FR" sz="20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sz="20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/>
              <a:t>Données produites par la Banque des Règlements Internationaux (</a:t>
            </a:r>
            <a:r>
              <a:rPr lang="fr-LU" i="1" dirty="0"/>
              <a:t>Bank for International </a:t>
            </a:r>
            <a:r>
              <a:rPr lang="fr-LU" i="1" dirty="0" err="1"/>
              <a:t>Settlements</a:t>
            </a:r>
            <a:r>
              <a:rPr lang="fr-LU" i="1" dirty="0"/>
              <a:t> – BIS)</a:t>
            </a:r>
            <a:r>
              <a:rPr lang="fr-LU" dirty="0"/>
              <a:t> sur la période 1974-2008 </a:t>
            </a:r>
            <a:r>
              <a:rPr lang="fr-LU" sz="2000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/>
              <a:t>Statistiques des prix de vente produites par l’Observatoire de l’Habitat et le STATEC sur la période 2009-2025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BE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LU" sz="2000" dirty="0"/>
              <a:t>Sources consolidées sur la période 1974-2025, puis déflatées par l’Indice des Prix à la Consommation National (IPCN), indice de référence produit par le STATEC et utilisé notamment pour le déclenchement des tranches indiciaires.</a:t>
            </a:r>
            <a:endParaRPr lang="fr-FR" sz="2000" dirty="0"/>
          </a:p>
          <a:p>
            <a:endParaRPr lang="fr-LU" dirty="0">
              <a:latin typeface="Montserrat" pitchFamily="2" charset="0"/>
            </a:endParaRPr>
          </a:p>
          <a:p>
            <a:endParaRPr lang="fr-LU" dirty="0">
              <a:latin typeface="Montserrat" pitchFamily="2" charset="0"/>
            </a:endParaRPr>
          </a:p>
          <a:p>
            <a:endParaRPr lang="fr-LU" dirty="0">
              <a:latin typeface="Montserrat" pitchFamily="2" charset="0"/>
            </a:endParaRPr>
          </a:p>
          <a:p>
            <a:pPr algn="just"/>
            <a:endParaRPr lang="fr-FR" i="1" dirty="0">
              <a:latin typeface="Montserra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2. Sources de données statistiques</a:t>
            </a:r>
            <a:endParaRPr lang="fr-L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4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/>
          <p:nvPr/>
        </p:nvSpPr>
        <p:spPr>
          <a:xfrm>
            <a:off x="2183658" y="476672"/>
            <a:ext cx="86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Graphique 1 – Indice des prix de l'immobilier résidentiel sur longue période (1975-2025)</a:t>
            </a:r>
            <a:endParaRPr lang="fr-LU" dirty="0"/>
          </a:p>
        </p:txBody>
      </p:sp>
      <p:sp>
        <p:nvSpPr>
          <p:cNvPr id="6" name="ZoneTexte 2"/>
          <p:cNvSpPr txBox="1"/>
          <p:nvPr/>
        </p:nvSpPr>
        <p:spPr>
          <a:xfrm>
            <a:off x="4655840" y="5445224"/>
            <a:ext cx="701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Sources : </a:t>
            </a:r>
            <a:r>
              <a:rPr lang="fr-LU" sz="1200" i="1" dirty="0">
                <a:latin typeface="Arial" panose="020B0604020202020204" pitchFamily="34" charset="0"/>
                <a:cs typeface="Arial" panose="020B0604020202020204" pitchFamily="34" charset="0"/>
              </a:rPr>
              <a:t>Banque des Règlements Internationaux (BIS) de 1975 à 2008 ; STATEC de 2009 à 2025 ; STATEC pour l’IPCN ; calculs Observatoire de l’Habitat.</a:t>
            </a:r>
            <a:endParaRPr lang="fr-L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90005"/>
              </p:ext>
            </p:extLst>
          </p:nvPr>
        </p:nvGraphicFramePr>
        <p:xfrm>
          <a:off x="336000" y="985614"/>
          <a:ext cx="11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43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6"/>
          <p:cNvSpPr txBox="1"/>
          <p:nvPr/>
        </p:nvSpPr>
        <p:spPr>
          <a:xfrm>
            <a:off x="1919536" y="476672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Graphique 2 – Taux de variation annuel des indices des prix de l'immobilier résidentiel (1976-2025)</a:t>
            </a:r>
            <a:endParaRPr lang="fr-LU" dirty="0"/>
          </a:p>
        </p:txBody>
      </p:sp>
      <p:sp>
        <p:nvSpPr>
          <p:cNvPr id="9" name="ZoneTexte 2"/>
          <p:cNvSpPr txBox="1"/>
          <p:nvPr/>
        </p:nvSpPr>
        <p:spPr>
          <a:xfrm>
            <a:off x="4655840" y="5445224"/>
            <a:ext cx="701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Sources : </a:t>
            </a:r>
            <a:r>
              <a:rPr lang="fr-LU" sz="1200" i="1" dirty="0">
                <a:latin typeface="Arial" panose="020B0604020202020204" pitchFamily="34" charset="0"/>
                <a:cs typeface="Arial" panose="020B0604020202020204" pitchFamily="34" charset="0"/>
              </a:rPr>
              <a:t>Banque des Règlements Internationaux (BIS) de 1975 à 2008 ; STATEC de 2009 à 2025 ; STATEC pour l’IPCN ; calculs Observatoire de l’Habitat.</a:t>
            </a:r>
            <a:endParaRPr lang="fr-L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72425"/>
              </p:ext>
            </p:extLst>
          </p:nvPr>
        </p:nvGraphicFramePr>
        <p:xfrm>
          <a:off x="336000" y="985614"/>
          <a:ext cx="11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620A36-A93C-2EF2-CE17-7878D6ECE828}"/>
              </a:ext>
            </a:extLst>
          </p:cNvPr>
          <p:cNvCxnSpPr>
            <a:cxnSpLocks/>
          </p:cNvCxnSpPr>
          <p:nvPr/>
        </p:nvCxnSpPr>
        <p:spPr>
          <a:xfrm>
            <a:off x="809588" y="3068960"/>
            <a:ext cx="108608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4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174" y="1627126"/>
            <a:ext cx="111574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LU" sz="2000" dirty="0"/>
              <a:t>Coefficients de réévaluation du capital investi selon plusieurs variantes 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/>
              <a:t>Variante 1 - aucun seuil sur les taux de croissance annuels des prix de l’immobilier résidentiel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/>
              <a:t>Variante 2 - application d’un seuil de +/-9% sur le taux de croissance de l’indice des prix réels de l’immobilier résidentiel après déflation par l’IPCN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dirty="0">
              <a:solidFill>
                <a:srgbClr val="C0000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>
                <a:solidFill>
                  <a:srgbClr val="C00000"/>
                </a:solidFill>
              </a:rPr>
              <a:t>Variante 3 - seuil fixé à +/-7%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LU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LU" dirty="0"/>
              <a:t>Variante 4 - seuil fixé à +/-5%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BE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BE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LU" sz="2000" dirty="0">
                <a:solidFill>
                  <a:prstClr val="black"/>
                </a:solidFill>
              </a:rPr>
              <a:t>En réalité, tous les seuils possibles entre </a:t>
            </a:r>
            <a:r>
              <a:rPr lang="fr-LU" sz="2000" dirty="0"/>
              <a:t>+/-4% et +/-10% ont été testés.</a:t>
            </a:r>
            <a:endParaRPr lang="fr-LU" dirty="0">
              <a:latin typeface="Montserrat" pitchFamily="2" charset="0"/>
            </a:endParaRPr>
          </a:p>
          <a:p>
            <a:endParaRPr lang="fr-LU" dirty="0">
              <a:latin typeface="Montserrat" pitchFamily="2" charset="0"/>
            </a:endParaRPr>
          </a:p>
          <a:p>
            <a:endParaRPr lang="fr-LU" dirty="0">
              <a:latin typeface="Montserrat" pitchFamily="2" charset="0"/>
            </a:endParaRPr>
          </a:p>
          <a:p>
            <a:pPr algn="just"/>
            <a:endParaRPr lang="fr-FR" i="1" dirty="0">
              <a:latin typeface="Montserra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3. Simulation du capital investi selon plusieurs variantes</a:t>
            </a:r>
            <a:endParaRPr lang="fr-L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/>
          <p:nvPr/>
        </p:nvSpPr>
        <p:spPr>
          <a:xfrm>
            <a:off x="1919536" y="476672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Graphique 3 – Indice des prix depuis 1975 pour les différentes variantes</a:t>
            </a:r>
            <a:endParaRPr lang="fr-LU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30755"/>
              </p:ext>
            </p:extLst>
          </p:nvPr>
        </p:nvGraphicFramePr>
        <p:xfrm>
          <a:off x="336000" y="985614"/>
          <a:ext cx="11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28C486F-1F04-531F-D52F-1DAC2631200C}"/>
              </a:ext>
            </a:extLst>
          </p:cNvPr>
          <p:cNvSpPr txBox="1"/>
          <p:nvPr/>
        </p:nvSpPr>
        <p:spPr>
          <a:xfrm>
            <a:off x="4655840" y="5445224"/>
            <a:ext cx="701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Sources : </a:t>
            </a:r>
            <a:r>
              <a:rPr lang="fr-LU" sz="1200" i="1" dirty="0">
                <a:latin typeface="Arial" panose="020B0604020202020204" pitchFamily="34" charset="0"/>
                <a:cs typeface="Arial" panose="020B0604020202020204" pitchFamily="34" charset="0"/>
              </a:rPr>
              <a:t>Banque des Règlements Internationaux (BIS) de 1975 à 2008 ; STATEC de 2009 à 2025 ; STATEC pour l’IPCN ; calculs Observatoire de l’Habitat.</a:t>
            </a:r>
            <a:endParaRPr lang="fr-L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/>
          <p:nvPr/>
        </p:nvSpPr>
        <p:spPr>
          <a:xfrm>
            <a:off x="4655840" y="5445224"/>
            <a:ext cx="701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Sources : </a:t>
            </a:r>
            <a:r>
              <a:rPr lang="fr-LU" sz="1200" i="1" dirty="0">
                <a:latin typeface="Arial" panose="020B0604020202020204" pitchFamily="34" charset="0"/>
                <a:cs typeface="Arial" panose="020B0604020202020204" pitchFamily="34" charset="0"/>
              </a:rPr>
              <a:t>Banque des Règlements Internationaux (BIS) de 1975 à 2008 ; STATEC de 2009 à 2025 ; STATEC pour l’IPCN ; calculs Observatoire de l’Habitat.</a:t>
            </a:r>
            <a:endParaRPr lang="fr-L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1919536" y="476672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Graphique 4 – Coefficients de réévaluation du capital investi pour les différentes variantes</a:t>
            </a:r>
            <a:endParaRPr lang="fr-LU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07734"/>
              </p:ext>
            </p:extLst>
          </p:nvPr>
        </p:nvGraphicFramePr>
        <p:xfrm>
          <a:off x="336000" y="985614"/>
          <a:ext cx="11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60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174" y="1627126"/>
            <a:ext cx="11157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Prix d’achat proposés correspondant aux moyennes observées par canton en 1976, 1986, 1996, 2007 et 2016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Dans tous les cas, il s'agit d'un logement construit après 1944, mais avant 1976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La </a:t>
            </a:r>
            <a:r>
              <a:rPr lang="fr-LU" dirty="0" err="1"/>
              <a:t>décôte</a:t>
            </a:r>
            <a:r>
              <a:rPr lang="fr-LU" dirty="0"/>
              <a:t> s'applique au taux de 1% par an, après deux ans d'existence du logement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Des travaux de rénovation sont réalisés tous les 10 ans, hormis au moment des achats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La part du terrain est évaluée à 25% du prix d'achat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LU" dirty="0"/>
              <a:t>Les frais accessoires sont évalués à 7% du prix d'achat 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Le plafonnement du loyer annuel maximal à 5,0% du capital investi</a:t>
            </a:r>
            <a:r>
              <a:rPr lang="fr-LU" b="1" dirty="0"/>
              <a:t>.</a:t>
            </a:r>
            <a:endParaRPr lang="fr-FR" i="1" dirty="0">
              <a:latin typeface="Montserra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536" y="5486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4. Hypothèses retenues dans le document</a:t>
            </a:r>
            <a:endParaRPr lang="fr-L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3699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OBS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26F33BA-E296-4D5A-923C-2681C31C3D75}" vid="{4BF56B07-D6D2-46DF-9751-D8F48ABA20C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Modele_OBS_2015</Template>
  <TotalTime>17959</TotalTime>
  <Words>1210</Words>
  <Application>Microsoft Office PowerPoint</Application>
  <PresentationFormat>Widescreen</PresentationFormat>
  <Paragraphs>198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Montserrat Light</vt:lpstr>
      <vt:lpstr>Wingdings</vt:lpstr>
      <vt:lpstr>Modele_OBS_2011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CEPS/INSTEAD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Licheron</dc:creator>
  <cp:lastModifiedBy>Julien Licheron</cp:lastModifiedBy>
  <cp:revision>440</cp:revision>
  <cp:lastPrinted>2024-07-12T15:30:44Z</cp:lastPrinted>
  <dcterms:created xsi:type="dcterms:W3CDTF">2016-10-05T14:11:17Z</dcterms:created>
  <dcterms:modified xsi:type="dcterms:W3CDTF">2026-04-10T12:41:27Z</dcterms:modified>
</cp:coreProperties>
</file>