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323" r:id="rId2"/>
    <p:sldId id="470" r:id="rId3"/>
    <p:sldId id="398" r:id="rId4"/>
    <p:sldId id="460" r:id="rId5"/>
    <p:sldId id="461" r:id="rId6"/>
    <p:sldId id="456" r:id="rId7"/>
    <p:sldId id="457" r:id="rId8"/>
    <p:sldId id="459" r:id="rId9"/>
    <p:sldId id="462" r:id="rId10"/>
    <p:sldId id="463" r:id="rId11"/>
    <p:sldId id="467" r:id="rId12"/>
    <p:sldId id="377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EAA471-4366-88D8-1F5A-92D0678F1930}" name="mike mathias" initials="mm" userId="486457d4e69d7750" providerId="Windows Live"/>
  <p188:author id="{1C0945DC-141C-FED0-732F-A72E9F5BE4BF}" name="Julien Licheron" initials="JL" userId="S::Julien.Licheron@liser.lu::44df794b-c2bb-4590-9600-884c007a157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Feltgen" initials="VF" lastIdx="4" clrIdx="0">
    <p:extLst>
      <p:ext uri="{19B8F6BF-5375-455C-9EA6-DF929625EA0E}">
        <p15:presenceInfo xmlns:p15="http://schemas.microsoft.com/office/powerpoint/2012/main" userId="S-1-5-21-1761353772-1090904398-1710102518-1242" providerId="AD"/>
      </p:ext>
    </p:extLst>
  </p:cmAuthor>
  <p:cmAuthor id="2" name="Michelle Entringer" initials="ME" lastIdx="9" clrIdx="1">
    <p:extLst>
      <p:ext uri="{19B8F6BF-5375-455C-9EA6-DF929625EA0E}">
        <p15:presenceInfo xmlns:p15="http://schemas.microsoft.com/office/powerpoint/2012/main" userId="S-1-5-21-3210268068-3955779823-4248853682-123048" providerId="AD"/>
      </p:ext>
    </p:extLst>
  </p:cmAuthor>
  <p:cmAuthor id="3" name="mike.mathias@ml.etat.lu" initials="" lastIdx="4" clrIdx="2">
    <p:extLst>
      <p:ext uri="{19B8F6BF-5375-455C-9EA6-DF929625EA0E}">
        <p15:presenceInfo xmlns:p15="http://schemas.microsoft.com/office/powerpoint/2012/main" userId="486457d4e69d7750" providerId="Windows Live"/>
      </p:ext>
    </p:extLst>
  </p:cmAuthor>
  <p:cmAuthor id="4" name="Antoine Paccoud" initials="AP" lastIdx="3" clrIdx="3">
    <p:extLst>
      <p:ext uri="{19B8F6BF-5375-455C-9EA6-DF929625EA0E}">
        <p15:presenceInfo xmlns:p15="http://schemas.microsoft.com/office/powerpoint/2012/main" userId="S-1-5-21-4003195216-3743898917-2407397859-53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3" autoAdjust="0"/>
    <p:restoredTop sz="95186" autoAdjust="0"/>
  </p:normalViewPr>
  <p:slideViewPr>
    <p:cSldViewPr>
      <p:cViewPr varScale="1">
        <p:scale>
          <a:sx n="107" d="100"/>
          <a:sy n="107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ckage\stockage\RDI\processing\users\obs_habitat\cadastre%20des%20loyers\research\stata\Main-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ckage\stockage\RDI\processing\users\obs_habitat\cadastre%20des%20loyers\research\stata\Main-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ckage\stockage\RDI\processing\users\obs_habitat\cadastre%20des%20loyers\research\stata\Main-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ckage\stockage\RDI\processing\users\obs_habitat\cadastre%20des%20loyers\research\stata\Main-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ckage\stockage\RDI\processing\users\obs_habitat\cadastre%20des%20loyers\research\stata\Main-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ckage\stockage\RDI\processing\users\obs_habitat\cadastre%20des%20loyers\research\stata\Main-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ckage\stockage\RDI\processing\users\obs_habitat\cadastre%20des%20loyers\research\stata\Main-Resu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ckage\stockage\RDI\processing\users\obs_habitat\cadastre%20des%20loyers\research\stata\Main-Resul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Appartements uniquement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'1-Distrib'!$C$7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6-47B9-9FBD-A8DB54DA8E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6-47B9-9FBD-A8DB54DA8E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66-47B9-9FBD-A8DB54DA8E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66-47B9-9FBD-A8DB54DA8E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66-47B9-9FBD-A8DB54DA8E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66-47B9-9FBD-A8DB54DA8EE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566-47B9-9FBD-A8DB54DA8EE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566-47B9-9FBD-A8DB54DA8EE7}"/>
              </c:ext>
            </c:extLst>
          </c:dPt>
          <c:dLbls>
            <c:dLbl>
              <c:idx val="6"/>
              <c:layout>
                <c:manualLayout>
                  <c:x val="5.6230059523809522E-2"/>
                  <c:y val="6.1792658730158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6-47B9-9FBD-A8DB54DA8E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'1-Distrib'!$A$8:$A$15</c:f>
              <c:strCache>
                <c:ptCount val="8"/>
                <c:pt idx="0">
                  <c:v>Moins de 1000 €</c:v>
                </c:pt>
                <c:pt idx="1">
                  <c:v>Entre 1000 et moins de 1250 €</c:v>
                </c:pt>
                <c:pt idx="2">
                  <c:v>Entre 1250 et moins de 1500 €</c:v>
                </c:pt>
                <c:pt idx="3">
                  <c:v>Entre 1500 et moins de 1750 €</c:v>
                </c:pt>
                <c:pt idx="4">
                  <c:v>Entre 1750 et moins de 2000 €</c:v>
                </c:pt>
                <c:pt idx="5">
                  <c:v>Entre 2000 et moins de 2250 €</c:v>
                </c:pt>
                <c:pt idx="6">
                  <c:v>Entre 2250 et moins de 2500 €</c:v>
                </c:pt>
                <c:pt idx="7">
                  <c:v>2500 € ou plus</c:v>
                </c:pt>
              </c:strCache>
            </c:strRef>
          </c:cat>
          <c:val>
            <c:numRef>
              <c:f>'1-Distrib'!$C$8:$C$15</c:f>
              <c:numCache>
                <c:formatCode>0.0%</c:formatCode>
                <c:ptCount val="8"/>
                <c:pt idx="0">
                  <c:v>0.1479840496233939</c:v>
                </c:pt>
                <c:pt idx="1">
                  <c:v>0.17013735046521933</c:v>
                </c:pt>
                <c:pt idx="2">
                  <c:v>0.19760744350908285</c:v>
                </c:pt>
                <c:pt idx="3">
                  <c:v>0.18453699601240584</c:v>
                </c:pt>
                <c:pt idx="4">
                  <c:v>0.13646433318564466</c:v>
                </c:pt>
                <c:pt idx="5">
                  <c:v>7.3548958794860439E-2</c:v>
                </c:pt>
                <c:pt idx="6">
                  <c:v>2.8799291094373063E-2</c:v>
                </c:pt>
                <c:pt idx="7">
                  <c:v>6.0921577315019938E-2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566-47B9-9FBD-A8DB54DA8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Maisons uniquement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'1-Distrib'!$C$21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D9-4B3C-8D4E-597E52E38C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D9-4B3C-8D4E-597E52E38C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D9-4B3C-8D4E-597E52E38C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D9-4B3C-8D4E-597E52E38C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D9-4B3C-8D4E-597E52E38C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D9-4B3C-8D4E-597E52E38C3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7D9-4B3C-8D4E-597E52E38C3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7D9-4B3C-8D4E-597E52E38C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'1-Distrib'!$A$22:$A$29</c:f>
              <c:strCache>
                <c:ptCount val="8"/>
                <c:pt idx="0">
                  <c:v>Moins de 1000 €</c:v>
                </c:pt>
                <c:pt idx="1">
                  <c:v>Entre 1000 et moins de 1250 €</c:v>
                </c:pt>
                <c:pt idx="2">
                  <c:v>Entre 1250 et moins de 1500 €</c:v>
                </c:pt>
                <c:pt idx="3">
                  <c:v>Entre 1500 et moins de 1750 €</c:v>
                </c:pt>
                <c:pt idx="4">
                  <c:v>Entre 1750 et moins de 2000 €</c:v>
                </c:pt>
                <c:pt idx="5">
                  <c:v>Entre 2000 et moins de 2250 €</c:v>
                </c:pt>
                <c:pt idx="6">
                  <c:v>Entre 2250 et moins de 2500 €</c:v>
                </c:pt>
                <c:pt idx="7">
                  <c:v>2500 € ou plus</c:v>
                </c:pt>
              </c:strCache>
            </c:strRef>
          </c:cat>
          <c:val>
            <c:numRef>
              <c:f>'1-Distrib'!$C$22:$C$29</c:f>
              <c:numCache>
                <c:formatCode>0.0%</c:formatCode>
                <c:ptCount val="8"/>
                <c:pt idx="0">
                  <c:v>0.152</c:v>
                </c:pt>
                <c:pt idx="1">
                  <c:v>0.124</c:v>
                </c:pt>
                <c:pt idx="2">
                  <c:v>0.10933333333333334</c:v>
                </c:pt>
                <c:pt idx="3">
                  <c:v>0.124</c:v>
                </c:pt>
                <c:pt idx="4">
                  <c:v>6.8000000000000005E-2</c:v>
                </c:pt>
                <c:pt idx="5">
                  <c:v>8.1333333333333327E-2</c:v>
                </c:pt>
                <c:pt idx="6">
                  <c:v>4.5333333333333337E-2</c:v>
                </c:pt>
                <c:pt idx="7">
                  <c:v>0.29599999999999999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7D9-4B3C-8D4E-597E52E38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LU" sz="1400" b="1"/>
              <a:t>Loyers par m² moyens et médians par canton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'2-Cantons'!$B$46</c:f>
              <c:strCache>
                <c:ptCount val="1"/>
                <c:pt idx="0">
                  <c:v>Loyer par m² moyen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812-4B7E-97A7-51655886AE99}"/>
              </c:ext>
            </c:extLst>
          </c:dPt>
          <c:cat>
            <c:strRef>
              <c:f>'2-Cantons'!$A$47:$A$60</c:f>
              <c:strCache>
                <c:ptCount val="14"/>
                <c:pt idx="0">
                  <c:v>Luxembourg-Ville</c:v>
                </c:pt>
                <c:pt idx="1">
                  <c:v>Luxembourg-Campagne</c:v>
                </c:pt>
                <c:pt idx="2">
                  <c:v>Esch-sur-Alzette</c:v>
                </c:pt>
                <c:pt idx="3">
                  <c:v>Vianden</c:v>
                </c:pt>
                <c:pt idx="4">
                  <c:v>Capellen</c:v>
                </c:pt>
                <c:pt idx="5">
                  <c:v>Remich</c:v>
                </c:pt>
                <c:pt idx="6">
                  <c:v>Mersch</c:v>
                </c:pt>
                <c:pt idx="7">
                  <c:v>Wiltz</c:v>
                </c:pt>
                <c:pt idx="8">
                  <c:v>Grevenmacher</c:v>
                </c:pt>
                <c:pt idx="9">
                  <c:v>Diekirch</c:v>
                </c:pt>
                <c:pt idx="10">
                  <c:v>Clervaux</c:v>
                </c:pt>
                <c:pt idx="11">
                  <c:v>Echternach</c:v>
                </c:pt>
                <c:pt idx="12">
                  <c:v>Redange</c:v>
                </c:pt>
                <c:pt idx="13">
                  <c:v>TOTAL</c:v>
                </c:pt>
              </c:strCache>
            </c:strRef>
          </c:cat>
          <c:val>
            <c:numRef>
              <c:f>'2-Cantons'!$B$47:$B$60</c:f>
              <c:numCache>
                <c:formatCode>#,##0.00</c:formatCode>
                <c:ptCount val="14"/>
                <c:pt idx="0">
                  <c:v>26.47</c:v>
                </c:pt>
                <c:pt idx="1">
                  <c:v>22.54</c:v>
                </c:pt>
                <c:pt idx="2">
                  <c:v>19.39</c:v>
                </c:pt>
                <c:pt idx="3">
                  <c:v>18.75</c:v>
                </c:pt>
                <c:pt idx="4">
                  <c:v>18.54</c:v>
                </c:pt>
                <c:pt idx="5">
                  <c:v>18.420000000000002</c:v>
                </c:pt>
                <c:pt idx="6">
                  <c:v>18.11</c:v>
                </c:pt>
                <c:pt idx="7">
                  <c:v>17.27</c:v>
                </c:pt>
                <c:pt idx="8">
                  <c:v>16.760000000000002</c:v>
                </c:pt>
                <c:pt idx="9">
                  <c:v>16.399999999999999</c:v>
                </c:pt>
                <c:pt idx="10">
                  <c:v>15.39</c:v>
                </c:pt>
                <c:pt idx="11">
                  <c:v>14.42</c:v>
                </c:pt>
                <c:pt idx="12">
                  <c:v>13.71</c:v>
                </c:pt>
                <c:pt idx="13">
                  <c:v>21.59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2-4B7E-97A7-51655886AE99}"/>
            </c:ext>
          </c:extLst>
        </c:ser>
        <c:ser>
          <c:idx val="1"/>
          <c:order val="1"/>
          <c:tx>
            <c:strRef>
              <c:f>'2-Cantons'!$C$46</c:f>
              <c:strCache>
                <c:ptCount val="1"/>
                <c:pt idx="0">
                  <c:v>Loyer par m² médian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12-4B7E-97A7-51655886AE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'2-Cantons'!$A$47:$A$60</c:f>
              <c:strCache>
                <c:ptCount val="14"/>
                <c:pt idx="0">
                  <c:v>Luxembourg-Ville</c:v>
                </c:pt>
                <c:pt idx="1">
                  <c:v>Luxembourg-Campagne</c:v>
                </c:pt>
                <c:pt idx="2">
                  <c:v>Esch-sur-Alzette</c:v>
                </c:pt>
                <c:pt idx="3">
                  <c:v>Vianden</c:v>
                </c:pt>
                <c:pt idx="4">
                  <c:v>Capellen</c:v>
                </c:pt>
                <c:pt idx="5">
                  <c:v>Remich</c:v>
                </c:pt>
                <c:pt idx="6">
                  <c:v>Mersch</c:v>
                </c:pt>
                <c:pt idx="7">
                  <c:v>Wiltz</c:v>
                </c:pt>
                <c:pt idx="8">
                  <c:v>Grevenmacher</c:v>
                </c:pt>
                <c:pt idx="9">
                  <c:v>Diekirch</c:v>
                </c:pt>
                <c:pt idx="10">
                  <c:v>Clervaux</c:v>
                </c:pt>
                <c:pt idx="11">
                  <c:v>Echternach</c:v>
                </c:pt>
                <c:pt idx="12">
                  <c:v>Redange</c:v>
                </c:pt>
                <c:pt idx="13">
                  <c:v>TOTAL</c:v>
                </c:pt>
              </c:strCache>
            </c:strRef>
          </c:cat>
          <c:val>
            <c:numRef>
              <c:f>'2-Cantons'!$C$47:$C$60</c:f>
              <c:numCache>
                <c:formatCode>#,##0.00</c:formatCode>
                <c:ptCount val="14"/>
                <c:pt idx="0">
                  <c:v>25.56</c:v>
                </c:pt>
                <c:pt idx="1">
                  <c:v>22.22</c:v>
                </c:pt>
                <c:pt idx="2">
                  <c:v>19.12</c:v>
                </c:pt>
                <c:pt idx="3">
                  <c:v>17.2</c:v>
                </c:pt>
                <c:pt idx="4">
                  <c:v>18.670000000000002</c:v>
                </c:pt>
                <c:pt idx="5">
                  <c:v>17.86</c:v>
                </c:pt>
                <c:pt idx="6">
                  <c:v>17.5</c:v>
                </c:pt>
                <c:pt idx="7">
                  <c:v>16.010000000000002</c:v>
                </c:pt>
                <c:pt idx="8">
                  <c:v>16.27</c:v>
                </c:pt>
                <c:pt idx="9">
                  <c:v>16.14</c:v>
                </c:pt>
                <c:pt idx="10">
                  <c:v>15.56</c:v>
                </c:pt>
                <c:pt idx="11">
                  <c:v>13.59</c:v>
                </c:pt>
                <c:pt idx="12">
                  <c:v>13.57</c:v>
                </c:pt>
                <c:pt idx="13">
                  <c:v>20.54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12-4B7E-97A7-51655886A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4389231"/>
        <c:axId val="2104390191"/>
      </c:barChart>
      <c:catAx>
        <c:axId val="210438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4390191"/>
        <c:crosses val="autoZero"/>
        <c:auto val="1"/>
        <c:lblAlgn val="ctr"/>
        <c:lblOffset val="100"/>
        <c:noMultiLvlLbl val="0"/>
      </c:catAx>
      <c:valAx>
        <c:axId val="210439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4389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LU" sz="1400" b="1"/>
              <a:t>Loyers par m² moyens et médians par zone géographique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'3-ZonesGeo'!$B$31</c:f>
              <c:strCache>
                <c:ptCount val="1"/>
                <c:pt idx="0">
                  <c:v>Loyer par m² moyen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F43-402C-AC24-59FFB9E63CBB}"/>
              </c:ext>
            </c:extLst>
          </c:dPt>
          <c:cat>
            <c:strRef>
              <c:f>'3-ZonesGeo'!$A$32:$A$38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'3-ZonesGeo'!$B$32:$B$38</c:f>
              <c:numCache>
                <c:formatCode>#,##0.00</c:formatCode>
                <c:ptCount val="7"/>
                <c:pt idx="0">
                  <c:v>26.47</c:v>
                </c:pt>
                <c:pt idx="1">
                  <c:v>22.54</c:v>
                </c:pt>
                <c:pt idx="2">
                  <c:v>18.34</c:v>
                </c:pt>
                <c:pt idx="3">
                  <c:v>19.39</c:v>
                </c:pt>
                <c:pt idx="4">
                  <c:v>16.82</c:v>
                </c:pt>
                <c:pt idx="5">
                  <c:v>15.99</c:v>
                </c:pt>
                <c:pt idx="6">
                  <c:v>21.59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3-402C-AC24-59FFB9E63CBB}"/>
            </c:ext>
          </c:extLst>
        </c:ser>
        <c:ser>
          <c:idx val="1"/>
          <c:order val="1"/>
          <c:tx>
            <c:strRef>
              <c:f>'3-ZonesGeo'!$C$31</c:f>
              <c:strCache>
                <c:ptCount val="1"/>
                <c:pt idx="0">
                  <c:v>Loyer par m² médian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43-402C-AC24-59FFB9E63C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'3-ZonesGeo'!$A$32:$A$38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'3-ZonesGeo'!$C$32:$C$38</c:f>
              <c:numCache>
                <c:formatCode>#,##0.00</c:formatCode>
                <c:ptCount val="7"/>
                <c:pt idx="0">
                  <c:v>25.56</c:v>
                </c:pt>
                <c:pt idx="1">
                  <c:v>22.22</c:v>
                </c:pt>
                <c:pt idx="2">
                  <c:v>18.05</c:v>
                </c:pt>
                <c:pt idx="3">
                  <c:v>19.12</c:v>
                </c:pt>
                <c:pt idx="4">
                  <c:v>16.11</c:v>
                </c:pt>
                <c:pt idx="5">
                  <c:v>15.56</c:v>
                </c:pt>
                <c:pt idx="6">
                  <c:v>20.54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3-402C-AC24-59FFB9E63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6037935"/>
        <c:axId val="217881327"/>
      </c:barChart>
      <c:catAx>
        <c:axId val="209603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81327"/>
        <c:crosses val="autoZero"/>
        <c:auto val="1"/>
        <c:lblAlgn val="ctr"/>
        <c:lblOffset val="100"/>
        <c:noMultiLvlLbl val="0"/>
      </c:catAx>
      <c:valAx>
        <c:axId val="21788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9603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LU" b="1"/>
              <a:t>Croisement de la zone géographique avec la classe de surface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'5-Surface'!$A$47</c:f>
              <c:strCache>
                <c:ptCount val="1"/>
                <c:pt idx="0">
                  <c:v>Moins de 50 m²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'5-Surface'!$B$46:$H$46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'5-Surface'!$B$47:$H$47</c:f>
              <c:numCache>
                <c:formatCode>0.00</c:formatCode>
                <c:ptCount val="7"/>
                <c:pt idx="0">
                  <c:v>35</c:v>
                </c:pt>
                <c:pt idx="1">
                  <c:v>31.18</c:v>
                </c:pt>
                <c:pt idx="2">
                  <c:v>28.57</c:v>
                </c:pt>
                <c:pt idx="3">
                  <c:v>26.46</c:v>
                </c:pt>
                <c:pt idx="4">
                  <c:v>21.22</c:v>
                </c:pt>
                <c:pt idx="5">
                  <c:v>20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4-4F09-A6D6-94CCED22F19F}"/>
            </c:ext>
          </c:extLst>
        </c:ser>
        <c:ser>
          <c:idx val="1"/>
          <c:order val="1"/>
          <c:tx>
            <c:strRef>
              <c:f>'5-Surface'!$A$48</c:f>
              <c:strCache>
                <c:ptCount val="1"/>
                <c:pt idx="0">
                  <c:v>Entre 50 et moins de 70 m²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'5-Surface'!$B$46:$H$46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'5-Surface'!$B$48:$H$48</c:f>
              <c:numCache>
                <c:formatCode>0.00</c:formatCode>
                <c:ptCount val="7"/>
                <c:pt idx="0">
                  <c:v>27.56</c:v>
                </c:pt>
                <c:pt idx="1">
                  <c:v>25.45</c:v>
                </c:pt>
                <c:pt idx="2">
                  <c:v>19.47</c:v>
                </c:pt>
                <c:pt idx="3">
                  <c:v>20</c:v>
                </c:pt>
                <c:pt idx="4">
                  <c:v>18.62</c:v>
                </c:pt>
                <c:pt idx="5">
                  <c:v>17</c:v>
                </c:pt>
                <c:pt idx="6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4-4F09-A6D6-94CCED22F19F}"/>
            </c:ext>
          </c:extLst>
        </c:ser>
        <c:ser>
          <c:idx val="2"/>
          <c:order val="2"/>
          <c:tx>
            <c:strRef>
              <c:f>'5-Surface'!$A$49</c:f>
              <c:strCache>
                <c:ptCount val="1"/>
                <c:pt idx="0">
                  <c:v>Entre 70 et moins de 90 m²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'5-Surface'!$B$46:$H$46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'5-Surface'!$B$49:$H$49</c:f>
              <c:numCache>
                <c:formatCode>0.00</c:formatCode>
                <c:ptCount val="7"/>
                <c:pt idx="0">
                  <c:v>22.86</c:v>
                </c:pt>
                <c:pt idx="1">
                  <c:v>21.43</c:v>
                </c:pt>
                <c:pt idx="2">
                  <c:v>18.329999999999998</c:v>
                </c:pt>
                <c:pt idx="3">
                  <c:v>17.899999999999999</c:v>
                </c:pt>
                <c:pt idx="4">
                  <c:v>16.46</c:v>
                </c:pt>
                <c:pt idx="5">
                  <c:v>15.09</c:v>
                </c:pt>
                <c:pt idx="6">
                  <c:v>19.14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4-4F09-A6D6-94CCED22F19F}"/>
            </c:ext>
          </c:extLst>
        </c:ser>
        <c:ser>
          <c:idx val="3"/>
          <c:order val="3"/>
          <c:tx>
            <c:strRef>
              <c:f>'5-Surface'!$A$50</c:f>
              <c:strCache>
                <c:ptCount val="1"/>
                <c:pt idx="0">
                  <c:v>Entre 90 et moins de 110 m²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'5-Surface'!$B$46:$H$46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'5-Surface'!$B$50:$H$50</c:f>
              <c:numCache>
                <c:formatCode>0.00</c:formatCode>
                <c:ptCount val="7"/>
                <c:pt idx="0">
                  <c:v>21.36</c:v>
                </c:pt>
                <c:pt idx="1">
                  <c:v>18.97</c:v>
                </c:pt>
                <c:pt idx="2">
                  <c:v>17.37</c:v>
                </c:pt>
                <c:pt idx="3">
                  <c:v>16.149999999999999</c:v>
                </c:pt>
                <c:pt idx="4">
                  <c:v>13.85</c:v>
                </c:pt>
                <c:pt idx="5">
                  <c:v>14.29</c:v>
                </c:pt>
                <c:pt idx="6">
                  <c:v>17.79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4-4F09-A6D6-94CCED22F19F}"/>
            </c:ext>
          </c:extLst>
        </c:ser>
        <c:ser>
          <c:idx val="4"/>
          <c:order val="4"/>
          <c:tx>
            <c:strRef>
              <c:f>'5-Surface'!$A$51</c:f>
              <c:strCache>
                <c:ptCount val="1"/>
                <c:pt idx="0">
                  <c:v>Entre 110 et moins de 130 m²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'5-Surface'!$B$46:$H$46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'5-Surface'!$B$51:$H$51</c:f>
              <c:numCache>
                <c:formatCode>0.00</c:formatCode>
                <c:ptCount val="7"/>
                <c:pt idx="0">
                  <c:v>22</c:v>
                </c:pt>
                <c:pt idx="1">
                  <c:v>17.489999999999998</c:v>
                </c:pt>
                <c:pt idx="2">
                  <c:v>13.65</c:v>
                </c:pt>
                <c:pt idx="3">
                  <c:v>15.45</c:v>
                </c:pt>
                <c:pt idx="4">
                  <c:v>13.83</c:v>
                </c:pt>
                <c:pt idx="5">
                  <c:v>12.9</c:v>
                </c:pt>
                <c:pt idx="6">
                  <c:v>16.82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A4-4F09-A6D6-94CCED22F19F}"/>
            </c:ext>
          </c:extLst>
        </c:ser>
        <c:ser>
          <c:idx val="5"/>
          <c:order val="5"/>
          <c:tx>
            <c:strRef>
              <c:f>'5-Surface'!$A$52</c:f>
              <c:strCache>
                <c:ptCount val="1"/>
                <c:pt idx="0">
                  <c:v>130 m² ou plus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'5-Surface'!$B$46:$H$46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'5-Surface'!$B$52:$H$52</c:f>
              <c:numCache>
                <c:formatCode>0.00</c:formatCode>
                <c:ptCount val="7"/>
                <c:pt idx="0">
                  <c:v>20.39</c:v>
                </c:pt>
                <c:pt idx="1">
                  <c:v>17.239999999999998</c:v>
                </c:pt>
                <c:pt idx="2">
                  <c:v>14.93</c:v>
                </c:pt>
                <c:pt idx="3">
                  <c:v>12.69</c:v>
                </c:pt>
                <c:pt idx="4">
                  <c:v>12.19</c:v>
                </c:pt>
                <c:pt idx="5">
                  <c:v>12.86</c:v>
                </c:pt>
                <c:pt idx="6">
                  <c:v>15.71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A4-4F09-A6D6-94CCED22F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3334463"/>
        <c:axId val="2103333023"/>
        <c:extLst>
          <c:ext xmlns:c15="http://schemas.microsoft.com/office/drawing/2012/chart" uri="{02D57815-91ED-43cb-92C2-25804820EDAC}">
            <c15:filteredBarSeries>
              <c15:ser>
                <c:idx val="7"/>
                <c:order val="6"/>
                <c:tx>
                  <c:strRef>
                    <c:extLst>
                      <c:ext uri="{02D57815-91ED-43cb-92C2-25804820EDAC}">
                        <c15:formulaRef>
                          <c15:sqref>'5-Surface'!$A$54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'5-Surface'!$B$46:$H$46</c15:sqref>
                        </c15:formulaRef>
                      </c:ext>
                    </c:extLst>
                    <c:strCache>
                      <c:ptCount val="7"/>
                      <c:pt idx="0">
                        <c:v>Luxembourg-Ville</c:v>
                      </c:pt>
                      <c:pt idx="1">
                        <c:v>Luxembourg-Campagne</c:v>
                      </c:pt>
                      <c:pt idx="2">
                        <c:v>Périphérie</c:v>
                      </c:pt>
                      <c:pt idx="3">
                        <c:v>Sud</c:v>
                      </c:pt>
                      <c:pt idx="4">
                        <c:v>Est</c:v>
                      </c:pt>
                      <c:pt idx="5">
                        <c:v>Nord</c:v>
                      </c:pt>
                      <c:pt idx="6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'5-Surface'!$B$54:$H$54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25.56</c:v>
                      </c:pt>
                      <c:pt idx="1">
                        <c:v>22.22</c:v>
                      </c:pt>
                      <c:pt idx="2">
                        <c:v>18.05</c:v>
                      </c:pt>
                      <c:pt idx="3">
                        <c:v>19.12</c:v>
                      </c:pt>
                      <c:pt idx="4">
                        <c:v>16.11</c:v>
                      </c:pt>
                      <c:pt idx="5">
                        <c:v>15.56</c:v>
                      </c:pt>
                      <c:pt idx="6">
                        <c:v>20.54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84A4-4F09-A6D6-94CCED22F19F}"/>
                  </c:ext>
                </c:extLst>
              </c15:ser>
            </c15:filteredBarSeries>
          </c:ext>
        </c:extLst>
      </c:barChart>
      <c:catAx>
        <c:axId val="210333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3333023"/>
        <c:crosses val="autoZero"/>
        <c:auto val="1"/>
        <c:lblAlgn val="ctr"/>
        <c:lblOffset val="100"/>
        <c:noMultiLvlLbl val="0"/>
      </c:catAx>
      <c:valAx>
        <c:axId val="21033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3334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LU" b="1"/>
              <a:t>Croisement de la zone géographique avec la classe de performance énergétique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'6-PerfEnergie'!$A$50</c:f>
              <c:strCache>
                <c:ptCount val="1"/>
                <c:pt idx="0">
                  <c:v>Classe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'6-PerfEnergie'!$B$49:$H$49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'6-PerfEnergie'!$B$50:$H$50</c:f>
              <c:numCache>
                <c:formatCode>0.00</c:formatCode>
                <c:ptCount val="7"/>
                <c:pt idx="0">
                  <c:v>32.54</c:v>
                </c:pt>
                <c:pt idx="1">
                  <c:v>27.78</c:v>
                </c:pt>
                <c:pt idx="2">
                  <c:v>22.41</c:v>
                </c:pt>
                <c:pt idx="3">
                  <c:v>23.38</c:v>
                </c:pt>
                <c:pt idx="4">
                  <c:v>20.57</c:v>
                </c:pt>
                <c:pt idx="5">
                  <c:v>17.510000000000002</c:v>
                </c:pt>
                <c:pt idx="6">
                  <c:v>25.86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7-483E-813D-F21505A70B5C}"/>
            </c:ext>
          </c:extLst>
        </c:ser>
        <c:ser>
          <c:idx val="1"/>
          <c:order val="1"/>
          <c:tx>
            <c:strRef>
              <c:f>'6-PerfEnergie'!$A$51</c:f>
              <c:strCache>
                <c:ptCount val="1"/>
                <c:pt idx="0">
                  <c:v>Classe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'6-PerfEnergie'!$B$49:$H$49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'6-PerfEnergie'!$B$51:$H$51</c:f>
              <c:numCache>
                <c:formatCode>0.00</c:formatCode>
                <c:ptCount val="7"/>
                <c:pt idx="0">
                  <c:v>26.63</c:v>
                </c:pt>
                <c:pt idx="1">
                  <c:v>23.65</c:v>
                </c:pt>
                <c:pt idx="2">
                  <c:v>20.22</c:v>
                </c:pt>
                <c:pt idx="3">
                  <c:v>20</c:v>
                </c:pt>
                <c:pt idx="4">
                  <c:v>18.57</c:v>
                </c:pt>
                <c:pt idx="5">
                  <c:v>15.99</c:v>
                </c:pt>
                <c:pt idx="6">
                  <c:v>22.39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17-483E-813D-F21505A70B5C}"/>
            </c:ext>
          </c:extLst>
        </c:ser>
        <c:ser>
          <c:idx val="2"/>
          <c:order val="2"/>
          <c:tx>
            <c:strRef>
              <c:f>'6-PerfEnergie'!$A$52</c:f>
              <c:strCache>
                <c:ptCount val="1"/>
                <c:pt idx="0">
                  <c:v>Classe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'6-PerfEnergie'!$B$49:$H$49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'6-PerfEnergie'!$B$52:$H$52</c:f>
              <c:numCache>
                <c:formatCode>0.00</c:formatCode>
                <c:ptCount val="7"/>
                <c:pt idx="0">
                  <c:v>23.57</c:v>
                </c:pt>
                <c:pt idx="1">
                  <c:v>22.73</c:v>
                </c:pt>
                <c:pt idx="2">
                  <c:v>17.920000000000002</c:v>
                </c:pt>
                <c:pt idx="3">
                  <c:v>17.899999999999999</c:v>
                </c:pt>
                <c:pt idx="4">
                  <c:v>17.79</c:v>
                </c:pt>
                <c:pt idx="5">
                  <c:v>15.1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17-483E-813D-F21505A70B5C}"/>
            </c:ext>
          </c:extLst>
        </c:ser>
        <c:ser>
          <c:idx val="3"/>
          <c:order val="3"/>
          <c:tx>
            <c:strRef>
              <c:f>'6-PerfEnergie'!$A$53</c:f>
              <c:strCache>
                <c:ptCount val="1"/>
                <c:pt idx="0">
                  <c:v>Classe 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'6-PerfEnergie'!$B$49:$H$49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'6-PerfEnergie'!$B$53:$H$53</c:f>
              <c:numCache>
                <c:formatCode>0.00</c:formatCode>
                <c:ptCount val="7"/>
                <c:pt idx="0">
                  <c:v>23.91</c:v>
                </c:pt>
                <c:pt idx="1">
                  <c:v>19.23</c:v>
                </c:pt>
                <c:pt idx="2">
                  <c:v>16.38</c:v>
                </c:pt>
                <c:pt idx="3">
                  <c:v>17.3</c:v>
                </c:pt>
                <c:pt idx="4">
                  <c:v>17.649999999999999</c:v>
                </c:pt>
                <c:pt idx="5">
                  <c:v>16.22</c:v>
                </c:pt>
                <c:pt idx="6">
                  <c:v>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17-483E-813D-F21505A70B5C}"/>
            </c:ext>
          </c:extLst>
        </c:ser>
        <c:ser>
          <c:idx val="4"/>
          <c:order val="4"/>
          <c:tx>
            <c:strRef>
              <c:f>'6-PerfEnergie'!$A$54</c:f>
              <c:strCache>
                <c:ptCount val="1"/>
                <c:pt idx="0">
                  <c:v>Classe 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'6-PerfEnergie'!$B$49:$H$49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'6-PerfEnergie'!$B$54:$H$54</c:f>
              <c:numCache>
                <c:formatCode>0.00</c:formatCode>
                <c:ptCount val="7"/>
                <c:pt idx="0">
                  <c:v>22.5</c:v>
                </c:pt>
                <c:pt idx="1">
                  <c:v>20.29</c:v>
                </c:pt>
                <c:pt idx="2">
                  <c:v>16.57</c:v>
                </c:pt>
                <c:pt idx="3">
                  <c:v>17.649999999999999</c:v>
                </c:pt>
                <c:pt idx="4">
                  <c:v>16.46</c:v>
                </c:pt>
                <c:pt idx="5">
                  <c:v>14.17</c:v>
                </c:pt>
                <c:pt idx="6">
                  <c:v>18.57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17-483E-813D-F21505A70B5C}"/>
            </c:ext>
          </c:extLst>
        </c:ser>
        <c:ser>
          <c:idx val="5"/>
          <c:order val="5"/>
          <c:tx>
            <c:strRef>
              <c:f>'6-PerfEnergie'!$A$55</c:f>
              <c:strCache>
                <c:ptCount val="1"/>
                <c:pt idx="0">
                  <c:v>Classe F, G ou 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'6-PerfEnergie'!$B$49:$H$49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'6-PerfEnergie'!$B$55:$H$55</c:f>
              <c:numCache>
                <c:formatCode>0.00</c:formatCode>
                <c:ptCount val="7"/>
                <c:pt idx="0">
                  <c:v>22.33</c:v>
                </c:pt>
                <c:pt idx="1">
                  <c:v>19.07</c:v>
                </c:pt>
                <c:pt idx="2">
                  <c:v>14.12</c:v>
                </c:pt>
                <c:pt idx="3">
                  <c:v>16.78</c:v>
                </c:pt>
                <c:pt idx="4">
                  <c:v>14.63</c:v>
                </c:pt>
                <c:pt idx="5">
                  <c:v>13.88</c:v>
                </c:pt>
                <c:pt idx="6">
                  <c:v>18.670000000000002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17-483E-813D-F21505A70B5C}"/>
            </c:ext>
          </c:extLst>
        </c:ser>
        <c:ser>
          <c:idx val="6"/>
          <c:order val="6"/>
          <c:tx>
            <c:strRef>
              <c:f>'6-PerfEnergie'!$A$56</c:f>
              <c:strCache>
                <c:ptCount val="1"/>
                <c:pt idx="0">
                  <c:v>Inconnu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'6-PerfEnergie'!$B$49:$H$49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'6-PerfEnergie'!$B$56:$H$56</c:f>
              <c:numCache>
                <c:formatCode>0.00</c:formatCode>
                <c:ptCount val="7"/>
                <c:pt idx="0">
                  <c:v>24.51</c:v>
                </c:pt>
                <c:pt idx="1">
                  <c:v>20</c:v>
                </c:pt>
                <c:pt idx="2">
                  <c:v>18.52</c:v>
                </c:pt>
                <c:pt idx="3">
                  <c:v>18.12</c:v>
                </c:pt>
                <c:pt idx="4">
                  <c:v>14.85</c:v>
                </c:pt>
                <c:pt idx="5">
                  <c:v>14.95</c:v>
                </c:pt>
                <c:pt idx="6">
                  <c:v>19.170000000000002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17-483E-813D-F21505A70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8822015"/>
        <c:axId val="1918822495"/>
        <c:extLst>
          <c:ext xmlns:c15="http://schemas.microsoft.com/office/drawing/2012/chart" uri="{02D57815-91ED-43cb-92C2-25804820EDAC}">
            <c15:filteredBarSeries>
              <c15:ser>
                <c:idx val="8"/>
                <c:order val="7"/>
                <c:tx>
                  <c:strRef>
                    <c:extLst>
                      <c:ext uri="{02D57815-91ED-43cb-92C2-25804820EDAC}">
                        <c15:formulaRef>
                          <c15:sqref>'6-PerfEnergie'!$A$58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'6-PerfEnergie'!$B$49:$H$49</c15:sqref>
                        </c15:formulaRef>
                      </c:ext>
                    </c:extLst>
                    <c:strCache>
                      <c:ptCount val="7"/>
                      <c:pt idx="0">
                        <c:v>Luxembourg-Ville</c:v>
                      </c:pt>
                      <c:pt idx="1">
                        <c:v>Luxembourg-Campagne</c:v>
                      </c:pt>
                      <c:pt idx="2">
                        <c:v>Périphérie</c:v>
                      </c:pt>
                      <c:pt idx="3">
                        <c:v>Sud</c:v>
                      </c:pt>
                      <c:pt idx="4">
                        <c:v>Est</c:v>
                      </c:pt>
                      <c:pt idx="5">
                        <c:v>Nord</c:v>
                      </c:pt>
                      <c:pt idx="6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'6-PerfEnergie'!$B$58:$H$58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25.56</c:v>
                      </c:pt>
                      <c:pt idx="1">
                        <c:v>22.22</c:v>
                      </c:pt>
                      <c:pt idx="2">
                        <c:v>18.05</c:v>
                      </c:pt>
                      <c:pt idx="3">
                        <c:v>19.12</c:v>
                      </c:pt>
                      <c:pt idx="4">
                        <c:v>16.11</c:v>
                      </c:pt>
                      <c:pt idx="5">
                        <c:v>15.56</c:v>
                      </c:pt>
                      <c:pt idx="6">
                        <c:v>20.54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2917-483E-813D-F21505A70B5C}"/>
                  </c:ext>
                </c:extLst>
              </c15:ser>
            </c15:filteredBarSeries>
          </c:ext>
        </c:extLst>
      </c:barChart>
      <c:catAx>
        <c:axId val="191882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8822495"/>
        <c:crosses val="autoZero"/>
        <c:auto val="1"/>
        <c:lblAlgn val="ctr"/>
        <c:lblOffset val="100"/>
        <c:noMultiLvlLbl val="0"/>
      </c:catAx>
      <c:valAx>
        <c:axId val="191882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882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LU" b="1"/>
              <a:t>Croisement de la zone géographique avec l'année d'entrée du locataire actuel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'7-DureeBail'!$A$44</c:f>
              <c:strCache>
                <c:ptCount val="1"/>
                <c:pt idx="0">
                  <c:v>Avant 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'7-DureeBail'!$B$43:$H$43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'7-DureeBail'!$B$44:$H$44</c:f>
              <c:numCache>
                <c:formatCode>0.00</c:formatCode>
                <c:ptCount val="7"/>
                <c:pt idx="0">
                  <c:v>16.62</c:v>
                </c:pt>
                <c:pt idx="1">
                  <c:v>15.25</c:v>
                </c:pt>
                <c:pt idx="2">
                  <c:v>12.9</c:v>
                </c:pt>
                <c:pt idx="3">
                  <c:v>12.87</c:v>
                </c:pt>
                <c:pt idx="4">
                  <c:v>11.25</c:v>
                </c:pt>
                <c:pt idx="5">
                  <c:v>14.11</c:v>
                </c:pt>
                <c:pt idx="6">
                  <c:v>14.01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F-48AD-8462-2E1306BAD7A0}"/>
            </c:ext>
          </c:extLst>
        </c:ser>
        <c:ser>
          <c:idx val="1"/>
          <c:order val="1"/>
          <c:tx>
            <c:strRef>
              <c:f>'7-DureeBail'!$A$45</c:f>
              <c:strCache>
                <c:ptCount val="1"/>
                <c:pt idx="0">
                  <c:v>Entre 2010 et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'7-DureeBail'!$B$43:$H$43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'7-DureeBail'!$B$45:$H$45</c:f>
              <c:numCache>
                <c:formatCode>0.00</c:formatCode>
                <c:ptCount val="7"/>
                <c:pt idx="0">
                  <c:v>18.62</c:v>
                </c:pt>
                <c:pt idx="1">
                  <c:v>16.440000000000001</c:v>
                </c:pt>
                <c:pt idx="2">
                  <c:v>13.96</c:v>
                </c:pt>
                <c:pt idx="3">
                  <c:v>15.56</c:v>
                </c:pt>
                <c:pt idx="4">
                  <c:v>12.73</c:v>
                </c:pt>
                <c:pt idx="5">
                  <c:v>13.49</c:v>
                </c:pt>
                <c:pt idx="6">
                  <c:v>15.85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EF-48AD-8462-2E1306BAD7A0}"/>
            </c:ext>
          </c:extLst>
        </c:ser>
        <c:ser>
          <c:idx val="2"/>
          <c:order val="2"/>
          <c:tx>
            <c:strRef>
              <c:f>'7-DureeBail'!$A$46</c:f>
              <c:strCache>
                <c:ptCount val="1"/>
                <c:pt idx="0">
                  <c:v>Entre 2015 et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'7-DureeBail'!$B$43:$H$43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'7-DureeBail'!$B$46:$H$46</c:f>
              <c:numCache>
                <c:formatCode>0.00</c:formatCode>
                <c:ptCount val="7"/>
                <c:pt idx="0">
                  <c:v>21.67</c:v>
                </c:pt>
                <c:pt idx="1">
                  <c:v>18.36</c:v>
                </c:pt>
                <c:pt idx="2">
                  <c:v>15.38</c:v>
                </c:pt>
                <c:pt idx="3">
                  <c:v>16.670000000000002</c:v>
                </c:pt>
                <c:pt idx="4">
                  <c:v>13.58</c:v>
                </c:pt>
                <c:pt idx="5">
                  <c:v>13.41</c:v>
                </c:pt>
                <c:pt idx="6">
                  <c:v>17.86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EF-48AD-8462-2E1306BAD7A0}"/>
            </c:ext>
          </c:extLst>
        </c:ser>
        <c:ser>
          <c:idx val="3"/>
          <c:order val="3"/>
          <c:tx>
            <c:strRef>
              <c:f>'7-DureeBail'!$A$47</c:f>
              <c:strCache>
                <c:ptCount val="1"/>
                <c:pt idx="0">
                  <c:v>Entre 2020 et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'7-DureeBail'!$B$43:$H$43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'7-DureeBail'!$B$47:$H$47</c:f>
              <c:numCache>
                <c:formatCode>0.00</c:formatCode>
                <c:ptCount val="7"/>
                <c:pt idx="0">
                  <c:v>25.71</c:v>
                </c:pt>
                <c:pt idx="1">
                  <c:v>22.73</c:v>
                </c:pt>
                <c:pt idx="2">
                  <c:v>18.89</c:v>
                </c:pt>
                <c:pt idx="3">
                  <c:v>19.47</c:v>
                </c:pt>
                <c:pt idx="4">
                  <c:v>17.84</c:v>
                </c:pt>
                <c:pt idx="5">
                  <c:v>15.91</c:v>
                </c:pt>
                <c:pt idx="6">
                  <c:v>21.23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EF-48AD-8462-2E1306BAD7A0}"/>
            </c:ext>
          </c:extLst>
        </c:ser>
        <c:ser>
          <c:idx val="4"/>
          <c:order val="4"/>
          <c:tx>
            <c:strRef>
              <c:f>'7-DureeBail'!$A$48</c:f>
              <c:strCache>
                <c:ptCount val="1"/>
                <c:pt idx="0">
                  <c:v>En 2024 ou 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'7-DureeBail'!$B$43:$H$43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'7-DureeBail'!$B$48:$H$48</c:f>
              <c:numCache>
                <c:formatCode>0.00</c:formatCode>
                <c:ptCount val="7"/>
                <c:pt idx="0">
                  <c:v>30</c:v>
                </c:pt>
                <c:pt idx="1">
                  <c:v>25.38</c:v>
                </c:pt>
                <c:pt idx="2">
                  <c:v>21.5</c:v>
                </c:pt>
                <c:pt idx="3">
                  <c:v>22.59</c:v>
                </c:pt>
                <c:pt idx="4">
                  <c:v>19.690000000000001</c:v>
                </c:pt>
                <c:pt idx="5">
                  <c:v>17.760000000000002</c:v>
                </c:pt>
                <c:pt idx="6">
                  <c:v>24.44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EF-48AD-8462-2E1306BAD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174463"/>
        <c:axId val="219174943"/>
        <c:extLst>
          <c:ext xmlns:c15="http://schemas.microsoft.com/office/drawing/2012/chart" uri="{02D57815-91ED-43cb-92C2-25804820EDAC}">
            <c15:filteredBarSeries>
              <c15:ser>
                <c:idx val="6"/>
                <c:order val="5"/>
                <c:tx>
                  <c:strRef>
                    <c:extLst>
                      <c:ext uri="{02D57815-91ED-43cb-92C2-25804820EDAC}">
                        <c15:formulaRef>
                          <c15:sqref>'7-DureeBail'!$A$50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'7-DureeBail'!$B$43:$H$43</c15:sqref>
                        </c15:formulaRef>
                      </c:ext>
                    </c:extLst>
                    <c:strCache>
                      <c:ptCount val="7"/>
                      <c:pt idx="0">
                        <c:v>Luxembourg-Ville</c:v>
                      </c:pt>
                      <c:pt idx="1">
                        <c:v>Luxembourg-Campagne</c:v>
                      </c:pt>
                      <c:pt idx="2">
                        <c:v>Périphérie</c:v>
                      </c:pt>
                      <c:pt idx="3">
                        <c:v>Sud</c:v>
                      </c:pt>
                      <c:pt idx="4">
                        <c:v>Est</c:v>
                      </c:pt>
                      <c:pt idx="5">
                        <c:v>Nord</c:v>
                      </c:pt>
                      <c:pt idx="6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'7-DureeBail'!$B$50:$H$50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25.56</c:v>
                      </c:pt>
                      <c:pt idx="1">
                        <c:v>22.22</c:v>
                      </c:pt>
                      <c:pt idx="2">
                        <c:v>18.05</c:v>
                      </c:pt>
                      <c:pt idx="3">
                        <c:v>19.12</c:v>
                      </c:pt>
                      <c:pt idx="4">
                        <c:v>16.11</c:v>
                      </c:pt>
                      <c:pt idx="5">
                        <c:v>15.56</c:v>
                      </c:pt>
                      <c:pt idx="6">
                        <c:v>20.54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AEF-48AD-8462-2E1306BAD7A0}"/>
                  </c:ext>
                </c:extLst>
              </c15:ser>
            </c15:filteredBarSeries>
          </c:ext>
        </c:extLst>
      </c:barChart>
      <c:catAx>
        <c:axId val="21917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9174943"/>
        <c:crosses val="autoZero"/>
        <c:auto val="1"/>
        <c:lblAlgn val="ctr"/>
        <c:lblOffset val="100"/>
        <c:noMultiLvlLbl val="0"/>
      </c:catAx>
      <c:valAx>
        <c:axId val="219174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9174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LU" b="1"/>
              <a:t>Loyers par</a:t>
            </a:r>
            <a:r>
              <a:rPr lang="fr-LU" b="1" baseline="0"/>
              <a:t> m² issus de l'enquête et loyers par m² annoncés (2025)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'8-Loyers-Annonces'!$B$31</c:f>
              <c:strCache>
                <c:ptCount val="1"/>
                <c:pt idx="0">
                  <c:v>Loyer par m² issus de l'enquête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'8-Loyers-Annonces'!$A$32:$A$38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'8-Loyers-Annonces'!$B$32:$B$38</c:f>
              <c:numCache>
                <c:formatCode>#,##0.00</c:formatCode>
                <c:ptCount val="7"/>
                <c:pt idx="0">
                  <c:v>26.47</c:v>
                </c:pt>
                <c:pt idx="1">
                  <c:v>22.54</c:v>
                </c:pt>
                <c:pt idx="2">
                  <c:v>18.34</c:v>
                </c:pt>
                <c:pt idx="3">
                  <c:v>19.39</c:v>
                </c:pt>
                <c:pt idx="4">
                  <c:v>16.82</c:v>
                </c:pt>
                <c:pt idx="5">
                  <c:v>15.99</c:v>
                </c:pt>
                <c:pt idx="6">
                  <c:v>21.59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A-443D-BCB4-72F055CEFB18}"/>
            </c:ext>
          </c:extLst>
        </c:ser>
        <c:ser>
          <c:idx val="1"/>
          <c:order val="1"/>
          <c:tx>
            <c:strRef>
              <c:f>'8-Loyers-Annonces'!$C$31</c:f>
              <c:strCache>
                <c:ptCount val="1"/>
                <c:pt idx="0">
                  <c:v>Loyer par m² annoncés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'8-Loyers-Annonces'!$A$32:$A$38</c:f>
              <c:strCache>
                <c:ptCount val="7"/>
                <c:pt idx="0">
                  <c:v>Luxembourg-Ville</c:v>
                </c:pt>
                <c:pt idx="1">
                  <c:v>Luxembourg-Campagne</c:v>
                </c:pt>
                <c:pt idx="2">
                  <c:v>Périphérie</c:v>
                </c:pt>
                <c:pt idx="3">
                  <c:v>Sud</c:v>
                </c:pt>
                <c:pt idx="4">
                  <c:v>Est</c:v>
                </c:pt>
                <c:pt idx="5">
                  <c:v>Nord</c:v>
                </c:pt>
                <c:pt idx="6">
                  <c:v>TOTAL</c:v>
                </c:pt>
              </c:strCache>
            </c:strRef>
          </c:cat>
          <c:val>
            <c:numRef>
              <c:f>'8-Loyers-Annonces'!$C$32:$C$38</c:f>
              <c:numCache>
                <c:formatCode>#,##0.00</c:formatCode>
                <c:ptCount val="7"/>
                <c:pt idx="0">
                  <c:v>45.42</c:v>
                </c:pt>
                <c:pt idx="1">
                  <c:v>36.22</c:v>
                </c:pt>
                <c:pt idx="2">
                  <c:v>28.87</c:v>
                </c:pt>
                <c:pt idx="3">
                  <c:v>31.52</c:v>
                </c:pt>
                <c:pt idx="4">
                  <c:v>21.82</c:v>
                </c:pt>
                <c:pt idx="5">
                  <c:v>19.149999999999999</c:v>
                </c:pt>
                <c:pt idx="6">
                  <c:v>39.659999999999997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3A-443D-BCB4-72F055CEF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6037935"/>
        <c:axId val="217881327"/>
      </c:barChart>
      <c:catAx>
        <c:axId val="209603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81327"/>
        <c:crosses val="autoZero"/>
        <c:auto val="1"/>
        <c:lblAlgn val="ctr"/>
        <c:lblOffset val="100"/>
        <c:noMultiLvlLbl val="0"/>
      </c:catAx>
      <c:valAx>
        <c:axId val="21788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9603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FD4FC-6BB8-4FC9-BC2A-13E5C0317A4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32C1-C2D9-4553-A0EB-18A7F4F79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64523-853E-4F9D-88EA-F047966B22A6}" type="datetimeFigureOut">
              <a:rPr lang="fr-LU" smtClean="0"/>
              <a:t>10/04/2026</a:t>
            </a:fld>
            <a:endParaRPr lang="fr-LU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LU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7E3CA-047B-46F9-841C-E13222C799B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82979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20" y="6165304"/>
            <a:ext cx="1984285" cy="522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9B9B04-4A5D-4D5B-851F-F904A7ED7C30}" type="datetime1">
              <a:rPr lang="fr-FR" smtClean="0"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26064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F459BD-72B9-41AB-AD52-5370AB3B1842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14496" r="8877" b="16909"/>
          <a:stretch/>
        </p:blipFill>
        <p:spPr>
          <a:xfrm>
            <a:off x="11032586" y="6170663"/>
            <a:ext cx="1112086" cy="517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24" y="6171418"/>
            <a:ext cx="1954561" cy="514181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14" name="Content Placeholder 4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5502BDCC-C7D9-004B-A6C6-CA263C42F6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19"/>
            <a:stretch/>
          </p:blipFill>
          <p:spPr bwMode="auto">
            <a:xfrm>
              <a:off x="20" y="1282"/>
              <a:ext cx="12191980" cy="6856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 userDrawn="1"/>
          </p:nvSpPr>
          <p:spPr>
            <a:xfrm>
              <a:off x="9192344" y="6021288"/>
              <a:ext cx="2808312" cy="700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2556" y="5980721"/>
              <a:ext cx="1393904" cy="7663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600" y="6122549"/>
              <a:ext cx="1777508" cy="46760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713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77B5B4-AFAE-4B37-B26D-0C8C9D6C00B6}" type="datetime1">
              <a:rPr lang="fr-FR" smtClean="0"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26064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F459BD-72B9-41AB-AD52-5370AB3B1842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649CDF7-EEA1-4645-844A-6D201B6BD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450AEA-8B40-4B49-9484-B2E532D0FC61}"/>
              </a:ext>
            </a:extLst>
          </p:cNvPr>
          <p:cNvSpPr txBox="1"/>
          <p:nvPr userDrawn="1"/>
        </p:nvSpPr>
        <p:spPr>
          <a:xfrm>
            <a:off x="162910" y="6279123"/>
            <a:ext cx="7301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aseline="0" dirty="0">
                <a:solidFill>
                  <a:srgbClr val="4E7FA0"/>
                </a:solidFill>
                <a:latin typeface="Montserrat" pitchFamily="2" charset="77"/>
              </a:rPr>
              <a:t>Commission du Logement et de l’Aménagement du territoire, 16.04.2026</a:t>
            </a:r>
            <a:endParaRPr lang="en-LU" sz="1000" dirty="0">
              <a:solidFill>
                <a:srgbClr val="4E7FA0"/>
              </a:solidFill>
              <a:latin typeface="Montserrat" pitchFamily="2" charset="77"/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0BEAA1C0-65C5-4AC0-BC94-1368A774DE90}"/>
              </a:ext>
            </a:extLst>
          </p:cNvPr>
          <p:cNvSpPr txBox="1">
            <a:spLocks/>
          </p:cNvSpPr>
          <p:nvPr userDrawn="1"/>
        </p:nvSpPr>
        <p:spPr>
          <a:xfrm>
            <a:off x="8904312" y="2746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459BD-72B9-41AB-AD52-5370AB3B184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9336" y="135524"/>
            <a:ext cx="204465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838200" y="1711209"/>
            <a:ext cx="10515600" cy="416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20" y="6165304"/>
            <a:ext cx="1984285" cy="52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14496" r="8877" b="16909"/>
          <a:stretch/>
        </p:blipFill>
        <p:spPr>
          <a:xfrm>
            <a:off x="11032586" y="6170663"/>
            <a:ext cx="1112086" cy="517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24" y="6171418"/>
            <a:ext cx="1954561" cy="514181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9506665" y="6126164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5375275" y="63563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649CDF7-EEA1-4645-844A-6D201B6BD0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3100" b="79799"/>
          <a:stretch/>
        </p:blipFill>
        <p:spPr>
          <a:xfrm>
            <a:off x="4763" y="27384"/>
            <a:ext cx="1604956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Rectangle"/>
          <p:cNvSpPr/>
          <p:nvPr/>
        </p:nvSpPr>
        <p:spPr>
          <a:xfrm>
            <a:off x="9472150" y="6092454"/>
            <a:ext cx="2505293" cy="6291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40" name="GOUV_Ministère_du_Logement_et_de__l’Aménagement_du_territoire_Rouge.jpg" descr="GOUV_Ministère_du_Logement_et_de__l’Aménagement_du_territoire_Rou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18" y="6303337"/>
            <a:ext cx="1144935" cy="301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Liserlogonouv.png" descr="Liserlogonou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549" y="6314013"/>
            <a:ext cx="935300" cy="27984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e du titre"/>
          <p:cNvSpPr txBox="1">
            <a:spLocks noGrp="1"/>
          </p:cNvSpPr>
          <p:nvPr>
            <p:ph type="title"/>
          </p:nvPr>
        </p:nvSpPr>
        <p:spPr>
          <a:xfrm>
            <a:off x="2637372" y="274638"/>
            <a:ext cx="8945028" cy="960965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43" name="Texte niveau 1…"/>
          <p:cNvSpPr txBox="1">
            <a:spLocks noGrp="1"/>
          </p:cNvSpPr>
          <p:nvPr>
            <p:ph type="body" idx="1"/>
          </p:nvPr>
        </p:nvSpPr>
        <p:spPr>
          <a:xfrm>
            <a:off x="2637372" y="1412775"/>
            <a:ext cx="8945028" cy="47133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545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2439262"/>
            <a:ext cx="3960044" cy="3918248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1pPr>
            <a:lvl2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2pPr>
            <a:lvl3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4pPr>
            <a:lvl5pPr algn="r"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356015" y="2439262"/>
            <a:ext cx="3960000" cy="391824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356015" y="1574020"/>
            <a:ext cx="3960000" cy="449941"/>
          </a:xfrm>
        </p:spPr>
        <p:txBody>
          <a:bodyPr anchor="ctr" anchorCtr="0"/>
          <a:lstStyle>
            <a:lvl1pPr>
              <a:defRPr lang="en-US" sz="3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fr-L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2278F3C-D37F-4F71-833B-1A1EAE0FF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7531" y="6368255"/>
            <a:ext cx="990011" cy="349036"/>
            <a:chOff x="0" y="861"/>
            <a:chExt cx="7525" cy="265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0D535DD-49DA-4D26-B840-92E4A93869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" y="861"/>
              <a:ext cx="7211" cy="1611"/>
            </a:xfrm>
            <a:custGeom>
              <a:avLst/>
              <a:gdLst>
                <a:gd name="T0" fmla="*/ 44733 w 45066"/>
                <a:gd name="T1" fmla="*/ 6450 h 10066"/>
                <a:gd name="T2" fmla="*/ 43171 w 45066"/>
                <a:gd name="T3" fmla="*/ 6812 h 10066"/>
                <a:gd name="T4" fmla="*/ 41696 w 45066"/>
                <a:gd name="T5" fmla="*/ 8446 h 10066"/>
                <a:gd name="T6" fmla="*/ 40235 w 45066"/>
                <a:gd name="T7" fmla="*/ 2704 h 10066"/>
                <a:gd name="T8" fmla="*/ 43171 w 45066"/>
                <a:gd name="T9" fmla="*/ 2704 h 10066"/>
                <a:gd name="T10" fmla="*/ 43533 w 45066"/>
                <a:gd name="T11" fmla="*/ 3413 h 10066"/>
                <a:gd name="T12" fmla="*/ 45066 w 45066"/>
                <a:gd name="T13" fmla="*/ 3052 h 10066"/>
                <a:gd name="T14" fmla="*/ 41667 w 45066"/>
                <a:gd name="T15" fmla="*/ 0 h 10066"/>
                <a:gd name="T16" fmla="*/ 38268 w 45066"/>
                <a:gd name="T17" fmla="*/ 7709 h 10066"/>
                <a:gd name="T18" fmla="*/ 45066 w 45066"/>
                <a:gd name="T19" fmla="*/ 7709 h 10066"/>
                <a:gd name="T20" fmla="*/ 36339 w 45066"/>
                <a:gd name="T21" fmla="*/ 9950 h 10066"/>
                <a:gd name="T22" fmla="*/ 36700 w 45066"/>
                <a:gd name="T23" fmla="*/ 8678 h 10066"/>
                <a:gd name="T24" fmla="*/ 32853 w 45066"/>
                <a:gd name="T25" fmla="*/ 8330 h 10066"/>
                <a:gd name="T26" fmla="*/ 35948 w 45066"/>
                <a:gd name="T27" fmla="*/ 5640 h 10066"/>
                <a:gd name="T28" fmla="*/ 36324 w 45066"/>
                <a:gd name="T29" fmla="*/ 4426 h 10066"/>
                <a:gd name="T30" fmla="*/ 32853 w 45066"/>
                <a:gd name="T31" fmla="*/ 4078 h 10066"/>
                <a:gd name="T32" fmla="*/ 36194 w 45066"/>
                <a:gd name="T33" fmla="*/ 1735 h 10066"/>
                <a:gd name="T34" fmla="*/ 36556 w 45066"/>
                <a:gd name="T35" fmla="*/ 463 h 10066"/>
                <a:gd name="T36" fmla="*/ 31248 w 45066"/>
                <a:gd name="T37" fmla="*/ 116 h 10066"/>
                <a:gd name="T38" fmla="*/ 30901 w 45066"/>
                <a:gd name="T39" fmla="*/ 9574 h 10066"/>
                <a:gd name="T40" fmla="*/ 36339 w 45066"/>
                <a:gd name="T41" fmla="*/ 9950 h 10066"/>
                <a:gd name="T42" fmla="*/ 22592 w 45066"/>
                <a:gd name="T43" fmla="*/ 463 h 10066"/>
                <a:gd name="T44" fmla="*/ 22953 w 45066"/>
                <a:gd name="T45" fmla="*/ 1735 h 10066"/>
                <a:gd name="T46" fmla="*/ 25007 w 45066"/>
                <a:gd name="T47" fmla="*/ 9574 h 10066"/>
                <a:gd name="T48" fmla="*/ 26627 w 45066"/>
                <a:gd name="T49" fmla="*/ 9950 h 10066"/>
                <a:gd name="T50" fmla="*/ 26974 w 45066"/>
                <a:gd name="T51" fmla="*/ 1735 h 10066"/>
                <a:gd name="T52" fmla="*/ 29389 w 45066"/>
                <a:gd name="T53" fmla="*/ 1374 h 10066"/>
                <a:gd name="T54" fmla="*/ 29028 w 45066"/>
                <a:gd name="T55" fmla="*/ 116 h 10066"/>
                <a:gd name="T56" fmla="*/ 18666 w 45066"/>
                <a:gd name="T57" fmla="*/ 3137 h 10066"/>
                <a:gd name="T58" fmla="*/ 20946 w 45066"/>
                <a:gd name="T59" fmla="*/ 9950 h 10066"/>
                <a:gd name="T60" fmla="*/ 22508 w 45066"/>
                <a:gd name="T61" fmla="*/ 9589 h 10066"/>
                <a:gd name="T62" fmla="*/ 19355 w 45066"/>
                <a:gd name="T63" fmla="*/ 116 h 10066"/>
                <a:gd name="T64" fmla="*/ 17649 w 45066"/>
                <a:gd name="T65" fmla="*/ 477 h 10066"/>
                <a:gd name="T66" fmla="*/ 15204 w 45066"/>
                <a:gd name="T67" fmla="*/ 9950 h 10066"/>
                <a:gd name="T68" fmla="*/ 16810 w 45066"/>
                <a:gd name="T69" fmla="*/ 9589 h 10066"/>
                <a:gd name="T70" fmla="*/ 8432 w 45066"/>
                <a:gd name="T71" fmla="*/ 116 h 10066"/>
                <a:gd name="T72" fmla="*/ 8070 w 45066"/>
                <a:gd name="T73" fmla="*/ 1374 h 10066"/>
                <a:gd name="T74" fmla="*/ 10485 w 45066"/>
                <a:gd name="T75" fmla="*/ 1735 h 10066"/>
                <a:gd name="T76" fmla="*/ 10833 w 45066"/>
                <a:gd name="T77" fmla="*/ 9950 h 10066"/>
                <a:gd name="T78" fmla="*/ 12452 w 45066"/>
                <a:gd name="T79" fmla="*/ 9574 h 10066"/>
                <a:gd name="T80" fmla="*/ 14506 w 45066"/>
                <a:gd name="T81" fmla="*/ 1735 h 10066"/>
                <a:gd name="T82" fmla="*/ 14868 w 45066"/>
                <a:gd name="T83" fmla="*/ 463 h 10066"/>
                <a:gd name="T84" fmla="*/ 8432 w 45066"/>
                <a:gd name="T85" fmla="*/ 116 h 10066"/>
                <a:gd name="T86" fmla="*/ 5250 w 45066"/>
                <a:gd name="T87" fmla="*/ 3312 h 10066"/>
                <a:gd name="T88" fmla="*/ 6812 w 45066"/>
                <a:gd name="T89" fmla="*/ 2950 h 10066"/>
                <a:gd name="T90" fmla="*/ 3500 w 45066"/>
                <a:gd name="T91" fmla="*/ 0 h 10066"/>
                <a:gd name="T92" fmla="*/ 188 w 45066"/>
                <a:gd name="T93" fmla="*/ 3196 h 10066"/>
                <a:gd name="T94" fmla="*/ 3760 w 45066"/>
                <a:gd name="T95" fmla="*/ 5915 h 10066"/>
                <a:gd name="T96" fmla="*/ 4989 w 45066"/>
                <a:gd name="T97" fmla="*/ 7448 h 10066"/>
                <a:gd name="T98" fmla="*/ 1909 w 45066"/>
                <a:gd name="T99" fmla="*/ 7448 h 10066"/>
                <a:gd name="T100" fmla="*/ 1576 w 45066"/>
                <a:gd name="T101" fmla="*/ 6421 h 10066"/>
                <a:gd name="T102" fmla="*/ 0 w 45066"/>
                <a:gd name="T103" fmla="*/ 6797 h 10066"/>
                <a:gd name="T104" fmla="*/ 3456 w 45066"/>
                <a:gd name="T105" fmla="*/ 10066 h 10066"/>
                <a:gd name="T106" fmla="*/ 6899 w 45066"/>
                <a:gd name="T107" fmla="*/ 6595 h 10066"/>
                <a:gd name="T108" fmla="*/ 2675 w 45066"/>
                <a:gd name="T109" fmla="*/ 3616 h 10066"/>
                <a:gd name="T110" fmla="*/ 2082 w 45066"/>
                <a:gd name="T111" fmla="*/ 2618 h 10066"/>
                <a:gd name="T112" fmla="*/ 4903 w 45066"/>
                <a:gd name="T113" fmla="*/ 2618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066" h="10066">
                  <a:moveTo>
                    <a:pt x="45066" y="6812"/>
                  </a:moveTo>
                  <a:cubicBezTo>
                    <a:pt x="45066" y="6552"/>
                    <a:pt x="44979" y="6450"/>
                    <a:pt x="44733" y="6450"/>
                  </a:cubicBezTo>
                  <a:cubicBezTo>
                    <a:pt x="43533" y="6450"/>
                    <a:pt x="43533" y="6450"/>
                    <a:pt x="43533" y="6450"/>
                  </a:cubicBezTo>
                  <a:cubicBezTo>
                    <a:pt x="43272" y="6450"/>
                    <a:pt x="43171" y="6552"/>
                    <a:pt x="43171" y="6812"/>
                  </a:cubicBezTo>
                  <a:cubicBezTo>
                    <a:pt x="43171" y="7361"/>
                    <a:pt x="43171" y="7361"/>
                    <a:pt x="43171" y="7361"/>
                  </a:cubicBezTo>
                  <a:cubicBezTo>
                    <a:pt x="43171" y="8085"/>
                    <a:pt x="42665" y="8446"/>
                    <a:pt x="41696" y="8446"/>
                  </a:cubicBezTo>
                  <a:cubicBezTo>
                    <a:pt x="40727" y="8446"/>
                    <a:pt x="40235" y="8085"/>
                    <a:pt x="40235" y="7361"/>
                  </a:cubicBezTo>
                  <a:cubicBezTo>
                    <a:pt x="40235" y="2704"/>
                    <a:pt x="40235" y="2704"/>
                    <a:pt x="40235" y="2704"/>
                  </a:cubicBezTo>
                  <a:cubicBezTo>
                    <a:pt x="40235" y="1981"/>
                    <a:pt x="40727" y="1620"/>
                    <a:pt x="41696" y="1620"/>
                  </a:cubicBezTo>
                  <a:cubicBezTo>
                    <a:pt x="42665" y="1620"/>
                    <a:pt x="43171" y="1981"/>
                    <a:pt x="43171" y="2704"/>
                  </a:cubicBezTo>
                  <a:cubicBezTo>
                    <a:pt x="43171" y="3052"/>
                    <a:pt x="43171" y="3052"/>
                    <a:pt x="43171" y="3052"/>
                  </a:cubicBezTo>
                  <a:cubicBezTo>
                    <a:pt x="43171" y="3312"/>
                    <a:pt x="43272" y="3413"/>
                    <a:pt x="43533" y="3413"/>
                  </a:cubicBezTo>
                  <a:cubicBezTo>
                    <a:pt x="44733" y="3413"/>
                    <a:pt x="44733" y="3413"/>
                    <a:pt x="44733" y="3413"/>
                  </a:cubicBezTo>
                  <a:cubicBezTo>
                    <a:pt x="44979" y="3413"/>
                    <a:pt x="45066" y="3312"/>
                    <a:pt x="45066" y="3052"/>
                  </a:cubicBezTo>
                  <a:cubicBezTo>
                    <a:pt x="45066" y="2357"/>
                    <a:pt x="45066" y="2357"/>
                    <a:pt x="45066" y="2357"/>
                  </a:cubicBezTo>
                  <a:cubicBezTo>
                    <a:pt x="45066" y="1142"/>
                    <a:pt x="44285" y="0"/>
                    <a:pt x="41667" y="0"/>
                  </a:cubicBezTo>
                  <a:cubicBezTo>
                    <a:pt x="39049" y="0"/>
                    <a:pt x="38268" y="1142"/>
                    <a:pt x="38268" y="2357"/>
                  </a:cubicBezTo>
                  <a:cubicBezTo>
                    <a:pt x="38268" y="7709"/>
                    <a:pt x="38268" y="7709"/>
                    <a:pt x="38268" y="7709"/>
                  </a:cubicBezTo>
                  <a:cubicBezTo>
                    <a:pt x="38268" y="8923"/>
                    <a:pt x="39049" y="10066"/>
                    <a:pt x="41667" y="10066"/>
                  </a:cubicBezTo>
                  <a:cubicBezTo>
                    <a:pt x="44285" y="10066"/>
                    <a:pt x="45066" y="8923"/>
                    <a:pt x="45066" y="7709"/>
                  </a:cubicBezTo>
                  <a:lnTo>
                    <a:pt x="45066" y="6812"/>
                  </a:lnTo>
                  <a:close/>
                  <a:moveTo>
                    <a:pt x="36339" y="9950"/>
                  </a:moveTo>
                  <a:cubicBezTo>
                    <a:pt x="36599" y="9950"/>
                    <a:pt x="36700" y="9849"/>
                    <a:pt x="36700" y="9589"/>
                  </a:cubicBezTo>
                  <a:cubicBezTo>
                    <a:pt x="36700" y="8678"/>
                    <a:pt x="36700" y="8678"/>
                    <a:pt x="36700" y="8678"/>
                  </a:cubicBezTo>
                  <a:cubicBezTo>
                    <a:pt x="36700" y="8417"/>
                    <a:pt x="36599" y="8330"/>
                    <a:pt x="36339" y="8330"/>
                  </a:cubicBezTo>
                  <a:cubicBezTo>
                    <a:pt x="32853" y="8330"/>
                    <a:pt x="32853" y="8330"/>
                    <a:pt x="32853" y="8330"/>
                  </a:cubicBezTo>
                  <a:cubicBezTo>
                    <a:pt x="32853" y="5640"/>
                    <a:pt x="32853" y="5640"/>
                    <a:pt x="32853" y="5640"/>
                  </a:cubicBezTo>
                  <a:cubicBezTo>
                    <a:pt x="35948" y="5640"/>
                    <a:pt x="35948" y="5640"/>
                    <a:pt x="35948" y="5640"/>
                  </a:cubicBezTo>
                  <a:cubicBezTo>
                    <a:pt x="36209" y="5640"/>
                    <a:pt x="36324" y="5539"/>
                    <a:pt x="36324" y="5293"/>
                  </a:cubicBezTo>
                  <a:cubicBezTo>
                    <a:pt x="36324" y="4426"/>
                    <a:pt x="36324" y="4426"/>
                    <a:pt x="36324" y="4426"/>
                  </a:cubicBezTo>
                  <a:cubicBezTo>
                    <a:pt x="36324" y="4165"/>
                    <a:pt x="36209" y="4078"/>
                    <a:pt x="35948" y="4078"/>
                  </a:cubicBezTo>
                  <a:cubicBezTo>
                    <a:pt x="32853" y="4078"/>
                    <a:pt x="32853" y="4078"/>
                    <a:pt x="32853" y="4078"/>
                  </a:cubicBezTo>
                  <a:cubicBezTo>
                    <a:pt x="32853" y="1735"/>
                    <a:pt x="32853" y="1735"/>
                    <a:pt x="32853" y="1735"/>
                  </a:cubicBezTo>
                  <a:cubicBezTo>
                    <a:pt x="36194" y="1735"/>
                    <a:pt x="36194" y="1735"/>
                    <a:pt x="36194" y="1735"/>
                  </a:cubicBezTo>
                  <a:cubicBezTo>
                    <a:pt x="36440" y="1735"/>
                    <a:pt x="36556" y="1634"/>
                    <a:pt x="36556" y="1374"/>
                  </a:cubicBezTo>
                  <a:cubicBezTo>
                    <a:pt x="36556" y="463"/>
                    <a:pt x="36556" y="463"/>
                    <a:pt x="36556" y="463"/>
                  </a:cubicBezTo>
                  <a:cubicBezTo>
                    <a:pt x="36556" y="202"/>
                    <a:pt x="36440" y="116"/>
                    <a:pt x="36194" y="116"/>
                  </a:cubicBezTo>
                  <a:cubicBezTo>
                    <a:pt x="31248" y="116"/>
                    <a:pt x="31248" y="116"/>
                    <a:pt x="31248" y="116"/>
                  </a:cubicBezTo>
                  <a:cubicBezTo>
                    <a:pt x="30988" y="116"/>
                    <a:pt x="30901" y="231"/>
                    <a:pt x="30901" y="492"/>
                  </a:cubicBezTo>
                  <a:cubicBezTo>
                    <a:pt x="30901" y="9574"/>
                    <a:pt x="30901" y="9574"/>
                    <a:pt x="30901" y="9574"/>
                  </a:cubicBezTo>
                  <a:cubicBezTo>
                    <a:pt x="30901" y="9835"/>
                    <a:pt x="30988" y="9950"/>
                    <a:pt x="31248" y="9950"/>
                  </a:cubicBezTo>
                  <a:lnTo>
                    <a:pt x="36339" y="9950"/>
                  </a:lnTo>
                  <a:close/>
                  <a:moveTo>
                    <a:pt x="22953" y="116"/>
                  </a:moveTo>
                  <a:cubicBezTo>
                    <a:pt x="22693" y="116"/>
                    <a:pt x="22592" y="202"/>
                    <a:pt x="22592" y="463"/>
                  </a:cubicBezTo>
                  <a:cubicBezTo>
                    <a:pt x="22592" y="1374"/>
                    <a:pt x="22592" y="1374"/>
                    <a:pt x="22592" y="1374"/>
                  </a:cubicBezTo>
                  <a:cubicBezTo>
                    <a:pt x="22592" y="1634"/>
                    <a:pt x="22693" y="1735"/>
                    <a:pt x="22953" y="1735"/>
                  </a:cubicBezTo>
                  <a:cubicBezTo>
                    <a:pt x="25007" y="1735"/>
                    <a:pt x="25007" y="1735"/>
                    <a:pt x="25007" y="1735"/>
                  </a:cubicBezTo>
                  <a:cubicBezTo>
                    <a:pt x="25007" y="9574"/>
                    <a:pt x="25007" y="9574"/>
                    <a:pt x="25007" y="9574"/>
                  </a:cubicBezTo>
                  <a:cubicBezTo>
                    <a:pt x="25007" y="9835"/>
                    <a:pt x="25108" y="9950"/>
                    <a:pt x="25354" y="9950"/>
                  </a:cubicBezTo>
                  <a:cubicBezTo>
                    <a:pt x="26627" y="9950"/>
                    <a:pt x="26627" y="9950"/>
                    <a:pt x="26627" y="9950"/>
                  </a:cubicBezTo>
                  <a:cubicBezTo>
                    <a:pt x="26873" y="9950"/>
                    <a:pt x="26974" y="9835"/>
                    <a:pt x="26974" y="9574"/>
                  </a:cubicBezTo>
                  <a:cubicBezTo>
                    <a:pt x="26974" y="1735"/>
                    <a:pt x="26974" y="1735"/>
                    <a:pt x="26974" y="1735"/>
                  </a:cubicBezTo>
                  <a:cubicBezTo>
                    <a:pt x="29028" y="1735"/>
                    <a:pt x="29028" y="1735"/>
                    <a:pt x="29028" y="1735"/>
                  </a:cubicBezTo>
                  <a:cubicBezTo>
                    <a:pt x="29274" y="1735"/>
                    <a:pt x="29389" y="1634"/>
                    <a:pt x="29389" y="1374"/>
                  </a:cubicBezTo>
                  <a:cubicBezTo>
                    <a:pt x="29389" y="463"/>
                    <a:pt x="29389" y="463"/>
                    <a:pt x="29389" y="463"/>
                  </a:cubicBezTo>
                  <a:cubicBezTo>
                    <a:pt x="29389" y="202"/>
                    <a:pt x="29274" y="116"/>
                    <a:pt x="29028" y="116"/>
                  </a:cubicBezTo>
                  <a:lnTo>
                    <a:pt x="22953" y="116"/>
                  </a:lnTo>
                  <a:close/>
                  <a:moveTo>
                    <a:pt x="18666" y="3137"/>
                  </a:moveTo>
                  <a:cubicBezTo>
                    <a:pt x="20527" y="9589"/>
                    <a:pt x="20527" y="9589"/>
                    <a:pt x="20527" y="9589"/>
                  </a:cubicBezTo>
                  <a:cubicBezTo>
                    <a:pt x="20599" y="9820"/>
                    <a:pt x="20686" y="9950"/>
                    <a:pt x="20946" y="9950"/>
                  </a:cubicBezTo>
                  <a:cubicBezTo>
                    <a:pt x="22248" y="9950"/>
                    <a:pt x="22248" y="9950"/>
                    <a:pt x="22248" y="9950"/>
                  </a:cubicBezTo>
                  <a:cubicBezTo>
                    <a:pt x="22494" y="9950"/>
                    <a:pt x="22581" y="9820"/>
                    <a:pt x="22508" y="9589"/>
                  </a:cubicBezTo>
                  <a:cubicBezTo>
                    <a:pt x="19818" y="477"/>
                    <a:pt x="19818" y="477"/>
                    <a:pt x="19818" y="477"/>
                  </a:cubicBezTo>
                  <a:cubicBezTo>
                    <a:pt x="19746" y="231"/>
                    <a:pt x="19616" y="116"/>
                    <a:pt x="19355" y="116"/>
                  </a:cubicBezTo>
                  <a:cubicBezTo>
                    <a:pt x="18097" y="116"/>
                    <a:pt x="18097" y="116"/>
                    <a:pt x="18097" y="116"/>
                  </a:cubicBezTo>
                  <a:cubicBezTo>
                    <a:pt x="17837" y="116"/>
                    <a:pt x="17721" y="231"/>
                    <a:pt x="17649" y="477"/>
                  </a:cubicBezTo>
                  <a:cubicBezTo>
                    <a:pt x="14944" y="9589"/>
                    <a:pt x="14944" y="9589"/>
                    <a:pt x="14944" y="9589"/>
                  </a:cubicBezTo>
                  <a:cubicBezTo>
                    <a:pt x="14872" y="9820"/>
                    <a:pt x="14959" y="9950"/>
                    <a:pt x="15204" y="9950"/>
                  </a:cubicBezTo>
                  <a:cubicBezTo>
                    <a:pt x="16390" y="9950"/>
                    <a:pt x="16390" y="9950"/>
                    <a:pt x="16390" y="9950"/>
                  </a:cubicBezTo>
                  <a:cubicBezTo>
                    <a:pt x="16651" y="9950"/>
                    <a:pt x="16738" y="9820"/>
                    <a:pt x="16810" y="9589"/>
                  </a:cubicBezTo>
                  <a:cubicBezTo>
                    <a:pt x="18666" y="3137"/>
                    <a:pt x="18666" y="3137"/>
                    <a:pt x="18666" y="3137"/>
                  </a:cubicBezTo>
                  <a:moveTo>
                    <a:pt x="8432" y="116"/>
                  </a:moveTo>
                  <a:cubicBezTo>
                    <a:pt x="8171" y="116"/>
                    <a:pt x="8070" y="202"/>
                    <a:pt x="8070" y="463"/>
                  </a:cubicBezTo>
                  <a:cubicBezTo>
                    <a:pt x="8070" y="1374"/>
                    <a:pt x="8070" y="1374"/>
                    <a:pt x="8070" y="1374"/>
                  </a:cubicBezTo>
                  <a:cubicBezTo>
                    <a:pt x="8070" y="1634"/>
                    <a:pt x="8171" y="1735"/>
                    <a:pt x="8432" y="1735"/>
                  </a:cubicBezTo>
                  <a:cubicBezTo>
                    <a:pt x="10485" y="1735"/>
                    <a:pt x="10485" y="1735"/>
                    <a:pt x="10485" y="1735"/>
                  </a:cubicBezTo>
                  <a:cubicBezTo>
                    <a:pt x="10485" y="9574"/>
                    <a:pt x="10485" y="9574"/>
                    <a:pt x="10485" y="9574"/>
                  </a:cubicBezTo>
                  <a:cubicBezTo>
                    <a:pt x="10485" y="9835"/>
                    <a:pt x="10587" y="9950"/>
                    <a:pt x="10833" y="9950"/>
                  </a:cubicBezTo>
                  <a:cubicBezTo>
                    <a:pt x="12105" y="9950"/>
                    <a:pt x="12105" y="9950"/>
                    <a:pt x="12105" y="9950"/>
                  </a:cubicBezTo>
                  <a:cubicBezTo>
                    <a:pt x="12351" y="9950"/>
                    <a:pt x="12452" y="9835"/>
                    <a:pt x="12452" y="9574"/>
                  </a:cubicBezTo>
                  <a:cubicBezTo>
                    <a:pt x="12452" y="1735"/>
                    <a:pt x="12452" y="1735"/>
                    <a:pt x="12452" y="1735"/>
                  </a:cubicBezTo>
                  <a:cubicBezTo>
                    <a:pt x="14506" y="1735"/>
                    <a:pt x="14506" y="1735"/>
                    <a:pt x="14506" y="1735"/>
                  </a:cubicBezTo>
                  <a:cubicBezTo>
                    <a:pt x="14752" y="1735"/>
                    <a:pt x="14868" y="1634"/>
                    <a:pt x="14868" y="1374"/>
                  </a:cubicBezTo>
                  <a:cubicBezTo>
                    <a:pt x="14868" y="463"/>
                    <a:pt x="14868" y="463"/>
                    <a:pt x="14868" y="463"/>
                  </a:cubicBezTo>
                  <a:cubicBezTo>
                    <a:pt x="14868" y="202"/>
                    <a:pt x="14752" y="116"/>
                    <a:pt x="14506" y="116"/>
                  </a:cubicBezTo>
                  <a:lnTo>
                    <a:pt x="8432" y="116"/>
                  </a:lnTo>
                  <a:close/>
                  <a:moveTo>
                    <a:pt x="4903" y="2950"/>
                  </a:moveTo>
                  <a:cubicBezTo>
                    <a:pt x="4903" y="3196"/>
                    <a:pt x="4989" y="3312"/>
                    <a:pt x="5250" y="3312"/>
                  </a:cubicBezTo>
                  <a:cubicBezTo>
                    <a:pt x="6465" y="3312"/>
                    <a:pt x="6465" y="3312"/>
                    <a:pt x="6465" y="3312"/>
                  </a:cubicBezTo>
                  <a:cubicBezTo>
                    <a:pt x="6711" y="3312"/>
                    <a:pt x="6812" y="3196"/>
                    <a:pt x="6812" y="2950"/>
                  </a:cubicBezTo>
                  <a:cubicBezTo>
                    <a:pt x="6812" y="2357"/>
                    <a:pt x="6812" y="2357"/>
                    <a:pt x="6812" y="2357"/>
                  </a:cubicBezTo>
                  <a:cubicBezTo>
                    <a:pt x="6812" y="1142"/>
                    <a:pt x="6016" y="0"/>
                    <a:pt x="3500" y="0"/>
                  </a:cubicBezTo>
                  <a:cubicBezTo>
                    <a:pt x="940" y="0"/>
                    <a:pt x="188" y="1142"/>
                    <a:pt x="188" y="2357"/>
                  </a:cubicBezTo>
                  <a:cubicBezTo>
                    <a:pt x="188" y="3196"/>
                    <a:pt x="188" y="3196"/>
                    <a:pt x="188" y="3196"/>
                  </a:cubicBezTo>
                  <a:cubicBezTo>
                    <a:pt x="188" y="4064"/>
                    <a:pt x="824" y="4802"/>
                    <a:pt x="1518" y="5062"/>
                  </a:cubicBezTo>
                  <a:cubicBezTo>
                    <a:pt x="3760" y="5915"/>
                    <a:pt x="3760" y="5915"/>
                    <a:pt x="3760" y="5915"/>
                  </a:cubicBezTo>
                  <a:cubicBezTo>
                    <a:pt x="4310" y="6118"/>
                    <a:pt x="4989" y="6364"/>
                    <a:pt x="4989" y="6985"/>
                  </a:cubicBezTo>
                  <a:cubicBezTo>
                    <a:pt x="4989" y="7448"/>
                    <a:pt x="4989" y="7448"/>
                    <a:pt x="4989" y="7448"/>
                  </a:cubicBezTo>
                  <a:cubicBezTo>
                    <a:pt x="4989" y="8157"/>
                    <a:pt x="4411" y="8490"/>
                    <a:pt x="3442" y="8490"/>
                  </a:cubicBezTo>
                  <a:cubicBezTo>
                    <a:pt x="2473" y="8490"/>
                    <a:pt x="1909" y="8157"/>
                    <a:pt x="1909" y="7448"/>
                  </a:cubicBezTo>
                  <a:cubicBezTo>
                    <a:pt x="1909" y="6797"/>
                    <a:pt x="1909" y="6797"/>
                    <a:pt x="1909" y="6797"/>
                  </a:cubicBezTo>
                  <a:cubicBezTo>
                    <a:pt x="1909" y="6537"/>
                    <a:pt x="1822" y="6421"/>
                    <a:pt x="1576" y="6421"/>
                  </a:cubicBezTo>
                  <a:cubicBezTo>
                    <a:pt x="361" y="6421"/>
                    <a:pt x="361" y="6421"/>
                    <a:pt x="361" y="6421"/>
                  </a:cubicBezTo>
                  <a:cubicBezTo>
                    <a:pt x="101" y="6421"/>
                    <a:pt x="0" y="6537"/>
                    <a:pt x="0" y="6797"/>
                  </a:cubicBezTo>
                  <a:cubicBezTo>
                    <a:pt x="0" y="7709"/>
                    <a:pt x="0" y="7709"/>
                    <a:pt x="0" y="7709"/>
                  </a:cubicBezTo>
                  <a:cubicBezTo>
                    <a:pt x="0" y="8923"/>
                    <a:pt x="882" y="10066"/>
                    <a:pt x="3456" y="10066"/>
                  </a:cubicBezTo>
                  <a:cubicBezTo>
                    <a:pt x="6031" y="10066"/>
                    <a:pt x="6899" y="8923"/>
                    <a:pt x="6899" y="7709"/>
                  </a:cubicBezTo>
                  <a:cubicBezTo>
                    <a:pt x="6899" y="6595"/>
                    <a:pt x="6899" y="6595"/>
                    <a:pt x="6899" y="6595"/>
                  </a:cubicBezTo>
                  <a:cubicBezTo>
                    <a:pt x="6899" y="5525"/>
                    <a:pt x="6175" y="4859"/>
                    <a:pt x="5192" y="4512"/>
                  </a:cubicBezTo>
                  <a:cubicBezTo>
                    <a:pt x="2675" y="3616"/>
                    <a:pt x="2675" y="3616"/>
                    <a:pt x="2675" y="3616"/>
                  </a:cubicBezTo>
                  <a:cubicBezTo>
                    <a:pt x="2444" y="3529"/>
                    <a:pt x="2082" y="3341"/>
                    <a:pt x="2082" y="2835"/>
                  </a:cubicBezTo>
                  <a:cubicBezTo>
                    <a:pt x="2082" y="2618"/>
                    <a:pt x="2082" y="2618"/>
                    <a:pt x="2082" y="2618"/>
                  </a:cubicBezTo>
                  <a:cubicBezTo>
                    <a:pt x="2082" y="1909"/>
                    <a:pt x="2560" y="1576"/>
                    <a:pt x="3500" y="1576"/>
                  </a:cubicBezTo>
                  <a:cubicBezTo>
                    <a:pt x="4440" y="1576"/>
                    <a:pt x="4903" y="1909"/>
                    <a:pt x="4903" y="2618"/>
                  </a:cubicBezTo>
                  <a:lnTo>
                    <a:pt x="4903" y="29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FC2190-3C05-4499-8DC9-281B61919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59"/>
              <a:ext cx="1087" cy="255"/>
            </a:xfrm>
            <a:custGeom>
              <a:avLst/>
              <a:gdLst>
                <a:gd name="T0" fmla="*/ 6750 w 6794"/>
                <a:gd name="T1" fmla="*/ 1596 h 1596"/>
                <a:gd name="T2" fmla="*/ 44 w 6794"/>
                <a:gd name="T3" fmla="*/ 1596 h 1596"/>
                <a:gd name="T4" fmla="*/ 0 w 6794"/>
                <a:gd name="T5" fmla="*/ 1552 h 1596"/>
                <a:gd name="T6" fmla="*/ 0 w 6794"/>
                <a:gd name="T7" fmla="*/ 44 h 1596"/>
                <a:gd name="T8" fmla="*/ 44 w 6794"/>
                <a:gd name="T9" fmla="*/ 0 h 1596"/>
                <a:gd name="T10" fmla="*/ 6750 w 6794"/>
                <a:gd name="T11" fmla="*/ 0 h 1596"/>
                <a:gd name="T12" fmla="*/ 6794 w 6794"/>
                <a:gd name="T13" fmla="*/ 44 h 1596"/>
                <a:gd name="T14" fmla="*/ 6794 w 6794"/>
                <a:gd name="T15" fmla="*/ 1552 h 1596"/>
                <a:gd name="T16" fmla="*/ 6750 w 6794"/>
                <a:gd name="T17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4" h="1596">
                  <a:moveTo>
                    <a:pt x="6750" y="1596"/>
                  </a:moveTo>
                  <a:cubicBezTo>
                    <a:pt x="44" y="1596"/>
                    <a:pt x="44" y="1596"/>
                    <a:pt x="44" y="1596"/>
                  </a:cubicBezTo>
                  <a:cubicBezTo>
                    <a:pt x="20" y="1596"/>
                    <a:pt x="0" y="1576"/>
                    <a:pt x="0" y="15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750" y="0"/>
                    <a:pt x="6750" y="0"/>
                    <a:pt x="6750" y="0"/>
                  </a:cubicBezTo>
                  <a:cubicBezTo>
                    <a:pt x="6775" y="0"/>
                    <a:pt x="6794" y="20"/>
                    <a:pt x="6794" y="44"/>
                  </a:cubicBezTo>
                  <a:cubicBezTo>
                    <a:pt x="6794" y="1552"/>
                    <a:pt x="6794" y="1552"/>
                    <a:pt x="6794" y="1552"/>
                  </a:cubicBezTo>
                  <a:cubicBezTo>
                    <a:pt x="6794" y="1576"/>
                    <a:pt x="6775" y="1596"/>
                    <a:pt x="6750" y="1596"/>
                  </a:cubicBez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FEBB2BA-A039-49BB-AF69-CAAA8B1626F7}"/>
              </a:ext>
            </a:extLst>
          </p:cNvPr>
          <p:cNvSpPr txBox="1">
            <a:spLocks/>
          </p:cNvSpPr>
          <p:nvPr userDrawn="1"/>
        </p:nvSpPr>
        <p:spPr>
          <a:xfrm>
            <a:off x="10866053" y="6502806"/>
            <a:ext cx="613410" cy="256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uk-UA"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409AB-2201-4E18-8A34-C31753AD9B06}" type="slidenum">
              <a:rPr kumimoji="0" lang="fr-L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76544A2-8154-4CA2-9571-A03493236C19}"/>
              </a:ext>
            </a:extLst>
          </p:cNvPr>
          <p:cNvSpPr txBox="1"/>
          <p:nvPr userDrawn="1"/>
        </p:nvSpPr>
        <p:spPr>
          <a:xfrm>
            <a:off x="10866053" y="6287763"/>
            <a:ext cx="540007" cy="180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page</a:t>
            </a:r>
            <a:endParaRPr lang="fr-LU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541A4747-C873-41A5-9CC0-ABDACF5D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E454D15-C90D-4746-B979-E14EE05BC2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7857" y="1574020"/>
            <a:ext cx="3960000" cy="449941"/>
          </a:xfrm>
        </p:spPr>
        <p:txBody>
          <a:bodyPr anchor="ctr" anchorCtr="0"/>
          <a:lstStyle>
            <a:lvl1pPr algn="r"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fr-L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Espace réservé de l'élément multimédia 3">
            <a:extLst>
              <a:ext uri="{FF2B5EF4-FFF2-40B4-BE49-F238E27FC236}">
                <a16:creationId xmlns:a16="http://schemas.microsoft.com/office/drawing/2014/main" id="{EC6AD36B-F830-4795-90E2-2FB4BCB7EFC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10686051" y="6225980"/>
            <a:ext cx="46800" cy="504000"/>
          </a:xfrm>
          <a:solidFill>
            <a:schemeClr val="bg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19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31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3" r:id="rId3"/>
    <p:sldLayoutId id="2147483704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2A3C2A0D-793A-4733-84A3-8FBE6479CA38}"/>
              </a:ext>
            </a:extLst>
          </p:cNvPr>
          <p:cNvSpPr txBox="1"/>
          <p:nvPr/>
        </p:nvSpPr>
        <p:spPr>
          <a:xfrm>
            <a:off x="6816080" y="3032803"/>
            <a:ext cx="49685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LU" sz="2400" b="1" dirty="0">
                <a:solidFill>
                  <a:srgbClr val="4E7FA0"/>
                </a:solidFill>
                <a:latin typeface="Montserrat Light" pitchFamily="2" charset="0"/>
              </a:rPr>
              <a:t>Le cadastre des loyers – Premiers résultats</a:t>
            </a:r>
          </a:p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4E7FA0"/>
                </a:solidFill>
                <a:latin typeface="Montserrat Light" pitchFamily="2" charset="0"/>
              </a:rPr>
              <a:t>[Rapport d’Analyse n°24]</a:t>
            </a:r>
          </a:p>
          <a:p>
            <a:pPr>
              <a:spcAft>
                <a:spcPts val="1200"/>
              </a:spcAft>
            </a:pPr>
            <a:endParaRPr lang="fr-BE" sz="1600" dirty="0">
              <a:solidFill>
                <a:srgbClr val="4E7FA0"/>
              </a:solidFill>
              <a:latin typeface="Montserrat" pitchFamily="2" charset="77"/>
            </a:endParaRPr>
          </a:p>
          <a:p>
            <a:pPr>
              <a:spcAft>
                <a:spcPts val="1200"/>
              </a:spcAft>
            </a:pPr>
            <a:r>
              <a:rPr lang="fr-LU" sz="1600" dirty="0">
                <a:solidFill>
                  <a:srgbClr val="4E7FA0"/>
                </a:solidFill>
                <a:latin typeface="Montserrat" pitchFamily="2" charset="77"/>
              </a:rPr>
              <a:t>Commission du Logement et de l'Aménagement du territoire</a:t>
            </a:r>
            <a:r>
              <a:rPr lang="lb-LU" sz="1600" dirty="0">
                <a:solidFill>
                  <a:srgbClr val="4E7FA0"/>
                </a:solidFill>
                <a:latin typeface="Montserrat" pitchFamily="2" charset="77"/>
              </a:rPr>
              <a:t>, 16.04.2026</a:t>
            </a:r>
            <a:endParaRPr lang="fr-FR" sz="1600" dirty="0">
              <a:solidFill>
                <a:srgbClr val="4E7FA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565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5FC42-CCE9-E4B1-0D85-15C74E9AD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FF9E4-8E2C-8F10-ECCC-9E292027CE40}"/>
              </a:ext>
            </a:extLst>
          </p:cNvPr>
          <p:cNvSpPr/>
          <p:nvPr/>
        </p:nvSpPr>
        <p:spPr>
          <a:xfrm>
            <a:off x="1919536" y="548680"/>
            <a:ext cx="9412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4E7FA0"/>
                </a:solidFill>
                <a:latin typeface="Montserrat" pitchFamily="2" charset="77"/>
              </a:rPr>
              <a:t>5</a:t>
            </a:r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. Impact de la date d’entrée du locataire actuel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F3727D-17F5-80B0-4620-B305878164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160438"/>
              </p:ext>
            </p:extLst>
          </p:nvPr>
        </p:nvGraphicFramePr>
        <p:xfrm>
          <a:off x="1056000" y="1052736"/>
          <a:ext cx="1008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537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857AB-829B-33B9-1FC7-9BE07A02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C5F69C-4E72-C6C9-F0A2-A544BF143F1E}"/>
              </a:ext>
            </a:extLst>
          </p:cNvPr>
          <p:cNvSpPr/>
          <p:nvPr/>
        </p:nvSpPr>
        <p:spPr>
          <a:xfrm>
            <a:off x="1919536" y="548680"/>
            <a:ext cx="9412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4E7FA0"/>
                </a:solidFill>
                <a:latin typeface="Montserrat" pitchFamily="2" charset="77"/>
              </a:rPr>
              <a:t>6</a:t>
            </a:r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. Comparaison avec les loyers annoncés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4F0F20A-6E0E-400A-A15B-2C6BEBE489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759767"/>
              </p:ext>
            </p:extLst>
          </p:nvPr>
        </p:nvGraphicFramePr>
        <p:xfrm>
          <a:off x="1056000" y="1052736"/>
          <a:ext cx="1008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72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23792" y="5753120"/>
            <a:ext cx="4032448" cy="772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dirty="0">
              <a:solidFill>
                <a:schemeClr val="bg1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A3C2A0D-793A-4733-84A3-8FBE6479CA38}"/>
              </a:ext>
            </a:extLst>
          </p:cNvPr>
          <p:cNvSpPr txBox="1"/>
          <p:nvPr/>
        </p:nvSpPr>
        <p:spPr>
          <a:xfrm>
            <a:off x="7248127" y="3032803"/>
            <a:ext cx="49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400" b="1" dirty="0">
                <a:solidFill>
                  <a:srgbClr val="4E7FA0"/>
                </a:solidFill>
                <a:latin typeface="Montserrat Light" pitchFamily="2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61877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15235-F30C-2EA0-9393-5A77F4BEC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48F733-7FA0-9638-619B-AB2F5CFF49F4}"/>
              </a:ext>
            </a:extLst>
          </p:cNvPr>
          <p:cNvSpPr/>
          <p:nvPr/>
        </p:nvSpPr>
        <p:spPr>
          <a:xfrm>
            <a:off x="1919536" y="548680"/>
            <a:ext cx="9412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4E7FA0"/>
                </a:solidFill>
                <a:latin typeface="Montserrat" pitchFamily="2" charset="77"/>
              </a:rPr>
              <a:t>PREAMBULE</a:t>
            </a:r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. Enquête réalisée par l’Observatoire de l’Habitat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3E67F-A1A0-D10B-588A-7ECF3EFDA178}"/>
              </a:ext>
            </a:extLst>
          </p:cNvPr>
          <p:cNvSpPr txBox="1"/>
          <p:nvPr/>
        </p:nvSpPr>
        <p:spPr>
          <a:xfrm>
            <a:off x="335360" y="1340768"/>
            <a:ext cx="1101722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>
                <a:latin typeface="Montserrat" pitchFamily="2" charset="0"/>
              </a:rPr>
              <a:t>Enquête réalisée auprès des bailleurs en octobre/novembre 2025 </a:t>
            </a:r>
            <a:r>
              <a:rPr lang="fr-FR" sz="1600" dirty="0">
                <a:latin typeface="Montserrat" pitchFamily="2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>
              <a:latin typeface="Montserrat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Montserrat" pitchFamily="2" charset="0"/>
              </a:rPr>
              <a:t>Identification de la population des multi-propriétaires de biens immobiliers, identifiés sur la base d’informations cadastrales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sz="1400" dirty="0">
              <a:latin typeface="Montserrat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latin typeface="Montserrat" pitchFamily="2" charset="0"/>
              </a:rPr>
              <a:t>27.889</a:t>
            </a:r>
            <a:r>
              <a:rPr lang="fr-FR" sz="1400" dirty="0">
                <a:latin typeface="Montserrat" pitchFamily="2" charset="0"/>
              </a:rPr>
              <a:t> individus ont été contactés par courrier dans le cadre de cette enquête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sz="1400" dirty="0">
              <a:latin typeface="Montserrat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latin typeface="Montserrat" pitchFamily="2" charset="0"/>
              </a:rPr>
              <a:t>5.799</a:t>
            </a:r>
            <a:r>
              <a:rPr lang="fr-FR" sz="1400" dirty="0">
                <a:latin typeface="Montserrat" pitchFamily="2" charset="0"/>
              </a:rPr>
              <a:t> enquêtes ont été remplies, dont 5.116 enquêtes remplies complétement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sz="1400" dirty="0">
              <a:latin typeface="Montserrat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Montserrat" pitchFamily="2" charset="0"/>
              </a:rPr>
              <a:t>Le taux de réponse est ainsi de </a:t>
            </a:r>
            <a:r>
              <a:rPr lang="fr-FR" sz="1400" b="1" dirty="0">
                <a:latin typeface="Montserrat" pitchFamily="2" charset="0"/>
              </a:rPr>
              <a:t>20,8%</a:t>
            </a:r>
            <a:r>
              <a:rPr lang="fr-FR" sz="1400" dirty="0">
                <a:latin typeface="Montserrat" pitchFamily="2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400" dirty="0">
              <a:latin typeface="Montserrat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>
                <a:latin typeface="Montserrat" pitchFamily="2" charset="0"/>
              </a:rPr>
              <a:t>Un questionnaire organisé en différents modules </a:t>
            </a:r>
            <a:r>
              <a:rPr lang="fr-FR" sz="1600" dirty="0">
                <a:latin typeface="Montserrat" pitchFamily="2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>
              <a:latin typeface="Montserrat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latin typeface="Montserrat" pitchFamily="2" charset="0"/>
              </a:rPr>
              <a:t>Nombre de logements détenus par le bailleur et répartition en différentes occupations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sz="1600" dirty="0">
              <a:latin typeface="Montserrat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latin typeface="Montserrat" pitchFamily="2" charset="0"/>
              </a:rPr>
              <a:t>Fiche logement à compléter pour un maximum de 5 biens locatifs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sz="1600" dirty="0">
              <a:latin typeface="Montserrat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latin typeface="Montserrat" pitchFamily="2" charset="0"/>
              </a:rPr>
              <a:t>Module optionnel (rotation de 4 thèmes)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>
              <a:latin typeface="Montserrat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i="1" dirty="0">
                <a:latin typeface="Montserrat" pitchFamily="2" charset="0"/>
              </a:rPr>
              <a:t>Cf. </a:t>
            </a:r>
            <a:r>
              <a:rPr lang="fr-FR" sz="1600" b="1" dirty="0">
                <a:latin typeface="Montserrat" pitchFamily="2" charset="0"/>
              </a:rPr>
              <a:t>Rapport d’analyse n°23</a:t>
            </a:r>
            <a:r>
              <a:rPr lang="fr-FR" sz="1600" dirty="0">
                <a:latin typeface="Montserra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976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19536" y="548680"/>
            <a:ext cx="9412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1. Distribution des loyers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AFCD747-E052-C2D0-7FC6-AF6A07CC0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03460"/>
              </p:ext>
            </p:extLst>
          </p:nvPr>
        </p:nvGraphicFramePr>
        <p:xfrm>
          <a:off x="1271464" y="1052736"/>
          <a:ext cx="504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37C8BB-B79B-4893-82AF-A64B8A768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913843"/>
              </p:ext>
            </p:extLst>
          </p:nvPr>
        </p:nvGraphicFramePr>
        <p:xfrm>
          <a:off x="6292119" y="1034712"/>
          <a:ext cx="504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517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A6475-4741-AFEA-74A2-879486A07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3F7BF8-97BE-6ADD-3EB0-D7014035EC37}"/>
              </a:ext>
            </a:extLst>
          </p:cNvPr>
          <p:cNvSpPr/>
          <p:nvPr/>
        </p:nvSpPr>
        <p:spPr>
          <a:xfrm>
            <a:off x="1919536" y="548680"/>
            <a:ext cx="9412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Distribution des loyers des </a:t>
            </a:r>
            <a:r>
              <a:rPr lang="fr-LU" b="1" dirty="0">
                <a:solidFill>
                  <a:srgbClr val="4E7FA0"/>
                </a:solidFill>
                <a:latin typeface="Montserrat" pitchFamily="2" charset="77"/>
              </a:rPr>
              <a:t>appartements</a:t>
            </a:r>
          </a:p>
        </p:txBody>
      </p:sp>
      <p:pic>
        <p:nvPicPr>
          <p:cNvPr id="6" name="Picture 5" descr="A graph of a number of lines&#10;&#10;AI-generated content may be incorrect.">
            <a:extLst>
              <a:ext uri="{FF2B5EF4-FFF2-40B4-BE49-F238E27FC236}">
                <a16:creationId xmlns:a16="http://schemas.microsoft.com/office/drawing/2014/main" id="{7D02B733-2895-A2FA-F50F-D881A5E6F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09" y="893715"/>
            <a:ext cx="840543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8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BF827-0325-7A5E-B697-75657459D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FAFE6F-7C8D-4B9A-3880-C7842E496972}"/>
              </a:ext>
            </a:extLst>
          </p:cNvPr>
          <p:cNvSpPr/>
          <p:nvPr/>
        </p:nvSpPr>
        <p:spPr>
          <a:xfrm>
            <a:off x="1919536" y="548680"/>
            <a:ext cx="9412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Distribution des loyers des </a:t>
            </a:r>
            <a:r>
              <a:rPr lang="fr-LU" b="1" dirty="0">
                <a:solidFill>
                  <a:srgbClr val="4E7FA0"/>
                </a:solidFill>
                <a:latin typeface="Montserrat" pitchFamily="2" charset="77"/>
              </a:rPr>
              <a:t>maisons</a:t>
            </a:r>
          </a:p>
        </p:txBody>
      </p:sp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43A0E4C5-9DB6-4C0A-4B4A-B81830F56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08" y="909000"/>
            <a:ext cx="840543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8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07F8E-D253-035C-6A20-F9E83C68B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60B748-9EC4-440A-F48A-B7C785D718F6}"/>
              </a:ext>
            </a:extLst>
          </p:cNvPr>
          <p:cNvSpPr/>
          <p:nvPr/>
        </p:nvSpPr>
        <p:spPr>
          <a:xfrm>
            <a:off x="1919536" y="548680"/>
            <a:ext cx="9412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4E7FA0"/>
                </a:solidFill>
                <a:latin typeface="Montserrat" pitchFamily="2" charset="77"/>
              </a:rPr>
              <a:t>2</a:t>
            </a:r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. Importance du découpage géographique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75CB365-324B-B16D-075B-83C501B39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879393"/>
              </p:ext>
            </p:extLst>
          </p:nvPr>
        </p:nvGraphicFramePr>
        <p:xfrm>
          <a:off x="1056000" y="1256035"/>
          <a:ext cx="1008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02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DBEC2-6C8C-DDDD-F70B-DC7493CCD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DD6CE4-6254-B29A-F728-0A975D641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671340"/>
              </p:ext>
            </p:extLst>
          </p:nvPr>
        </p:nvGraphicFramePr>
        <p:xfrm>
          <a:off x="1056000" y="909000"/>
          <a:ext cx="1008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339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74B7E-31B5-84D5-4711-92062C097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BAE80F-5220-B4E0-22B0-C13880162F28}"/>
              </a:ext>
            </a:extLst>
          </p:cNvPr>
          <p:cNvSpPr/>
          <p:nvPr/>
        </p:nvSpPr>
        <p:spPr>
          <a:xfrm>
            <a:off x="1919536" y="548680"/>
            <a:ext cx="9412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4E7FA0"/>
                </a:solidFill>
                <a:latin typeface="Montserrat" pitchFamily="2" charset="77"/>
              </a:rPr>
              <a:t>3</a:t>
            </a:r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. Impact de la surface du logement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61D750-B5F4-B3D8-86DD-A377C5E722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69562"/>
              </p:ext>
            </p:extLst>
          </p:nvPr>
        </p:nvGraphicFramePr>
        <p:xfrm>
          <a:off x="1056000" y="1052736"/>
          <a:ext cx="1008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416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9D14C-B39A-EB0D-C1C9-D34A690B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A9BD03-14DC-E30F-CDF3-46BDE7F2FEB9}"/>
              </a:ext>
            </a:extLst>
          </p:cNvPr>
          <p:cNvSpPr/>
          <p:nvPr/>
        </p:nvSpPr>
        <p:spPr>
          <a:xfrm>
            <a:off x="1919536" y="548680"/>
            <a:ext cx="9412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4E7FA0"/>
                </a:solidFill>
                <a:latin typeface="Montserrat" pitchFamily="2" charset="77"/>
              </a:rPr>
              <a:t>4</a:t>
            </a:r>
            <a:r>
              <a:rPr lang="fr-LU" dirty="0">
                <a:solidFill>
                  <a:srgbClr val="4E7FA0"/>
                </a:solidFill>
                <a:latin typeface="Montserrat" pitchFamily="2" charset="77"/>
              </a:rPr>
              <a:t>. Impact de la classe de performance énergétique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D14533-FDED-6B63-E941-CE57FCD74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28756"/>
              </p:ext>
            </p:extLst>
          </p:nvPr>
        </p:nvGraphicFramePr>
        <p:xfrm>
          <a:off x="1056000" y="1251860"/>
          <a:ext cx="1008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825338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OBS_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26F33BA-E296-4D5A-923C-2681C31C3D75}" vid="{4BF56B07-D6D2-46DF-9751-D8F48ABA20C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Modele_OBS_2015</Template>
  <TotalTime>18040</TotalTime>
  <Words>264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Montserrat</vt:lpstr>
      <vt:lpstr>Montserrat Light</vt:lpstr>
      <vt:lpstr>Wingdings</vt:lpstr>
      <vt:lpstr>Modele_OBS_2011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CEPS/INSTEAD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Licheron</dc:creator>
  <cp:lastModifiedBy>Julien Licheron</cp:lastModifiedBy>
  <cp:revision>443</cp:revision>
  <cp:lastPrinted>2024-07-12T15:30:44Z</cp:lastPrinted>
  <dcterms:created xsi:type="dcterms:W3CDTF">2016-10-05T14:11:17Z</dcterms:created>
  <dcterms:modified xsi:type="dcterms:W3CDTF">2026-04-10T12:45:10Z</dcterms:modified>
</cp:coreProperties>
</file>