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68" r:id="rId2"/>
    <p:sldId id="361" r:id="rId3"/>
    <p:sldId id="413" r:id="rId4"/>
    <p:sldId id="369" r:id="rId5"/>
    <p:sldId id="376" r:id="rId6"/>
    <p:sldId id="375" r:id="rId7"/>
    <p:sldId id="374" r:id="rId8"/>
    <p:sldId id="373" r:id="rId9"/>
    <p:sldId id="372" r:id="rId10"/>
    <p:sldId id="371" r:id="rId11"/>
    <p:sldId id="419" r:id="rId12"/>
    <p:sldId id="420" r:id="rId13"/>
    <p:sldId id="421" r:id="rId14"/>
    <p:sldId id="379" r:id="rId15"/>
    <p:sldId id="383" r:id="rId16"/>
    <p:sldId id="408" r:id="rId17"/>
    <p:sldId id="409" r:id="rId18"/>
    <p:sldId id="410" r:id="rId19"/>
    <p:sldId id="411" r:id="rId20"/>
    <p:sldId id="412" r:id="rId21"/>
    <p:sldId id="416" r:id="rId22"/>
    <p:sldId id="415" r:id="rId23"/>
    <p:sldId id="385" r:id="rId24"/>
    <p:sldId id="387" r:id="rId25"/>
    <p:sldId id="388"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22" r:id="rId41"/>
    <p:sldId id="406" r:id="rId42"/>
    <p:sldId id="407" r:id="rId43"/>
    <p:sldId id="405" r:id="rId44"/>
    <p:sldId id="367" r:id="rId45"/>
    <p:sldId id="423" r:id="rId46"/>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1F4E7EF-4612-4C4D-8644-033368A8A0B9}">
          <p14:sldIdLst>
            <p14:sldId id="368"/>
            <p14:sldId id="361"/>
            <p14:sldId id="413"/>
            <p14:sldId id="369"/>
            <p14:sldId id="376"/>
            <p14:sldId id="375"/>
            <p14:sldId id="374"/>
            <p14:sldId id="373"/>
            <p14:sldId id="372"/>
            <p14:sldId id="371"/>
            <p14:sldId id="419"/>
            <p14:sldId id="420"/>
            <p14:sldId id="421"/>
            <p14:sldId id="379"/>
            <p14:sldId id="383"/>
            <p14:sldId id="408"/>
            <p14:sldId id="409"/>
            <p14:sldId id="410"/>
            <p14:sldId id="411"/>
            <p14:sldId id="412"/>
            <p14:sldId id="416"/>
            <p14:sldId id="415"/>
            <p14:sldId id="385"/>
            <p14:sldId id="387"/>
            <p14:sldId id="388"/>
            <p14:sldId id="390"/>
            <p14:sldId id="391"/>
            <p14:sldId id="392"/>
            <p14:sldId id="393"/>
            <p14:sldId id="394"/>
            <p14:sldId id="395"/>
            <p14:sldId id="396"/>
            <p14:sldId id="397"/>
            <p14:sldId id="398"/>
            <p14:sldId id="399"/>
            <p14:sldId id="400"/>
            <p14:sldId id="401"/>
            <p14:sldId id="402"/>
            <p14:sldId id="403"/>
            <p14:sldId id="422"/>
            <p14:sldId id="406"/>
            <p14:sldId id="407"/>
            <p14:sldId id="405"/>
            <p14:sldId id="367"/>
            <p14:sldId id="42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852E3F"/>
    <a:srgbClr val="9B9B9B"/>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5441" autoAdjust="0"/>
  </p:normalViewPr>
  <p:slideViewPr>
    <p:cSldViewPr snapToGrid="0">
      <p:cViewPr varScale="1">
        <p:scale>
          <a:sx n="105" d="100"/>
          <a:sy n="105" d="100"/>
        </p:scale>
        <p:origin x="144"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C0FD5E-B01F-4E41-8FA9-C81A52091B1C}"/>
              </a:ext>
            </a:extLst>
          </p:cNvPr>
          <p:cNvSpPr>
            <a:spLocks noGrp="1"/>
          </p:cNvSpPr>
          <p:nvPr>
            <p:ph type="hdr" sz="quarter"/>
          </p:nvPr>
        </p:nvSpPr>
        <p:spPr>
          <a:xfrm>
            <a:off x="0" y="0"/>
            <a:ext cx="2945712" cy="498395"/>
          </a:xfrm>
          <a:prstGeom prst="rect">
            <a:avLst/>
          </a:prstGeom>
        </p:spPr>
        <p:txBody>
          <a:bodyPr vert="horz" lIns="91411" tIns="45705" rIns="91411" bIns="45705" rtlCol="0"/>
          <a:lstStyle>
            <a:lvl1pPr algn="l">
              <a:defRPr sz="1200"/>
            </a:lvl1pPr>
          </a:lstStyle>
          <a:p>
            <a:endParaRPr lang="fr-LU"/>
          </a:p>
        </p:txBody>
      </p:sp>
      <p:sp>
        <p:nvSpPr>
          <p:cNvPr id="3" name="Espace réservé de la date 2">
            <a:extLst>
              <a:ext uri="{FF2B5EF4-FFF2-40B4-BE49-F238E27FC236}">
                <a16:creationId xmlns:a16="http://schemas.microsoft.com/office/drawing/2014/main" id="{9456E149-5BF6-47D6-AB6F-52ACD52A73ED}"/>
              </a:ext>
            </a:extLst>
          </p:cNvPr>
          <p:cNvSpPr>
            <a:spLocks noGrp="1"/>
          </p:cNvSpPr>
          <p:nvPr>
            <p:ph type="dt" sz="quarter" idx="1"/>
          </p:nvPr>
        </p:nvSpPr>
        <p:spPr>
          <a:xfrm>
            <a:off x="3850376" y="0"/>
            <a:ext cx="2945712" cy="498395"/>
          </a:xfrm>
          <a:prstGeom prst="rect">
            <a:avLst/>
          </a:prstGeom>
        </p:spPr>
        <p:txBody>
          <a:bodyPr vert="horz" lIns="91411" tIns="45705" rIns="91411" bIns="45705" rtlCol="0"/>
          <a:lstStyle>
            <a:lvl1pPr algn="r">
              <a:defRPr sz="1200"/>
            </a:lvl1pPr>
          </a:lstStyle>
          <a:p>
            <a:fld id="{BF2A9A65-4258-436C-A4A9-A8057836DBF5}" type="datetimeFigureOut">
              <a:rPr lang="fr-LU" smtClean="0"/>
              <a:t>19/07/2022</a:t>
            </a:fld>
            <a:endParaRPr lang="fr-LU"/>
          </a:p>
        </p:txBody>
      </p:sp>
      <p:sp>
        <p:nvSpPr>
          <p:cNvPr id="4" name="Espace réservé du pied de page 3">
            <a:extLst>
              <a:ext uri="{FF2B5EF4-FFF2-40B4-BE49-F238E27FC236}">
                <a16:creationId xmlns:a16="http://schemas.microsoft.com/office/drawing/2014/main" id="{233C887B-23D3-4B77-AC2C-CB0E5385C912}"/>
              </a:ext>
            </a:extLst>
          </p:cNvPr>
          <p:cNvSpPr>
            <a:spLocks noGrp="1"/>
          </p:cNvSpPr>
          <p:nvPr>
            <p:ph type="ftr" sz="quarter" idx="2"/>
          </p:nvPr>
        </p:nvSpPr>
        <p:spPr>
          <a:xfrm>
            <a:off x="0" y="9429831"/>
            <a:ext cx="2945712" cy="498395"/>
          </a:xfrm>
          <a:prstGeom prst="rect">
            <a:avLst/>
          </a:prstGeom>
        </p:spPr>
        <p:txBody>
          <a:bodyPr vert="horz" lIns="91411" tIns="45705" rIns="91411" bIns="45705" rtlCol="0" anchor="b"/>
          <a:lstStyle>
            <a:lvl1pPr algn="l">
              <a:defRPr sz="1200"/>
            </a:lvl1pPr>
          </a:lstStyle>
          <a:p>
            <a:endParaRPr lang="fr-LU"/>
          </a:p>
        </p:txBody>
      </p:sp>
      <p:sp>
        <p:nvSpPr>
          <p:cNvPr id="5" name="Espace réservé du numéro de diapositive 4">
            <a:extLst>
              <a:ext uri="{FF2B5EF4-FFF2-40B4-BE49-F238E27FC236}">
                <a16:creationId xmlns:a16="http://schemas.microsoft.com/office/drawing/2014/main" id="{C0E4B01D-B9B3-44F5-B125-473858A25997}"/>
              </a:ext>
            </a:extLst>
          </p:cNvPr>
          <p:cNvSpPr>
            <a:spLocks noGrp="1"/>
          </p:cNvSpPr>
          <p:nvPr>
            <p:ph type="sldNum" sz="quarter" idx="3"/>
          </p:nvPr>
        </p:nvSpPr>
        <p:spPr>
          <a:xfrm>
            <a:off x="3850376" y="9429831"/>
            <a:ext cx="2945712" cy="498395"/>
          </a:xfrm>
          <a:prstGeom prst="rect">
            <a:avLst/>
          </a:prstGeom>
        </p:spPr>
        <p:txBody>
          <a:bodyPr vert="horz" lIns="91411" tIns="45705" rIns="91411" bIns="45705" rtlCol="0" anchor="b"/>
          <a:lstStyle>
            <a:lvl1pPr algn="r">
              <a:defRPr sz="1200"/>
            </a:lvl1pPr>
          </a:lstStyle>
          <a:p>
            <a:fld id="{CA1D0158-8D8C-457C-ABC9-75711C07A7BF}" type="slidenum">
              <a:rPr lang="fr-LU" smtClean="0"/>
              <a:t>‹N°›</a:t>
            </a:fld>
            <a:endParaRPr lang="fr-LU"/>
          </a:p>
        </p:txBody>
      </p:sp>
    </p:spTree>
    <p:extLst>
      <p:ext uri="{BB962C8B-B14F-4D97-AF65-F5344CB8AC3E}">
        <p14:creationId xmlns:p14="http://schemas.microsoft.com/office/powerpoint/2010/main" val="1959745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136"/>
          </a:xfrm>
          <a:prstGeom prst="rect">
            <a:avLst/>
          </a:prstGeom>
        </p:spPr>
        <p:txBody>
          <a:bodyPr vert="horz" lIns="91411" tIns="45705" rIns="91411" bIns="45705" rtlCol="0"/>
          <a:lstStyle>
            <a:lvl1pPr algn="l">
              <a:defRPr sz="1200"/>
            </a:lvl1pPr>
          </a:lstStyle>
          <a:p>
            <a:endParaRPr lang="fr-LU"/>
          </a:p>
        </p:txBody>
      </p:sp>
      <p:sp>
        <p:nvSpPr>
          <p:cNvPr id="3" name="Espace réservé de la date 2"/>
          <p:cNvSpPr>
            <a:spLocks noGrp="1"/>
          </p:cNvSpPr>
          <p:nvPr>
            <p:ph type="dt" idx="1"/>
          </p:nvPr>
        </p:nvSpPr>
        <p:spPr>
          <a:xfrm>
            <a:off x="3850445" y="0"/>
            <a:ext cx="2945659" cy="498136"/>
          </a:xfrm>
          <a:prstGeom prst="rect">
            <a:avLst/>
          </a:prstGeom>
        </p:spPr>
        <p:txBody>
          <a:bodyPr vert="horz" lIns="91411" tIns="45705" rIns="91411" bIns="45705" rtlCol="0"/>
          <a:lstStyle>
            <a:lvl1pPr algn="r">
              <a:defRPr sz="1200"/>
            </a:lvl1pPr>
          </a:lstStyle>
          <a:p>
            <a:fld id="{B798492D-1AD6-49F8-A5CB-115BE0817DFE}" type="datetimeFigureOut">
              <a:rPr lang="fr-LU" smtClean="0"/>
              <a:t>19/07/2022</a:t>
            </a:fld>
            <a:endParaRPr lang="fr-LU"/>
          </a:p>
        </p:txBody>
      </p:sp>
      <p:sp>
        <p:nvSpPr>
          <p:cNvPr id="4" name="Espace réservé de l'image des diapositives 3"/>
          <p:cNvSpPr>
            <a:spLocks noGrp="1" noRot="1" noChangeAspect="1"/>
          </p:cNvSpPr>
          <p:nvPr>
            <p:ph type="sldImg" idx="2"/>
          </p:nvPr>
        </p:nvSpPr>
        <p:spPr>
          <a:xfrm>
            <a:off x="419100" y="1239838"/>
            <a:ext cx="5959475" cy="3352800"/>
          </a:xfrm>
          <a:prstGeom prst="rect">
            <a:avLst/>
          </a:prstGeom>
          <a:noFill/>
          <a:ln w="12700">
            <a:solidFill>
              <a:prstClr val="black"/>
            </a:solidFill>
          </a:ln>
        </p:spPr>
        <p:txBody>
          <a:bodyPr vert="horz" lIns="91411" tIns="45705" rIns="91411" bIns="45705" rtlCol="0" anchor="ctr"/>
          <a:lstStyle/>
          <a:p>
            <a:endParaRPr lang="fr-LU"/>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11" tIns="45705" rIns="91411" bIns="45705"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LU"/>
          </a:p>
        </p:txBody>
      </p:sp>
      <p:sp>
        <p:nvSpPr>
          <p:cNvPr id="6" name="Espace réservé du pied de page 5"/>
          <p:cNvSpPr>
            <a:spLocks noGrp="1"/>
          </p:cNvSpPr>
          <p:nvPr>
            <p:ph type="ftr" sz="quarter" idx="4"/>
          </p:nvPr>
        </p:nvSpPr>
        <p:spPr>
          <a:xfrm>
            <a:off x="1" y="9430094"/>
            <a:ext cx="2945659" cy="498135"/>
          </a:xfrm>
          <a:prstGeom prst="rect">
            <a:avLst/>
          </a:prstGeom>
        </p:spPr>
        <p:txBody>
          <a:bodyPr vert="horz" lIns="91411" tIns="45705" rIns="91411" bIns="45705" rtlCol="0" anchor="b"/>
          <a:lstStyle>
            <a:lvl1pPr algn="l">
              <a:defRPr sz="1200"/>
            </a:lvl1pPr>
          </a:lstStyle>
          <a:p>
            <a:endParaRPr lang="fr-LU"/>
          </a:p>
        </p:txBody>
      </p:sp>
      <p:sp>
        <p:nvSpPr>
          <p:cNvPr id="7" name="Espace réservé du numéro de diapositive 6"/>
          <p:cNvSpPr>
            <a:spLocks noGrp="1"/>
          </p:cNvSpPr>
          <p:nvPr>
            <p:ph type="sldNum" sz="quarter" idx="5"/>
          </p:nvPr>
        </p:nvSpPr>
        <p:spPr>
          <a:xfrm>
            <a:off x="3850445" y="9430094"/>
            <a:ext cx="2945659" cy="498135"/>
          </a:xfrm>
          <a:prstGeom prst="rect">
            <a:avLst/>
          </a:prstGeom>
        </p:spPr>
        <p:txBody>
          <a:bodyPr vert="horz" lIns="91411" tIns="45705" rIns="91411" bIns="45705" rtlCol="0" anchor="b"/>
          <a:lstStyle>
            <a:lvl1pPr algn="r">
              <a:defRPr sz="1200"/>
            </a:lvl1pPr>
          </a:lstStyle>
          <a:p>
            <a:fld id="{EE2EA9F4-477A-4D2F-8991-8238EE176AF2}" type="slidenum">
              <a:rPr lang="fr-LU" smtClean="0"/>
              <a:t>‹N°›</a:t>
            </a:fld>
            <a:endParaRPr lang="fr-LU"/>
          </a:p>
        </p:txBody>
      </p:sp>
    </p:spTree>
    <p:extLst>
      <p:ext uri="{BB962C8B-B14F-4D97-AF65-F5344CB8AC3E}">
        <p14:creationId xmlns:p14="http://schemas.microsoft.com/office/powerpoint/2010/main" val="2344139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2</a:t>
            </a:fld>
            <a:endParaRPr lang="fr-LU" dirty="0">
              <a:solidFill>
                <a:prstClr val="black"/>
              </a:solidFill>
              <a:latin typeface="Calibri" panose="020F0502020204030204"/>
            </a:endParaRPr>
          </a:p>
        </p:txBody>
      </p:sp>
    </p:spTree>
    <p:extLst>
      <p:ext uri="{BB962C8B-B14F-4D97-AF65-F5344CB8AC3E}">
        <p14:creationId xmlns:p14="http://schemas.microsoft.com/office/powerpoint/2010/main" val="1728864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11</a:t>
            </a:fld>
            <a:endParaRPr lang="fr-LU">
              <a:solidFill>
                <a:prstClr val="black"/>
              </a:solidFill>
              <a:latin typeface="Calibri" panose="020F0502020204030204"/>
            </a:endParaRPr>
          </a:p>
        </p:txBody>
      </p:sp>
    </p:spTree>
    <p:extLst>
      <p:ext uri="{BB962C8B-B14F-4D97-AF65-F5344CB8AC3E}">
        <p14:creationId xmlns:p14="http://schemas.microsoft.com/office/powerpoint/2010/main" val="284145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12</a:t>
            </a:fld>
            <a:endParaRPr lang="fr-LU">
              <a:solidFill>
                <a:prstClr val="black"/>
              </a:solidFill>
              <a:latin typeface="Calibri" panose="020F0502020204030204"/>
            </a:endParaRPr>
          </a:p>
        </p:txBody>
      </p:sp>
    </p:spTree>
    <p:extLst>
      <p:ext uri="{BB962C8B-B14F-4D97-AF65-F5344CB8AC3E}">
        <p14:creationId xmlns:p14="http://schemas.microsoft.com/office/powerpoint/2010/main" val="147886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13</a:t>
            </a:fld>
            <a:endParaRPr lang="fr-LU">
              <a:solidFill>
                <a:prstClr val="black"/>
              </a:solidFill>
              <a:latin typeface="Calibri" panose="020F0502020204030204"/>
            </a:endParaRPr>
          </a:p>
        </p:txBody>
      </p:sp>
    </p:spTree>
    <p:extLst>
      <p:ext uri="{BB962C8B-B14F-4D97-AF65-F5344CB8AC3E}">
        <p14:creationId xmlns:p14="http://schemas.microsoft.com/office/powerpoint/2010/main" val="3076680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14</a:t>
            </a:fld>
            <a:endParaRPr lang="fr-LU">
              <a:solidFill>
                <a:prstClr val="black"/>
              </a:solidFill>
              <a:latin typeface="Calibri" panose="020F0502020204030204"/>
            </a:endParaRPr>
          </a:p>
        </p:txBody>
      </p:sp>
    </p:spTree>
    <p:extLst>
      <p:ext uri="{BB962C8B-B14F-4D97-AF65-F5344CB8AC3E}">
        <p14:creationId xmlns:p14="http://schemas.microsoft.com/office/powerpoint/2010/main" val="1557559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15</a:t>
            </a:fld>
            <a:endParaRPr lang="fr-LU">
              <a:solidFill>
                <a:prstClr val="black"/>
              </a:solidFill>
              <a:latin typeface="Calibri" panose="020F0502020204030204"/>
            </a:endParaRPr>
          </a:p>
        </p:txBody>
      </p:sp>
    </p:spTree>
    <p:extLst>
      <p:ext uri="{BB962C8B-B14F-4D97-AF65-F5344CB8AC3E}">
        <p14:creationId xmlns:p14="http://schemas.microsoft.com/office/powerpoint/2010/main" val="466088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16</a:t>
            </a:fld>
            <a:endParaRPr lang="fr-LU">
              <a:solidFill>
                <a:prstClr val="black"/>
              </a:solidFill>
              <a:latin typeface="Calibri" panose="020F0502020204030204"/>
            </a:endParaRPr>
          </a:p>
        </p:txBody>
      </p:sp>
    </p:spTree>
    <p:extLst>
      <p:ext uri="{BB962C8B-B14F-4D97-AF65-F5344CB8AC3E}">
        <p14:creationId xmlns:p14="http://schemas.microsoft.com/office/powerpoint/2010/main" val="3072606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17</a:t>
            </a:fld>
            <a:endParaRPr lang="fr-LU">
              <a:solidFill>
                <a:prstClr val="black"/>
              </a:solidFill>
              <a:latin typeface="Calibri" panose="020F0502020204030204"/>
            </a:endParaRPr>
          </a:p>
        </p:txBody>
      </p:sp>
    </p:spTree>
    <p:extLst>
      <p:ext uri="{BB962C8B-B14F-4D97-AF65-F5344CB8AC3E}">
        <p14:creationId xmlns:p14="http://schemas.microsoft.com/office/powerpoint/2010/main" val="3824850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18</a:t>
            </a:fld>
            <a:endParaRPr lang="fr-LU">
              <a:solidFill>
                <a:prstClr val="black"/>
              </a:solidFill>
              <a:latin typeface="Calibri" panose="020F0502020204030204"/>
            </a:endParaRPr>
          </a:p>
        </p:txBody>
      </p:sp>
    </p:spTree>
    <p:extLst>
      <p:ext uri="{BB962C8B-B14F-4D97-AF65-F5344CB8AC3E}">
        <p14:creationId xmlns:p14="http://schemas.microsoft.com/office/powerpoint/2010/main" val="2873028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19</a:t>
            </a:fld>
            <a:endParaRPr lang="fr-LU">
              <a:solidFill>
                <a:prstClr val="black"/>
              </a:solidFill>
              <a:latin typeface="Calibri" panose="020F0502020204030204"/>
            </a:endParaRPr>
          </a:p>
        </p:txBody>
      </p:sp>
    </p:spTree>
    <p:extLst>
      <p:ext uri="{BB962C8B-B14F-4D97-AF65-F5344CB8AC3E}">
        <p14:creationId xmlns:p14="http://schemas.microsoft.com/office/powerpoint/2010/main" val="2509780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20</a:t>
            </a:fld>
            <a:endParaRPr lang="fr-LU">
              <a:solidFill>
                <a:prstClr val="black"/>
              </a:solidFill>
              <a:latin typeface="Calibri" panose="020F0502020204030204"/>
            </a:endParaRPr>
          </a:p>
        </p:txBody>
      </p:sp>
    </p:spTree>
    <p:extLst>
      <p:ext uri="{BB962C8B-B14F-4D97-AF65-F5344CB8AC3E}">
        <p14:creationId xmlns:p14="http://schemas.microsoft.com/office/powerpoint/2010/main" val="3385094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3</a:t>
            </a:fld>
            <a:endParaRPr lang="fr-LU" dirty="0">
              <a:solidFill>
                <a:prstClr val="black"/>
              </a:solidFill>
              <a:latin typeface="Calibri" panose="020F0502020204030204"/>
            </a:endParaRPr>
          </a:p>
        </p:txBody>
      </p:sp>
    </p:spTree>
    <p:extLst>
      <p:ext uri="{BB962C8B-B14F-4D97-AF65-F5344CB8AC3E}">
        <p14:creationId xmlns:p14="http://schemas.microsoft.com/office/powerpoint/2010/main" val="3315263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21</a:t>
            </a:fld>
            <a:endParaRPr lang="fr-LU">
              <a:solidFill>
                <a:prstClr val="black"/>
              </a:solidFill>
              <a:latin typeface="Calibri" panose="020F0502020204030204"/>
            </a:endParaRPr>
          </a:p>
        </p:txBody>
      </p:sp>
    </p:spTree>
    <p:extLst>
      <p:ext uri="{BB962C8B-B14F-4D97-AF65-F5344CB8AC3E}">
        <p14:creationId xmlns:p14="http://schemas.microsoft.com/office/powerpoint/2010/main" val="3217697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22</a:t>
            </a:fld>
            <a:endParaRPr lang="fr-LU">
              <a:solidFill>
                <a:prstClr val="black"/>
              </a:solidFill>
              <a:latin typeface="Calibri" panose="020F0502020204030204"/>
            </a:endParaRPr>
          </a:p>
        </p:txBody>
      </p:sp>
    </p:spTree>
    <p:extLst>
      <p:ext uri="{BB962C8B-B14F-4D97-AF65-F5344CB8AC3E}">
        <p14:creationId xmlns:p14="http://schemas.microsoft.com/office/powerpoint/2010/main" val="2531079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23</a:t>
            </a:fld>
            <a:endParaRPr lang="fr-LU">
              <a:solidFill>
                <a:prstClr val="black"/>
              </a:solidFill>
              <a:latin typeface="Calibri" panose="020F0502020204030204"/>
            </a:endParaRPr>
          </a:p>
        </p:txBody>
      </p:sp>
    </p:spTree>
    <p:extLst>
      <p:ext uri="{BB962C8B-B14F-4D97-AF65-F5344CB8AC3E}">
        <p14:creationId xmlns:p14="http://schemas.microsoft.com/office/powerpoint/2010/main" val="1464982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40</a:t>
            </a:fld>
            <a:endParaRPr lang="fr-LU">
              <a:solidFill>
                <a:prstClr val="black"/>
              </a:solidFill>
              <a:latin typeface="Calibri" panose="020F0502020204030204"/>
            </a:endParaRPr>
          </a:p>
        </p:txBody>
      </p:sp>
    </p:spTree>
    <p:extLst>
      <p:ext uri="{BB962C8B-B14F-4D97-AF65-F5344CB8AC3E}">
        <p14:creationId xmlns:p14="http://schemas.microsoft.com/office/powerpoint/2010/main" val="4167760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41</a:t>
            </a:fld>
            <a:endParaRPr lang="fr-LU">
              <a:solidFill>
                <a:prstClr val="black"/>
              </a:solidFill>
              <a:latin typeface="Calibri" panose="020F0502020204030204"/>
            </a:endParaRPr>
          </a:p>
        </p:txBody>
      </p:sp>
    </p:spTree>
    <p:extLst>
      <p:ext uri="{BB962C8B-B14F-4D97-AF65-F5344CB8AC3E}">
        <p14:creationId xmlns:p14="http://schemas.microsoft.com/office/powerpoint/2010/main" val="1559381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42</a:t>
            </a:fld>
            <a:endParaRPr lang="fr-LU">
              <a:solidFill>
                <a:prstClr val="black"/>
              </a:solidFill>
              <a:latin typeface="Calibri" panose="020F0502020204030204"/>
            </a:endParaRPr>
          </a:p>
        </p:txBody>
      </p:sp>
    </p:spTree>
    <p:extLst>
      <p:ext uri="{BB962C8B-B14F-4D97-AF65-F5344CB8AC3E}">
        <p14:creationId xmlns:p14="http://schemas.microsoft.com/office/powerpoint/2010/main" val="4176022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43</a:t>
            </a:fld>
            <a:endParaRPr lang="fr-LU">
              <a:solidFill>
                <a:prstClr val="black"/>
              </a:solidFill>
              <a:latin typeface="Calibri" panose="020F0502020204030204"/>
            </a:endParaRPr>
          </a:p>
        </p:txBody>
      </p:sp>
    </p:spTree>
    <p:extLst>
      <p:ext uri="{BB962C8B-B14F-4D97-AF65-F5344CB8AC3E}">
        <p14:creationId xmlns:p14="http://schemas.microsoft.com/office/powerpoint/2010/main" val="2799803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44</a:t>
            </a:fld>
            <a:endParaRPr lang="fr-LU">
              <a:solidFill>
                <a:prstClr val="black"/>
              </a:solidFill>
              <a:latin typeface="Calibri" panose="020F0502020204030204"/>
            </a:endParaRPr>
          </a:p>
        </p:txBody>
      </p:sp>
    </p:spTree>
    <p:extLst>
      <p:ext uri="{BB962C8B-B14F-4D97-AF65-F5344CB8AC3E}">
        <p14:creationId xmlns:p14="http://schemas.microsoft.com/office/powerpoint/2010/main" val="425245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4</a:t>
            </a:fld>
            <a:endParaRPr lang="fr-LU">
              <a:solidFill>
                <a:prstClr val="black"/>
              </a:solidFill>
              <a:latin typeface="Calibri" panose="020F0502020204030204"/>
            </a:endParaRPr>
          </a:p>
        </p:txBody>
      </p:sp>
    </p:spTree>
    <p:extLst>
      <p:ext uri="{BB962C8B-B14F-4D97-AF65-F5344CB8AC3E}">
        <p14:creationId xmlns:p14="http://schemas.microsoft.com/office/powerpoint/2010/main" val="429486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5</a:t>
            </a:fld>
            <a:endParaRPr lang="fr-LU">
              <a:solidFill>
                <a:prstClr val="black"/>
              </a:solidFill>
              <a:latin typeface="Calibri" panose="020F0502020204030204"/>
            </a:endParaRPr>
          </a:p>
        </p:txBody>
      </p:sp>
    </p:spTree>
    <p:extLst>
      <p:ext uri="{BB962C8B-B14F-4D97-AF65-F5344CB8AC3E}">
        <p14:creationId xmlns:p14="http://schemas.microsoft.com/office/powerpoint/2010/main" val="178919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6</a:t>
            </a:fld>
            <a:endParaRPr lang="fr-LU">
              <a:solidFill>
                <a:prstClr val="black"/>
              </a:solidFill>
              <a:latin typeface="Calibri" panose="020F0502020204030204"/>
            </a:endParaRPr>
          </a:p>
        </p:txBody>
      </p:sp>
    </p:spTree>
    <p:extLst>
      <p:ext uri="{BB962C8B-B14F-4D97-AF65-F5344CB8AC3E}">
        <p14:creationId xmlns:p14="http://schemas.microsoft.com/office/powerpoint/2010/main" val="15804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7</a:t>
            </a:fld>
            <a:endParaRPr lang="fr-LU">
              <a:solidFill>
                <a:prstClr val="black"/>
              </a:solidFill>
              <a:latin typeface="Calibri" panose="020F0502020204030204"/>
            </a:endParaRPr>
          </a:p>
        </p:txBody>
      </p:sp>
    </p:spTree>
    <p:extLst>
      <p:ext uri="{BB962C8B-B14F-4D97-AF65-F5344CB8AC3E}">
        <p14:creationId xmlns:p14="http://schemas.microsoft.com/office/powerpoint/2010/main" val="130306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8</a:t>
            </a:fld>
            <a:endParaRPr lang="fr-LU">
              <a:solidFill>
                <a:prstClr val="black"/>
              </a:solidFill>
              <a:latin typeface="Calibri" panose="020F0502020204030204"/>
            </a:endParaRPr>
          </a:p>
        </p:txBody>
      </p:sp>
    </p:spTree>
    <p:extLst>
      <p:ext uri="{BB962C8B-B14F-4D97-AF65-F5344CB8AC3E}">
        <p14:creationId xmlns:p14="http://schemas.microsoft.com/office/powerpoint/2010/main" val="1037547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9</a:t>
            </a:fld>
            <a:endParaRPr lang="fr-LU">
              <a:solidFill>
                <a:prstClr val="black"/>
              </a:solidFill>
              <a:latin typeface="Calibri" panose="020F0502020204030204"/>
            </a:endParaRPr>
          </a:p>
        </p:txBody>
      </p:sp>
    </p:spTree>
    <p:extLst>
      <p:ext uri="{BB962C8B-B14F-4D97-AF65-F5344CB8AC3E}">
        <p14:creationId xmlns:p14="http://schemas.microsoft.com/office/powerpoint/2010/main" val="536855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LU" dirty="0"/>
          </a:p>
        </p:txBody>
      </p:sp>
      <p:sp>
        <p:nvSpPr>
          <p:cNvPr id="4" name="Espace réservé du numéro de diapositive 3"/>
          <p:cNvSpPr>
            <a:spLocks noGrp="1"/>
          </p:cNvSpPr>
          <p:nvPr>
            <p:ph type="sldNum" sz="quarter" idx="10"/>
          </p:nvPr>
        </p:nvSpPr>
        <p:spPr/>
        <p:txBody>
          <a:bodyPr/>
          <a:lstStyle/>
          <a:p>
            <a:pPr defTabSz="914105">
              <a:defRPr/>
            </a:pPr>
            <a:fld id="{EE2EA9F4-477A-4D2F-8991-8238EE176AF2}" type="slidenum">
              <a:rPr lang="fr-LU">
                <a:solidFill>
                  <a:prstClr val="black"/>
                </a:solidFill>
                <a:latin typeface="Calibri" panose="020F0502020204030204"/>
              </a:rPr>
              <a:pPr defTabSz="914105">
                <a:defRPr/>
              </a:pPr>
              <a:t>10</a:t>
            </a:fld>
            <a:endParaRPr lang="fr-LU">
              <a:solidFill>
                <a:prstClr val="black"/>
              </a:solidFill>
              <a:latin typeface="Calibri" panose="020F0502020204030204"/>
            </a:endParaRPr>
          </a:p>
        </p:txBody>
      </p:sp>
    </p:spTree>
    <p:extLst>
      <p:ext uri="{BB962C8B-B14F-4D97-AF65-F5344CB8AC3E}">
        <p14:creationId xmlns:p14="http://schemas.microsoft.com/office/powerpoint/2010/main" val="2431666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LU"/>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LU"/>
          </a:p>
        </p:txBody>
      </p:sp>
      <p:sp>
        <p:nvSpPr>
          <p:cNvPr id="4" name="Espace réservé de la date 3"/>
          <p:cNvSpPr>
            <a:spLocks noGrp="1"/>
          </p:cNvSpPr>
          <p:nvPr>
            <p:ph type="dt" sz="half" idx="10"/>
          </p:nvPr>
        </p:nvSpPr>
        <p:spPr/>
        <p:txBody>
          <a:bodyPr/>
          <a:lstStyle/>
          <a:p>
            <a:fld id="{A9249E82-6E1F-4A3F-B294-A54FC913DD74}" type="datetime4">
              <a:rPr lang="fr-LU" smtClean="0"/>
              <a:t>19 Juillet 2022</a:t>
            </a:fld>
            <a:endParaRPr lang="fr-LU"/>
          </a:p>
        </p:txBody>
      </p:sp>
      <p:sp>
        <p:nvSpPr>
          <p:cNvPr id="5" name="Espace réservé du pied de page 4"/>
          <p:cNvSpPr>
            <a:spLocks noGrp="1"/>
          </p:cNvSpPr>
          <p:nvPr>
            <p:ph type="ftr" sz="quarter" idx="11"/>
          </p:nvPr>
        </p:nvSpPr>
        <p:spPr/>
        <p:txBody>
          <a:bodyPr/>
          <a:lstStyle/>
          <a:p>
            <a:endParaRPr lang="fr-LU"/>
          </a:p>
        </p:txBody>
      </p:sp>
      <p:sp>
        <p:nvSpPr>
          <p:cNvPr id="6" name="Espace réservé du numéro de diapositive 5"/>
          <p:cNvSpPr>
            <a:spLocks noGrp="1"/>
          </p:cNvSpPr>
          <p:nvPr>
            <p:ph type="sldNum" sz="quarter" idx="12"/>
          </p:nvPr>
        </p:nvSpPr>
        <p:spPr/>
        <p:txBody>
          <a:bodyPr/>
          <a:lstStyle/>
          <a:p>
            <a:fld id="{CA9E03D2-C399-4FB8-BC1A-71C2039434FC}" type="slidenum">
              <a:rPr lang="fr-LU" smtClean="0"/>
              <a:t>‹N°›</a:t>
            </a:fld>
            <a:endParaRPr lang="fr-LU"/>
          </a:p>
        </p:txBody>
      </p:sp>
    </p:spTree>
    <p:extLst>
      <p:ext uri="{BB962C8B-B14F-4D97-AF65-F5344CB8AC3E}">
        <p14:creationId xmlns:p14="http://schemas.microsoft.com/office/powerpoint/2010/main" val="126988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LU"/>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LU"/>
          </a:p>
        </p:txBody>
      </p:sp>
      <p:sp>
        <p:nvSpPr>
          <p:cNvPr id="4" name="Espace réservé de la date 3"/>
          <p:cNvSpPr>
            <a:spLocks noGrp="1"/>
          </p:cNvSpPr>
          <p:nvPr>
            <p:ph type="dt" sz="half" idx="10"/>
          </p:nvPr>
        </p:nvSpPr>
        <p:spPr/>
        <p:txBody>
          <a:bodyPr/>
          <a:lstStyle/>
          <a:p>
            <a:fld id="{F348B029-D181-433E-891F-2B7F7216FDDF}" type="datetime4">
              <a:rPr lang="fr-LU" smtClean="0"/>
              <a:t>19 Juillet 2022</a:t>
            </a:fld>
            <a:endParaRPr lang="fr-LU"/>
          </a:p>
        </p:txBody>
      </p:sp>
      <p:sp>
        <p:nvSpPr>
          <p:cNvPr id="5" name="Espace réservé du pied de page 4"/>
          <p:cNvSpPr>
            <a:spLocks noGrp="1"/>
          </p:cNvSpPr>
          <p:nvPr>
            <p:ph type="ftr" sz="quarter" idx="11"/>
          </p:nvPr>
        </p:nvSpPr>
        <p:spPr/>
        <p:txBody>
          <a:bodyPr/>
          <a:lstStyle/>
          <a:p>
            <a:endParaRPr lang="fr-LU"/>
          </a:p>
        </p:txBody>
      </p:sp>
      <p:sp>
        <p:nvSpPr>
          <p:cNvPr id="6" name="Espace réservé du numéro de diapositive 5"/>
          <p:cNvSpPr>
            <a:spLocks noGrp="1"/>
          </p:cNvSpPr>
          <p:nvPr>
            <p:ph type="sldNum" sz="quarter" idx="12"/>
          </p:nvPr>
        </p:nvSpPr>
        <p:spPr/>
        <p:txBody>
          <a:bodyPr/>
          <a:lstStyle/>
          <a:p>
            <a:fld id="{CA9E03D2-C399-4FB8-BC1A-71C2039434FC}" type="slidenum">
              <a:rPr lang="fr-LU" smtClean="0"/>
              <a:t>‹N°›</a:t>
            </a:fld>
            <a:endParaRPr lang="fr-LU"/>
          </a:p>
        </p:txBody>
      </p:sp>
    </p:spTree>
    <p:extLst>
      <p:ext uri="{BB962C8B-B14F-4D97-AF65-F5344CB8AC3E}">
        <p14:creationId xmlns:p14="http://schemas.microsoft.com/office/powerpoint/2010/main" val="19504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LU"/>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LU"/>
          </a:p>
        </p:txBody>
      </p:sp>
      <p:sp>
        <p:nvSpPr>
          <p:cNvPr id="4" name="Espace réservé de la date 3"/>
          <p:cNvSpPr>
            <a:spLocks noGrp="1"/>
          </p:cNvSpPr>
          <p:nvPr>
            <p:ph type="dt" sz="half" idx="10"/>
          </p:nvPr>
        </p:nvSpPr>
        <p:spPr/>
        <p:txBody>
          <a:bodyPr/>
          <a:lstStyle/>
          <a:p>
            <a:fld id="{DA2F59EE-F379-4ECB-BF3B-2722C1BFE0F3}" type="datetime4">
              <a:rPr lang="fr-LU" smtClean="0"/>
              <a:t>19 Juillet 2022</a:t>
            </a:fld>
            <a:endParaRPr lang="fr-LU"/>
          </a:p>
        </p:txBody>
      </p:sp>
      <p:sp>
        <p:nvSpPr>
          <p:cNvPr id="5" name="Espace réservé du pied de page 4"/>
          <p:cNvSpPr>
            <a:spLocks noGrp="1"/>
          </p:cNvSpPr>
          <p:nvPr>
            <p:ph type="ftr" sz="quarter" idx="11"/>
          </p:nvPr>
        </p:nvSpPr>
        <p:spPr/>
        <p:txBody>
          <a:bodyPr/>
          <a:lstStyle/>
          <a:p>
            <a:endParaRPr lang="fr-LU"/>
          </a:p>
        </p:txBody>
      </p:sp>
      <p:sp>
        <p:nvSpPr>
          <p:cNvPr id="6" name="Espace réservé du numéro de diapositive 5"/>
          <p:cNvSpPr>
            <a:spLocks noGrp="1"/>
          </p:cNvSpPr>
          <p:nvPr>
            <p:ph type="sldNum" sz="quarter" idx="12"/>
          </p:nvPr>
        </p:nvSpPr>
        <p:spPr/>
        <p:txBody>
          <a:bodyPr/>
          <a:lstStyle/>
          <a:p>
            <a:fld id="{CA9E03D2-C399-4FB8-BC1A-71C2039434FC}" type="slidenum">
              <a:rPr lang="fr-LU" smtClean="0"/>
              <a:t>‹N°›</a:t>
            </a:fld>
            <a:endParaRPr lang="fr-LU"/>
          </a:p>
        </p:txBody>
      </p:sp>
    </p:spTree>
    <p:extLst>
      <p:ext uri="{BB962C8B-B14F-4D97-AF65-F5344CB8AC3E}">
        <p14:creationId xmlns:p14="http://schemas.microsoft.com/office/powerpoint/2010/main" val="242870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LU"/>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LU"/>
          </a:p>
        </p:txBody>
      </p:sp>
      <p:sp>
        <p:nvSpPr>
          <p:cNvPr id="4" name="Espace réservé de la date 3"/>
          <p:cNvSpPr>
            <a:spLocks noGrp="1"/>
          </p:cNvSpPr>
          <p:nvPr>
            <p:ph type="dt" sz="half" idx="10"/>
          </p:nvPr>
        </p:nvSpPr>
        <p:spPr/>
        <p:txBody>
          <a:bodyPr/>
          <a:lstStyle/>
          <a:p>
            <a:fld id="{928D47C6-A9F8-4ABF-A4B7-8051B929CB83}" type="datetime4">
              <a:rPr lang="fr-LU" smtClean="0"/>
              <a:t>19 Juillet 2022</a:t>
            </a:fld>
            <a:endParaRPr lang="fr-LU"/>
          </a:p>
        </p:txBody>
      </p:sp>
      <p:sp>
        <p:nvSpPr>
          <p:cNvPr id="5" name="Espace réservé du pied de page 4"/>
          <p:cNvSpPr>
            <a:spLocks noGrp="1"/>
          </p:cNvSpPr>
          <p:nvPr>
            <p:ph type="ftr" sz="quarter" idx="11"/>
          </p:nvPr>
        </p:nvSpPr>
        <p:spPr/>
        <p:txBody>
          <a:bodyPr/>
          <a:lstStyle/>
          <a:p>
            <a:endParaRPr lang="fr-LU"/>
          </a:p>
        </p:txBody>
      </p:sp>
      <p:sp>
        <p:nvSpPr>
          <p:cNvPr id="6" name="Espace réservé du numéro de diapositive 5"/>
          <p:cNvSpPr>
            <a:spLocks noGrp="1"/>
          </p:cNvSpPr>
          <p:nvPr>
            <p:ph type="sldNum" sz="quarter" idx="12"/>
          </p:nvPr>
        </p:nvSpPr>
        <p:spPr/>
        <p:txBody>
          <a:bodyPr/>
          <a:lstStyle/>
          <a:p>
            <a:fld id="{CA9E03D2-C399-4FB8-BC1A-71C2039434FC}" type="slidenum">
              <a:rPr lang="fr-LU" smtClean="0"/>
              <a:t>‹N°›</a:t>
            </a:fld>
            <a:endParaRPr lang="fr-LU"/>
          </a:p>
        </p:txBody>
      </p:sp>
    </p:spTree>
    <p:extLst>
      <p:ext uri="{BB962C8B-B14F-4D97-AF65-F5344CB8AC3E}">
        <p14:creationId xmlns:p14="http://schemas.microsoft.com/office/powerpoint/2010/main" val="129210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LU"/>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6158CAE3-71F7-416F-95D1-FFAAF7FEABDB}" type="datetime4">
              <a:rPr lang="fr-LU" smtClean="0"/>
              <a:t>19 Juillet 2022</a:t>
            </a:fld>
            <a:endParaRPr lang="fr-LU"/>
          </a:p>
        </p:txBody>
      </p:sp>
      <p:sp>
        <p:nvSpPr>
          <p:cNvPr id="5" name="Espace réservé du pied de page 4"/>
          <p:cNvSpPr>
            <a:spLocks noGrp="1"/>
          </p:cNvSpPr>
          <p:nvPr>
            <p:ph type="ftr" sz="quarter" idx="11"/>
          </p:nvPr>
        </p:nvSpPr>
        <p:spPr/>
        <p:txBody>
          <a:bodyPr/>
          <a:lstStyle/>
          <a:p>
            <a:endParaRPr lang="fr-LU"/>
          </a:p>
        </p:txBody>
      </p:sp>
      <p:sp>
        <p:nvSpPr>
          <p:cNvPr id="6" name="Espace réservé du numéro de diapositive 5"/>
          <p:cNvSpPr>
            <a:spLocks noGrp="1"/>
          </p:cNvSpPr>
          <p:nvPr>
            <p:ph type="sldNum" sz="quarter" idx="12"/>
          </p:nvPr>
        </p:nvSpPr>
        <p:spPr/>
        <p:txBody>
          <a:bodyPr/>
          <a:lstStyle/>
          <a:p>
            <a:fld id="{CA9E03D2-C399-4FB8-BC1A-71C2039434FC}" type="slidenum">
              <a:rPr lang="fr-LU" smtClean="0"/>
              <a:t>‹N°›</a:t>
            </a:fld>
            <a:endParaRPr lang="fr-LU"/>
          </a:p>
        </p:txBody>
      </p:sp>
    </p:spTree>
    <p:extLst>
      <p:ext uri="{BB962C8B-B14F-4D97-AF65-F5344CB8AC3E}">
        <p14:creationId xmlns:p14="http://schemas.microsoft.com/office/powerpoint/2010/main" val="246571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LU"/>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LU"/>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LU"/>
          </a:p>
        </p:txBody>
      </p:sp>
      <p:sp>
        <p:nvSpPr>
          <p:cNvPr id="5" name="Espace réservé de la date 4"/>
          <p:cNvSpPr>
            <a:spLocks noGrp="1"/>
          </p:cNvSpPr>
          <p:nvPr>
            <p:ph type="dt" sz="half" idx="10"/>
          </p:nvPr>
        </p:nvSpPr>
        <p:spPr/>
        <p:txBody>
          <a:bodyPr/>
          <a:lstStyle/>
          <a:p>
            <a:fld id="{04149FA6-1CEB-43DF-9B27-997B2B41D196}" type="datetime4">
              <a:rPr lang="fr-LU" smtClean="0"/>
              <a:t>19 Juillet 2022</a:t>
            </a:fld>
            <a:endParaRPr lang="fr-LU"/>
          </a:p>
        </p:txBody>
      </p:sp>
      <p:sp>
        <p:nvSpPr>
          <p:cNvPr id="6" name="Espace réservé du pied de page 5"/>
          <p:cNvSpPr>
            <a:spLocks noGrp="1"/>
          </p:cNvSpPr>
          <p:nvPr>
            <p:ph type="ftr" sz="quarter" idx="11"/>
          </p:nvPr>
        </p:nvSpPr>
        <p:spPr/>
        <p:txBody>
          <a:bodyPr/>
          <a:lstStyle/>
          <a:p>
            <a:endParaRPr lang="fr-LU"/>
          </a:p>
        </p:txBody>
      </p:sp>
      <p:sp>
        <p:nvSpPr>
          <p:cNvPr id="7" name="Espace réservé du numéro de diapositive 6"/>
          <p:cNvSpPr>
            <a:spLocks noGrp="1"/>
          </p:cNvSpPr>
          <p:nvPr>
            <p:ph type="sldNum" sz="quarter" idx="12"/>
          </p:nvPr>
        </p:nvSpPr>
        <p:spPr/>
        <p:txBody>
          <a:bodyPr/>
          <a:lstStyle/>
          <a:p>
            <a:fld id="{CA9E03D2-C399-4FB8-BC1A-71C2039434FC}" type="slidenum">
              <a:rPr lang="fr-LU" smtClean="0"/>
              <a:t>‹N°›</a:t>
            </a:fld>
            <a:endParaRPr lang="fr-LU"/>
          </a:p>
        </p:txBody>
      </p:sp>
    </p:spTree>
    <p:extLst>
      <p:ext uri="{BB962C8B-B14F-4D97-AF65-F5344CB8AC3E}">
        <p14:creationId xmlns:p14="http://schemas.microsoft.com/office/powerpoint/2010/main" val="383802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LU"/>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LU"/>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LU"/>
          </a:p>
        </p:txBody>
      </p:sp>
      <p:sp>
        <p:nvSpPr>
          <p:cNvPr id="7" name="Espace réservé de la date 6"/>
          <p:cNvSpPr>
            <a:spLocks noGrp="1"/>
          </p:cNvSpPr>
          <p:nvPr>
            <p:ph type="dt" sz="half" idx="10"/>
          </p:nvPr>
        </p:nvSpPr>
        <p:spPr/>
        <p:txBody>
          <a:bodyPr/>
          <a:lstStyle/>
          <a:p>
            <a:fld id="{629D1FF1-B143-418B-8C2A-88493F7A4546}" type="datetime4">
              <a:rPr lang="fr-LU" smtClean="0"/>
              <a:t>19 Juillet 2022</a:t>
            </a:fld>
            <a:endParaRPr lang="fr-LU"/>
          </a:p>
        </p:txBody>
      </p:sp>
      <p:sp>
        <p:nvSpPr>
          <p:cNvPr id="8" name="Espace réservé du pied de page 7"/>
          <p:cNvSpPr>
            <a:spLocks noGrp="1"/>
          </p:cNvSpPr>
          <p:nvPr>
            <p:ph type="ftr" sz="quarter" idx="11"/>
          </p:nvPr>
        </p:nvSpPr>
        <p:spPr/>
        <p:txBody>
          <a:bodyPr/>
          <a:lstStyle/>
          <a:p>
            <a:endParaRPr lang="fr-LU"/>
          </a:p>
        </p:txBody>
      </p:sp>
      <p:sp>
        <p:nvSpPr>
          <p:cNvPr id="9" name="Espace réservé du numéro de diapositive 8"/>
          <p:cNvSpPr>
            <a:spLocks noGrp="1"/>
          </p:cNvSpPr>
          <p:nvPr>
            <p:ph type="sldNum" sz="quarter" idx="12"/>
          </p:nvPr>
        </p:nvSpPr>
        <p:spPr/>
        <p:txBody>
          <a:bodyPr/>
          <a:lstStyle/>
          <a:p>
            <a:fld id="{CA9E03D2-C399-4FB8-BC1A-71C2039434FC}" type="slidenum">
              <a:rPr lang="fr-LU" smtClean="0"/>
              <a:t>‹N°›</a:t>
            </a:fld>
            <a:endParaRPr lang="fr-LU"/>
          </a:p>
        </p:txBody>
      </p:sp>
    </p:spTree>
    <p:extLst>
      <p:ext uri="{BB962C8B-B14F-4D97-AF65-F5344CB8AC3E}">
        <p14:creationId xmlns:p14="http://schemas.microsoft.com/office/powerpoint/2010/main" val="35505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LU"/>
          </a:p>
        </p:txBody>
      </p:sp>
      <p:sp>
        <p:nvSpPr>
          <p:cNvPr id="3" name="Espace réservé de la date 2"/>
          <p:cNvSpPr>
            <a:spLocks noGrp="1"/>
          </p:cNvSpPr>
          <p:nvPr>
            <p:ph type="dt" sz="half" idx="10"/>
          </p:nvPr>
        </p:nvSpPr>
        <p:spPr/>
        <p:txBody>
          <a:bodyPr/>
          <a:lstStyle/>
          <a:p>
            <a:fld id="{277A2639-AC9D-4134-B9D6-94F604060D3D}" type="datetime4">
              <a:rPr lang="fr-LU" smtClean="0"/>
              <a:t>19 Juillet 2022</a:t>
            </a:fld>
            <a:endParaRPr lang="fr-LU"/>
          </a:p>
        </p:txBody>
      </p:sp>
      <p:sp>
        <p:nvSpPr>
          <p:cNvPr id="4" name="Espace réservé du pied de page 3"/>
          <p:cNvSpPr>
            <a:spLocks noGrp="1"/>
          </p:cNvSpPr>
          <p:nvPr>
            <p:ph type="ftr" sz="quarter" idx="11"/>
          </p:nvPr>
        </p:nvSpPr>
        <p:spPr/>
        <p:txBody>
          <a:bodyPr/>
          <a:lstStyle/>
          <a:p>
            <a:endParaRPr lang="fr-LU"/>
          </a:p>
        </p:txBody>
      </p:sp>
      <p:sp>
        <p:nvSpPr>
          <p:cNvPr id="5" name="Espace réservé du numéro de diapositive 4"/>
          <p:cNvSpPr>
            <a:spLocks noGrp="1"/>
          </p:cNvSpPr>
          <p:nvPr>
            <p:ph type="sldNum" sz="quarter" idx="12"/>
          </p:nvPr>
        </p:nvSpPr>
        <p:spPr/>
        <p:txBody>
          <a:bodyPr/>
          <a:lstStyle/>
          <a:p>
            <a:fld id="{CA9E03D2-C399-4FB8-BC1A-71C2039434FC}" type="slidenum">
              <a:rPr lang="fr-LU" smtClean="0"/>
              <a:t>‹N°›</a:t>
            </a:fld>
            <a:endParaRPr lang="fr-LU"/>
          </a:p>
        </p:txBody>
      </p:sp>
    </p:spTree>
    <p:extLst>
      <p:ext uri="{BB962C8B-B14F-4D97-AF65-F5344CB8AC3E}">
        <p14:creationId xmlns:p14="http://schemas.microsoft.com/office/powerpoint/2010/main" val="114685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EE5429D-8650-41F3-B670-2F41DE3DE0A5}" type="datetime4">
              <a:rPr lang="fr-LU" smtClean="0"/>
              <a:t>19 Juillet 2022</a:t>
            </a:fld>
            <a:endParaRPr lang="fr-LU"/>
          </a:p>
        </p:txBody>
      </p:sp>
      <p:sp>
        <p:nvSpPr>
          <p:cNvPr id="3" name="Espace réservé du pied de page 2"/>
          <p:cNvSpPr>
            <a:spLocks noGrp="1"/>
          </p:cNvSpPr>
          <p:nvPr>
            <p:ph type="ftr" sz="quarter" idx="11"/>
          </p:nvPr>
        </p:nvSpPr>
        <p:spPr/>
        <p:txBody>
          <a:bodyPr/>
          <a:lstStyle/>
          <a:p>
            <a:endParaRPr lang="fr-LU"/>
          </a:p>
        </p:txBody>
      </p:sp>
      <p:sp>
        <p:nvSpPr>
          <p:cNvPr id="4" name="Espace réservé du numéro de diapositive 3"/>
          <p:cNvSpPr>
            <a:spLocks noGrp="1"/>
          </p:cNvSpPr>
          <p:nvPr>
            <p:ph type="sldNum" sz="quarter" idx="12"/>
          </p:nvPr>
        </p:nvSpPr>
        <p:spPr/>
        <p:txBody>
          <a:bodyPr/>
          <a:lstStyle/>
          <a:p>
            <a:fld id="{CA9E03D2-C399-4FB8-BC1A-71C2039434FC}" type="slidenum">
              <a:rPr lang="fr-LU" smtClean="0"/>
              <a:t>‹N°›</a:t>
            </a:fld>
            <a:endParaRPr lang="fr-LU"/>
          </a:p>
        </p:txBody>
      </p:sp>
    </p:spTree>
    <p:extLst>
      <p:ext uri="{BB962C8B-B14F-4D97-AF65-F5344CB8AC3E}">
        <p14:creationId xmlns:p14="http://schemas.microsoft.com/office/powerpoint/2010/main" val="179116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LU"/>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LU"/>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5EB7E1-773F-44C5-AC5B-B87829B89717}" type="datetime4">
              <a:rPr lang="fr-LU" smtClean="0"/>
              <a:t>19 Juillet 2022</a:t>
            </a:fld>
            <a:endParaRPr lang="fr-LU"/>
          </a:p>
        </p:txBody>
      </p:sp>
      <p:sp>
        <p:nvSpPr>
          <p:cNvPr id="6" name="Espace réservé du pied de page 5"/>
          <p:cNvSpPr>
            <a:spLocks noGrp="1"/>
          </p:cNvSpPr>
          <p:nvPr>
            <p:ph type="ftr" sz="quarter" idx="11"/>
          </p:nvPr>
        </p:nvSpPr>
        <p:spPr/>
        <p:txBody>
          <a:bodyPr/>
          <a:lstStyle/>
          <a:p>
            <a:endParaRPr lang="fr-LU"/>
          </a:p>
        </p:txBody>
      </p:sp>
      <p:sp>
        <p:nvSpPr>
          <p:cNvPr id="7" name="Espace réservé du numéro de diapositive 6"/>
          <p:cNvSpPr>
            <a:spLocks noGrp="1"/>
          </p:cNvSpPr>
          <p:nvPr>
            <p:ph type="sldNum" sz="quarter" idx="12"/>
          </p:nvPr>
        </p:nvSpPr>
        <p:spPr/>
        <p:txBody>
          <a:bodyPr/>
          <a:lstStyle/>
          <a:p>
            <a:fld id="{CA9E03D2-C399-4FB8-BC1A-71C2039434FC}" type="slidenum">
              <a:rPr lang="fr-LU" smtClean="0"/>
              <a:t>‹N°›</a:t>
            </a:fld>
            <a:endParaRPr lang="fr-LU"/>
          </a:p>
        </p:txBody>
      </p:sp>
    </p:spTree>
    <p:extLst>
      <p:ext uri="{BB962C8B-B14F-4D97-AF65-F5344CB8AC3E}">
        <p14:creationId xmlns:p14="http://schemas.microsoft.com/office/powerpoint/2010/main" val="7898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LU"/>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LU"/>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D5D38EE-6479-4D3F-9118-B3D27920C4E4}" type="datetime4">
              <a:rPr lang="fr-LU" smtClean="0"/>
              <a:t>19 Juillet 2022</a:t>
            </a:fld>
            <a:endParaRPr lang="fr-LU"/>
          </a:p>
        </p:txBody>
      </p:sp>
      <p:sp>
        <p:nvSpPr>
          <p:cNvPr id="6" name="Espace réservé du pied de page 5"/>
          <p:cNvSpPr>
            <a:spLocks noGrp="1"/>
          </p:cNvSpPr>
          <p:nvPr>
            <p:ph type="ftr" sz="quarter" idx="11"/>
          </p:nvPr>
        </p:nvSpPr>
        <p:spPr/>
        <p:txBody>
          <a:bodyPr/>
          <a:lstStyle/>
          <a:p>
            <a:endParaRPr lang="fr-LU"/>
          </a:p>
        </p:txBody>
      </p:sp>
      <p:sp>
        <p:nvSpPr>
          <p:cNvPr id="7" name="Espace réservé du numéro de diapositive 6"/>
          <p:cNvSpPr>
            <a:spLocks noGrp="1"/>
          </p:cNvSpPr>
          <p:nvPr>
            <p:ph type="sldNum" sz="quarter" idx="12"/>
          </p:nvPr>
        </p:nvSpPr>
        <p:spPr/>
        <p:txBody>
          <a:bodyPr/>
          <a:lstStyle/>
          <a:p>
            <a:fld id="{CA9E03D2-C399-4FB8-BC1A-71C2039434FC}" type="slidenum">
              <a:rPr lang="fr-LU" smtClean="0"/>
              <a:t>‹N°›</a:t>
            </a:fld>
            <a:endParaRPr lang="fr-LU"/>
          </a:p>
        </p:txBody>
      </p:sp>
    </p:spTree>
    <p:extLst>
      <p:ext uri="{BB962C8B-B14F-4D97-AF65-F5344CB8AC3E}">
        <p14:creationId xmlns:p14="http://schemas.microsoft.com/office/powerpoint/2010/main" val="275324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LU"/>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LU"/>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41F20-14F2-45EB-96DD-B59BE629525B}" type="datetime4">
              <a:rPr lang="fr-LU" smtClean="0"/>
              <a:t>19 Juillet 2022</a:t>
            </a:fld>
            <a:endParaRPr lang="fr-LU"/>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LU"/>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E03D2-C399-4FB8-BC1A-71C2039434FC}" type="slidenum">
              <a:rPr lang="fr-LU" smtClean="0"/>
              <a:t>‹N°›</a:t>
            </a:fld>
            <a:endParaRPr lang="fr-LU"/>
          </a:p>
        </p:txBody>
      </p:sp>
    </p:spTree>
    <p:extLst>
      <p:ext uri="{BB962C8B-B14F-4D97-AF65-F5344CB8AC3E}">
        <p14:creationId xmlns:p14="http://schemas.microsoft.com/office/powerpoint/2010/main" val="1204680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4.png"/><Relationship Id="rId9"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openxmlformats.org/officeDocument/2006/relationships/hyperlink" Target="https://www.ombudsman.lu/uploads/RA/RA2021.pdf" TargetMode="External"/><Relationship Id="rId3" Type="http://schemas.openxmlformats.org/officeDocument/2006/relationships/image" Target="../media/image3.png"/><Relationship Id="rId7"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png"/><Relationship Id="rId9" Type="http://schemas.openxmlformats.org/officeDocument/2006/relationships/hyperlink" Target="https://www.chd.lu/ArchivePlayer/video/3708.html"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png"/><Relationship Id="rId7"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chd.lu/ArchivePlayer/video/3664/sequence/202013.html" TargetMode="External"/><Relationship Id="rId5" Type="http://schemas.openxmlformats.org/officeDocument/2006/relationships/hyperlink" Target="https://www.ombudsman.lu/uploads/RA/RA2020.pdf" TargetMode="Externa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2038" y="1954783"/>
            <a:ext cx="8758989" cy="1238801"/>
          </a:xfrm>
          <a:prstGeom prst="rect">
            <a:avLst/>
          </a:prstGeom>
        </p:spPr>
        <p:txBody>
          <a:bodyPr wrap="square">
            <a:spAutoFit/>
          </a:bodyPr>
          <a:lstStyle/>
          <a:p>
            <a:endParaRPr lang="fr-LU" sz="1050" b="0" i="0" u="none" strike="noStrike" baseline="0" dirty="0">
              <a:solidFill>
                <a:srgbClr val="000000"/>
              </a:solidFill>
              <a:latin typeface="Arial" panose="020B0604020202020204" pitchFamily="34" charset="0"/>
            </a:endParaRPr>
          </a:p>
          <a:p>
            <a:pPr algn="ctr"/>
            <a:r>
              <a:rPr lang="fr-LU" sz="1050" b="0" i="0" u="none" strike="noStrike" baseline="0" dirty="0">
                <a:solidFill>
                  <a:srgbClr val="000000"/>
                </a:solidFill>
                <a:latin typeface="Arial" panose="020B0604020202020204" pitchFamily="34" charset="0"/>
              </a:rPr>
              <a:t> </a:t>
            </a:r>
            <a:r>
              <a:rPr lang="fr-LU" sz="3200" b="1" dirty="0">
                <a:solidFill>
                  <a:srgbClr val="000000"/>
                </a:solidFill>
              </a:rPr>
              <a:t>Documents Conférence de presse </a:t>
            </a:r>
            <a:r>
              <a:rPr lang="fr-LU" sz="3200" b="1" dirty="0"/>
              <a:t>20/07/2022</a:t>
            </a:r>
            <a:endParaRPr lang="fr-LU" sz="3200" dirty="0"/>
          </a:p>
          <a:p>
            <a:pPr algn="ctr"/>
            <a:r>
              <a:rPr lang="fr-LU" sz="3200" b="1" dirty="0">
                <a:solidFill>
                  <a:srgbClr val="000000"/>
                </a:solidFill>
              </a:rPr>
              <a:t>Bilan de la Commission des Pétitions 2021-2022 </a:t>
            </a:r>
            <a:endParaRPr lang="fr-LU" sz="3200" dirty="0"/>
          </a:p>
        </p:txBody>
      </p:sp>
      <p:pic>
        <p:nvPicPr>
          <p:cNvPr id="5" name="Image 4"/>
          <p:cNvPicPr>
            <a:picLocks noChangeAspect="1"/>
          </p:cNvPicPr>
          <p:nvPr/>
        </p:nvPicPr>
        <p:blipFill>
          <a:blip r:embed="rId2"/>
          <a:stretch>
            <a:fillRect/>
          </a:stretch>
        </p:blipFill>
        <p:spPr>
          <a:xfrm>
            <a:off x="2836035" y="645737"/>
            <a:ext cx="6750996" cy="753894"/>
          </a:xfrm>
          <a:prstGeom prst="rect">
            <a:avLst/>
          </a:prstGeom>
        </p:spPr>
      </p:pic>
      <p:pic>
        <p:nvPicPr>
          <p:cNvPr id="6" name="Image 5"/>
          <p:cNvPicPr>
            <a:picLocks noChangeAspect="1"/>
          </p:cNvPicPr>
          <p:nvPr/>
        </p:nvPicPr>
        <p:blipFill>
          <a:blip r:embed="rId3"/>
          <a:stretch>
            <a:fillRect/>
          </a:stretch>
        </p:blipFill>
        <p:spPr>
          <a:xfrm>
            <a:off x="4995576" y="3748736"/>
            <a:ext cx="2431915" cy="2431915"/>
          </a:xfrm>
          <a:prstGeom prst="rect">
            <a:avLst/>
          </a:prstGeom>
        </p:spPr>
      </p:pic>
      <p:sp>
        <p:nvSpPr>
          <p:cNvPr id="2" name="Espace réservé du numéro de diapositive 1"/>
          <p:cNvSpPr>
            <a:spLocks noGrp="1"/>
          </p:cNvSpPr>
          <p:nvPr>
            <p:ph type="sldNum" sz="quarter" idx="12"/>
          </p:nvPr>
        </p:nvSpPr>
        <p:spPr/>
        <p:txBody>
          <a:bodyPr/>
          <a:lstStyle/>
          <a:p>
            <a:r>
              <a:rPr lang="fr-LU" dirty="0" smtClean="0"/>
              <a:t>1</a:t>
            </a:r>
            <a:endParaRPr lang="fr-LU" dirty="0"/>
          </a:p>
        </p:txBody>
      </p:sp>
    </p:spTree>
    <p:extLst>
      <p:ext uri="{BB962C8B-B14F-4D97-AF65-F5344CB8AC3E}">
        <p14:creationId xmlns:p14="http://schemas.microsoft.com/office/powerpoint/2010/main" val="298710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63962" y="1729923"/>
            <a:ext cx="10864072" cy="646331"/>
          </a:xfrm>
          <a:prstGeom prst="rect">
            <a:avLst/>
          </a:prstGeom>
        </p:spPr>
        <p:txBody>
          <a:bodyPr wrap="square">
            <a:spAutoFit/>
          </a:bodyPr>
          <a:lstStyle/>
          <a:p>
            <a:pPr algn="just"/>
            <a:r>
              <a:rPr lang="fr-LU" b="1" u="sng" dirty="0"/>
              <a:t>Classement décroissant à partir de 1.000 signatures récoltées des pétitions ayant récolté le plus de signatures depuis le 28.07.2021 (= date de la première réunion après la Conférence de presse du 20.07.2021)</a:t>
            </a:r>
            <a:endParaRPr lang="fr-LU" sz="1600" dirty="0"/>
          </a:p>
        </p:txBody>
      </p:sp>
      <p:graphicFrame>
        <p:nvGraphicFramePr>
          <p:cNvPr id="7" name="Tableau 6"/>
          <p:cNvGraphicFramePr>
            <a:graphicFrameLocks noGrp="1"/>
          </p:cNvGraphicFramePr>
          <p:nvPr>
            <p:extLst>
              <p:ext uri="{D42A27DB-BD31-4B8C-83A1-F6EECF244321}">
                <p14:modId xmlns:p14="http://schemas.microsoft.com/office/powerpoint/2010/main" val="2703900188"/>
              </p:ext>
            </p:extLst>
          </p:nvPr>
        </p:nvGraphicFramePr>
        <p:xfrm>
          <a:off x="412242" y="2434366"/>
          <a:ext cx="11367511" cy="4364391"/>
        </p:xfrm>
        <a:graphic>
          <a:graphicData uri="http://schemas.openxmlformats.org/drawingml/2006/table">
            <a:tbl>
              <a:tblPr firstRow="1" firstCol="1" bandRow="1">
                <a:tableStyleId>{5C22544A-7EE6-4342-B048-85BDC9FD1C3A}</a:tableStyleId>
              </a:tblPr>
              <a:tblGrid>
                <a:gridCol w="534880">
                  <a:extLst>
                    <a:ext uri="{9D8B030D-6E8A-4147-A177-3AD203B41FA5}">
                      <a16:colId xmlns:a16="http://schemas.microsoft.com/office/drawing/2014/main" val="2718969483"/>
                    </a:ext>
                  </a:extLst>
                </a:gridCol>
                <a:gridCol w="5163944">
                  <a:extLst>
                    <a:ext uri="{9D8B030D-6E8A-4147-A177-3AD203B41FA5}">
                      <a16:colId xmlns:a16="http://schemas.microsoft.com/office/drawing/2014/main" val="2831301520"/>
                    </a:ext>
                  </a:extLst>
                </a:gridCol>
                <a:gridCol w="2802824">
                  <a:extLst>
                    <a:ext uri="{9D8B030D-6E8A-4147-A177-3AD203B41FA5}">
                      <a16:colId xmlns:a16="http://schemas.microsoft.com/office/drawing/2014/main" val="1824241315"/>
                    </a:ext>
                  </a:extLst>
                </a:gridCol>
                <a:gridCol w="2865863">
                  <a:extLst>
                    <a:ext uri="{9D8B030D-6E8A-4147-A177-3AD203B41FA5}">
                      <a16:colId xmlns:a16="http://schemas.microsoft.com/office/drawing/2014/main" val="378002315"/>
                    </a:ext>
                  </a:extLst>
                </a:gridCol>
              </a:tblGrid>
              <a:tr h="437438">
                <a:tc>
                  <a:txBody>
                    <a:bodyPr/>
                    <a:lstStyle/>
                    <a:p>
                      <a:pPr>
                        <a:lnSpc>
                          <a:spcPct val="107000"/>
                        </a:lnSpc>
                        <a:spcAft>
                          <a:spcPts val="0"/>
                        </a:spcAft>
                      </a:pPr>
                      <a:r>
                        <a:rPr lang="fr-LU" sz="1300" dirty="0">
                          <a:solidFill>
                            <a:schemeClr val="tx1"/>
                          </a:solidFill>
                          <a:effectLst/>
                          <a:latin typeface="Arial" panose="020B0604020202020204" pitchFamily="34" charset="0"/>
                          <a:cs typeface="Arial" panose="020B0604020202020204" pitchFamily="34" charset="0"/>
                        </a:rPr>
                        <a:t>Rang</a:t>
                      </a:r>
                      <a:endParaRPr lang="fr-LU"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09" marR="46209" marT="0" marB="0"/>
                </a:tc>
                <a:tc>
                  <a:txBody>
                    <a:bodyPr/>
                    <a:lstStyle/>
                    <a:p>
                      <a:pPr>
                        <a:lnSpc>
                          <a:spcPct val="107000"/>
                        </a:lnSpc>
                        <a:spcAft>
                          <a:spcPts val="0"/>
                        </a:spcAft>
                      </a:pPr>
                      <a:r>
                        <a:rPr lang="fr-LU" sz="1300" dirty="0">
                          <a:solidFill>
                            <a:schemeClr val="tx1"/>
                          </a:solidFill>
                          <a:effectLst/>
                          <a:latin typeface="Arial" panose="020B0604020202020204" pitchFamily="34" charset="0"/>
                          <a:cs typeface="Arial" panose="020B0604020202020204" pitchFamily="34" charset="0"/>
                        </a:rPr>
                        <a:t>Numéro et Intitulé de la pétition</a:t>
                      </a:r>
                      <a:endParaRPr lang="fr-LU"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09" marR="46209" marT="0" marB="0"/>
                </a:tc>
                <a:tc>
                  <a:txBody>
                    <a:bodyPr/>
                    <a:lstStyle/>
                    <a:p>
                      <a:pPr algn="l">
                        <a:lnSpc>
                          <a:spcPct val="107000"/>
                        </a:lnSpc>
                        <a:spcAft>
                          <a:spcPts val="0"/>
                        </a:spcAft>
                      </a:pPr>
                      <a:r>
                        <a:rPr lang="fr-LU" sz="1300" dirty="0">
                          <a:solidFill>
                            <a:schemeClr val="tx1"/>
                          </a:solidFill>
                          <a:effectLst/>
                          <a:latin typeface="Arial" panose="020B0604020202020204" pitchFamily="34" charset="0"/>
                          <a:cs typeface="Arial" panose="020B0604020202020204" pitchFamily="34" charset="0"/>
                        </a:rPr>
                        <a:t>Nombre de signatures validées</a:t>
                      </a:r>
                      <a:endParaRPr lang="fr-LU"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09" marR="46209" marT="0" marB="0"/>
                </a:tc>
                <a:tc>
                  <a:txBody>
                    <a:bodyPr/>
                    <a:lstStyle/>
                    <a:p>
                      <a:pPr>
                        <a:lnSpc>
                          <a:spcPct val="107000"/>
                        </a:lnSpc>
                        <a:spcAft>
                          <a:spcPts val="0"/>
                        </a:spcAft>
                      </a:pPr>
                      <a:r>
                        <a:rPr lang="fr-LU" sz="1300" dirty="0">
                          <a:solidFill>
                            <a:schemeClr val="tx1"/>
                          </a:solidFill>
                          <a:effectLst/>
                          <a:latin typeface="Arial" panose="020B0604020202020204" pitchFamily="34" charset="0"/>
                          <a:cs typeface="Arial" panose="020B0604020202020204" pitchFamily="34" charset="0"/>
                        </a:rPr>
                        <a:t>Remarques</a:t>
                      </a:r>
                      <a:endParaRPr lang="fr-LU"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09" marR="46209" marT="0" marB="0"/>
                </a:tc>
                <a:extLst>
                  <a:ext uri="{0D108BD9-81ED-4DB2-BD59-A6C34878D82A}">
                    <a16:rowId xmlns:a16="http://schemas.microsoft.com/office/drawing/2014/main" val="3712757164"/>
                  </a:ext>
                </a:extLst>
              </a:tr>
              <a:tr h="444928">
                <a:tc>
                  <a:txBody>
                    <a:bodyPr/>
                    <a:lstStyle/>
                    <a:p>
                      <a:pPr algn="ctr">
                        <a:lnSpc>
                          <a:spcPct val="107000"/>
                        </a:lnSpc>
                        <a:spcAft>
                          <a:spcPts val="0"/>
                        </a:spcAft>
                      </a:pPr>
                      <a:r>
                        <a:rPr lang="fr-LU" sz="1200" dirty="0">
                          <a:solidFill>
                            <a:schemeClr val="tx1"/>
                          </a:solidFill>
                          <a:effectLst/>
                          <a:latin typeface="Arial" panose="020B0604020202020204" pitchFamily="34" charset="0"/>
                          <a:cs typeface="Arial" panose="020B0604020202020204" pitchFamily="34" charset="0"/>
                        </a:rPr>
                        <a:t>1</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09" marR="46209"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Pétition publique 2007 - E Referendum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iwwert</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ons</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Verfassungsreform</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18645</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(dont 833 signatures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Débat public du 25 novembre 2021</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4063715553"/>
                  </a:ext>
                </a:extLst>
              </a:tr>
              <a:tr h="385508">
                <a:tc>
                  <a:txBody>
                    <a:bodyPr/>
                    <a:lstStyle/>
                    <a:p>
                      <a:pPr algn="ctr">
                        <a:lnSpc>
                          <a:spcPct val="107000"/>
                        </a:lnSpc>
                        <a:spcAft>
                          <a:spcPts val="0"/>
                        </a:spcAft>
                      </a:pPr>
                      <a:r>
                        <a:rPr lang="fr-LU" sz="1200" dirty="0">
                          <a:solidFill>
                            <a:schemeClr val="tx1"/>
                          </a:solidFill>
                          <a:effectLst/>
                          <a:latin typeface="Arial" panose="020B0604020202020204" pitchFamily="34" charset="0"/>
                          <a:cs typeface="Arial" panose="020B0604020202020204" pitchFamily="34" charset="0"/>
                        </a:rPr>
                        <a:t>2</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09" marR="46209"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Pétition publique 1950 - Pétition contre la vaccination obligatoire COVID19 pour les citoyens</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11456</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Débat public du 12 janvier 2022</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861239874"/>
                  </a:ext>
                </a:extLst>
              </a:tr>
              <a:tr h="542538">
                <a:tc>
                  <a:txBody>
                    <a:bodyPr/>
                    <a:lstStyle/>
                    <a:p>
                      <a:pPr algn="ctr">
                        <a:lnSpc>
                          <a:spcPct val="107000"/>
                        </a:lnSpc>
                        <a:spcAft>
                          <a:spcPts val="0"/>
                        </a:spcAft>
                      </a:pPr>
                      <a:r>
                        <a:rPr lang="fr-LU" sz="1200">
                          <a:solidFill>
                            <a:schemeClr val="tx1"/>
                          </a:solidFill>
                          <a:effectLst/>
                          <a:latin typeface="Arial" panose="020B0604020202020204" pitchFamily="34" charset="0"/>
                          <a:cs typeface="Arial" panose="020B0604020202020204" pitchFamily="34" charset="0"/>
                        </a:rPr>
                        <a:t>3</a:t>
                      </a:r>
                      <a:endParaRPr lang="fr-LU"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09" marR="46209"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Pétition publique 2044 - Pétition contre l'obligation de présenter le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Covid</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Check dans les institutions publiques (les h</a:t>
                      </a:r>
                      <a:r>
                        <a:rPr lang="fr-FR" sz="1150" b="1" i="0" dirty="0">
                          <a:solidFill>
                            <a:srgbClr val="00B050"/>
                          </a:solidFill>
                          <a:effectLst/>
                          <a:latin typeface="Arial" panose="020B0604020202020204" pitchFamily="34" charset="0"/>
                          <a:ea typeface="Calibri" panose="020F0502020204030204" pitchFamily="34" charset="0"/>
                          <a:cs typeface="Arial" panose="020B0604020202020204" pitchFamily="34" charset="0"/>
                        </a:rPr>
                        <a:t>ôpita</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ux, les écoles, etc.) et les entreprises privées</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6017</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Débat public du 9 mars 2022</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990943783"/>
                  </a:ext>
                </a:extLst>
              </a:tr>
              <a:tr h="383827">
                <a:tc>
                  <a:txBody>
                    <a:bodyPr/>
                    <a:lstStyle/>
                    <a:p>
                      <a:pPr algn="ctr">
                        <a:lnSpc>
                          <a:spcPct val="107000"/>
                        </a:lnSpc>
                        <a:spcAft>
                          <a:spcPts val="0"/>
                        </a:spcAft>
                      </a:pPr>
                      <a:r>
                        <a:rPr lang="fr-LU" sz="1200" dirty="0">
                          <a:solidFill>
                            <a:schemeClr val="tx1"/>
                          </a:solidFill>
                          <a:effectLst/>
                          <a:latin typeface="Arial" panose="020B0604020202020204" pitchFamily="34" charset="0"/>
                          <a:cs typeface="Arial" panose="020B0604020202020204" pitchFamily="34" charset="0"/>
                        </a:rPr>
                        <a:t>4</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09" marR="46209" marT="0" marB="0"/>
                </a:tc>
                <a:tc>
                  <a:txBody>
                    <a:bodyPr/>
                    <a:lstStyle/>
                    <a:p>
                      <a:pPr algn="just">
                        <a:spcAft>
                          <a:spcPts val="0"/>
                        </a:spcAft>
                      </a:pPr>
                      <a:r>
                        <a:rPr lang="fr-FR" sz="115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Pétition publique 2043 - Pour un référendum pour l'interdiction du </a:t>
                      </a:r>
                      <a:r>
                        <a:rPr lang="fr-FR" sz="115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Pass</a:t>
                      </a:r>
                      <a:r>
                        <a:rPr lang="fr-FR" sz="115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Sanitaire (</a:t>
                      </a:r>
                      <a:r>
                        <a:rPr lang="fr-FR" sz="115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CovidCheck</a:t>
                      </a:r>
                      <a:r>
                        <a:rPr lang="fr-FR" sz="115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ou équivalent) au Luxembourg</a:t>
                      </a:r>
                      <a:endParaRPr lang="fr-LU" sz="115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5892</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Débat public annulé par le pétitionnaire</a:t>
                      </a:r>
                      <a:endParaRPr lang="fr-LU" sz="115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3648776271"/>
                  </a:ext>
                </a:extLst>
              </a:tr>
              <a:tr h="361692">
                <a:tc>
                  <a:txBody>
                    <a:bodyPr/>
                    <a:lstStyle/>
                    <a:p>
                      <a:pPr algn="ctr">
                        <a:lnSpc>
                          <a:spcPct val="107000"/>
                        </a:lnSpc>
                        <a:spcAft>
                          <a:spcPts val="0"/>
                        </a:spcAft>
                      </a:pPr>
                      <a:r>
                        <a:rPr lang="fr-LU" sz="1200" dirty="0">
                          <a:solidFill>
                            <a:schemeClr val="tx1"/>
                          </a:solidFill>
                          <a:effectLst/>
                          <a:latin typeface="Arial" panose="020B0604020202020204" pitchFamily="34" charset="0"/>
                          <a:cs typeface="Arial" panose="020B0604020202020204" pitchFamily="34" charset="0"/>
                        </a:rPr>
                        <a:t>5</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09" marR="46209"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Pétition publique 2078 - Egalisation des mesures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CovidCheck</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à l'ensemble de la population</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5807</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Débat public du 23 février 2022</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3311325171"/>
                  </a:ext>
                </a:extLst>
              </a:tr>
              <a:tr h="361692">
                <a:tc>
                  <a:txBody>
                    <a:bodyPr/>
                    <a:lstStyle/>
                    <a:p>
                      <a:pPr algn="ctr">
                        <a:lnSpc>
                          <a:spcPct val="107000"/>
                        </a:lnSpc>
                        <a:spcAft>
                          <a:spcPts val="0"/>
                        </a:spcAft>
                      </a:pPr>
                      <a:r>
                        <a:rPr lang="fr-LU" sz="1200" dirty="0">
                          <a:solidFill>
                            <a:schemeClr val="tx1"/>
                          </a:solidFill>
                          <a:effectLst/>
                          <a:latin typeface="Arial" panose="020B0604020202020204" pitchFamily="34" charset="0"/>
                          <a:cs typeface="Arial" panose="020B0604020202020204" pitchFamily="34" charset="0"/>
                        </a:rPr>
                        <a:t>6</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09" marR="46209" marT="0" marB="0"/>
                </a:tc>
                <a:tc>
                  <a:txBody>
                    <a:bodyPr/>
                    <a:lstStyle/>
                    <a:p>
                      <a:pPr algn="just">
                        <a:spcAft>
                          <a:spcPts val="0"/>
                        </a:spcAft>
                      </a:pPr>
                      <a:r>
                        <a:rPr lang="fr-FR" sz="115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Pétition publique 2309 - Remboursement des factures des psychologues</a:t>
                      </a:r>
                      <a:endParaRPr lang="fr-LU" sz="115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5514</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Débat </a:t>
                      </a:r>
                      <a:r>
                        <a:rPr lang="fr-FR" sz="1150" b="1" dirty="0" smtClean="0">
                          <a:solidFill>
                            <a:srgbClr val="7030A0"/>
                          </a:solidFill>
                          <a:effectLst/>
                          <a:latin typeface="Arial" panose="020B0604020202020204" pitchFamily="34" charset="0"/>
                          <a:ea typeface="Calibri" panose="020F0502020204030204" pitchFamily="34" charset="0"/>
                          <a:cs typeface="Arial" panose="020B0604020202020204" pitchFamily="34" charset="0"/>
                        </a:rPr>
                        <a:t>public à venir</a:t>
                      </a:r>
                      <a:endParaRPr lang="fr-LU" sz="115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749202912"/>
                  </a:ext>
                </a:extLst>
              </a:tr>
              <a:tr h="361692">
                <a:tc>
                  <a:txBody>
                    <a:bodyPr/>
                    <a:lstStyle/>
                    <a:p>
                      <a:pPr algn="ctr">
                        <a:lnSpc>
                          <a:spcPct val="107000"/>
                        </a:lnSpc>
                        <a:spcAft>
                          <a:spcPts val="0"/>
                        </a:spcAft>
                      </a:pPr>
                      <a:r>
                        <a:rPr lang="fr-LU" sz="1200" dirty="0">
                          <a:solidFill>
                            <a:schemeClr val="tx1"/>
                          </a:solidFill>
                          <a:effectLst/>
                          <a:latin typeface="Arial" panose="020B0604020202020204" pitchFamily="34" charset="0"/>
                          <a:cs typeface="Arial" panose="020B0604020202020204" pitchFamily="34" charset="0"/>
                        </a:rPr>
                        <a:t>7</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209" marR="46209" marT="0" marB="0"/>
                </a:tc>
                <a:tc>
                  <a:txBody>
                    <a:bodyPr/>
                    <a:lstStyle/>
                    <a:p>
                      <a:pPr algn="just">
                        <a:spcAft>
                          <a:spcPts val="0"/>
                        </a:spcAft>
                      </a:pPr>
                      <a:r>
                        <a:rPr lang="fr-FR" sz="115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Pétition publique 1914 - Suppression d'impôts sur le 13ème mois et autres primes accordées aux salariés</a:t>
                      </a:r>
                      <a:endParaRPr lang="fr-LU" sz="115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5495</a:t>
                      </a:r>
                      <a:r>
                        <a:rPr lang="fr-FR" sz="115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Débat public annulé par le pétitionnaire</a:t>
                      </a:r>
                      <a:endParaRPr lang="fr-LU" sz="115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074358703"/>
                  </a:ext>
                </a:extLst>
              </a:tr>
              <a:tr h="361692">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8</a:t>
                      </a:r>
                    </a:p>
                  </a:txBody>
                  <a:tcPr marL="46209" marR="46209"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Pétition publique 2011 - Tests PCR gratuit aux résidents</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5207</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Débat public du 23 février 2022</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454652470"/>
                  </a:ext>
                </a:extLst>
              </a:tr>
              <a:tr h="361692">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9</a:t>
                      </a:r>
                    </a:p>
                  </a:txBody>
                  <a:tcPr marL="46209" marR="46209" marT="0" marB="0"/>
                </a:tc>
                <a:tc>
                  <a:txBody>
                    <a:bodyPr/>
                    <a:lstStyle/>
                    <a:p>
                      <a:pPr algn="just">
                        <a:spcAft>
                          <a:spcPts val="0"/>
                        </a:spcAft>
                      </a:pPr>
                      <a:r>
                        <a:rPr lang="fr-FR" sz="115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Pétition publique 2232 - Augmenter la capacité du service existant d’oncologie pédiatrique au Luxembourg</a:t>
                      </a:r>
                      <a:endParaRPr lang="fr-LU" sz="115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5056</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smtClean="0">
                          <a:solidFill>
                            <a:srgbClr val="7030A0"/>
                          </a:solidFill>
                          <a:effectLst/>
                          <a:latin typeface="Arial" panose="020B0604020202020204" pitchFamily="34" charset="0"/>
                          <a:ea typeface="Calibri" panose="020F0502020204030204" pitchFamily="34" charset="0"/>
                          <a:cs typeface="Arial" panose="020B0604020202020204" pitchFamily="34" charset="0"/>
                        </a:rPr>
                        <a:t>Débat public à venir</a:t>
                      </a:r>
                      <a:endParaRPr lang="fr-LU" sz="115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4131666813"/>
                  </a:ext>
                </a:extLst>
              </a:tr>
              <a:tr h="361692">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10</a:t>
                      </a:r>
                    </a:p>
                  </a:txBody>
                  <a:tcPr marL="46209" marR="46209" marT="0" marB="0"/>
                </a:tc>
                <a:tc>
                  <a:txBody>
                    <a:bodyPr/>
                    <a:lstStyle/>
                    <a:p>
                      <a:pPr algn="just">
                        <a:spcAft>
                          <a:spcPts val="0"/>
                        </a:spcAft>
                      </a:pPr>
                      <a:r>
                        <a:rPr lang="fr-FR" sz="115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Pétition publique 2193 - </a:t>
                      </a:r>
                      <a:r>
                        <a:rPr lang="fr-FR" sz="1150" b="1" dirty="0" err="1">
                          <a:solidFill>
                            <a:srgbClr val="7030A0"/>
                          </a:solidFill>
                          <a:effectLst/>
                          <a:latin typeface="Arial" panose="020B0604020202020204" pitchFamily="34" charset="0"/>
                          <a:ea typeface="Calibri" panose="020F0502020204030204" pitchFamily="34" charset="0"/>
                          <a:cs typeface="Arial" panose="020B0604020202020204" pitchFamily="34" charset="0"/>
                        </a:rPr>
                        <a:t>Keng</a:t>
                      </a:r>
                      <a:r>
                        <a:rPr lang="fr-FR" sz="115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r>
                        <a:rPr lang="fr-FR" sz="1150" b="1" dirty="0" err="1">
                          <a:solidFill>
                            <a:srgbClr val="7030A0"/>
                          </a:solidFill>
                          <a:effectLst/>
                          <a:latin typeface="Arial" panose="020B0604020202020204" pitchFamily="34" charset="0"/>
                          <a:ea typeface="Calibri" panose="020F0502020204030204" pitchFamily="34" charset="0"/>
                          <a:cs typeface="Arial" panose="020B0604020202020204" pitchFamily="34" charset="0"/>
                        </a:rPr>
                        <a:t>Impfpflicht</a:t>
                      </a:r>
                      <a:r>
                        <a:rPr lang="fr-FR" sz="115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r>
                        <a:rPr lang="fr-FR" sz="1150" b="1" dirty="0" err="1">
                          <a:solidFill>
                            <a:srgbClr val="7030A0"/>
                          </a:solidFill>
                          <a:effectLst/>
                          <a:latin typeface="Arial" panose="020B0604020202020204" pitchFamily="34" charset="0"/>
                          <a:ea typeface="Calibri" panose="020F0502020204030204" pitchFamily="34" charset="0"/>
                          <a:cs typeface="Arial" panose="020B0604020202020204" pitchFamily="34" charset="0"/>
                        </a:rPr>
                        <a:t>fir</a:t>
                      </a:r>
                      <a:r>
                        <a:rPr lang="fr-FR" sz="115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r>
                        <a:rPr lang="fr-FR" sz="1150" b="1" dirty="0" err="1">
                          <a:solidFill>
                            <a:srgbClr val="7030A0"/>
                          </a:solidFill>
                          <a:effectLst/>
                          <a:latin typeface="Arial" panose="020B0604020202020204" pitchFamily="34" charset="0"/>
                          <a:ea typeface="Calibri" panose="020F0502020204030204" pitchFamily="34" charset="0"/>
                          <a:cs typeface="Arial" panose="020B0604020202020204" pitchFamily="34" charset="0"/>
                        </a:rPr>
                        <a:t>Persounen</a:t>
                      </a:r>
                      <a:r>
                        <a:rPr lang="fr-FR" sz="115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 ab 50 </a:t>
                      </a:r>
                      <a:r>
                        <a:rPr lang="fr-FR" sz="1150" b="1" dirty="0" err="1">
                          <a:solidFill>
                            <a:srgbClr val="7030A0"/>
                          </a:solidFill>
                          <a:effectLst/>
                          <a:latin typeface="Arial" panose="020B0604020202020204" pitchFamily="34" charset="0"/>
                          <a:ea typeface="Calibri" panose="020F0502020204030204" pitchFamily="34" charset="0"/>
                          <a:cs typeface="Arial" panose="020B0604020202020204" pitchFamily="34" charset="0"/>
                        </a:rPr>
                        <a:t>Joër</a:t>
                      </a:r>
                      <a:r>
                        <a:rPr lang="fr-FR" sz="115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endParaRPr lang="fr-LU" sz="115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5042</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smtClean="0">
                          <a:solidFill>
                            <a:srgbClr val="7030A0"/>
                          </a:solidFill>
                          <a:effectLst/>
                          <a:latin typeface="Arial" panose="020B0604020202020204" pitchFamily="34" charset="0"/>
                          <a:ea typeface="Calibri" panose="020F0502020204030204" pitchFamily="34" charset="0"/>
                          <a:cs typeface="Arial" panose="020B0604020202020204" pitchFamily="34" charset="0"/>
                        </a:rPr>
                        <a:t>Débat public à venir</a:t>
                      </a:r>
                      <a:endParaRPr lang="fr-LU" sz="115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851381195"/>
                  </a:ext>
                </a:extLst>
              </a:tr>
            </a:tbl>
          </a:graphicData>
        </a:graphic>
      </p:graphicFrame>
      <p:sp>
        <p:nvSpPr>
          <p:cNvPr id="4" name="Espace réservé du numéro de diapositive 3"/>
          <p:cNvSpPr>
            <a:spLocks noGrp="1"/>
          </p:cNvSpPr>
          <p:nvPr>
            <p:ph type="sldNum" sz="quarter" idx="12"/>
          </p:nvPr>
        </p:nvSpPr>
        <p:spPr/>
        <p:txBody>
          <a:bodyPr/>
          <a:lstStyle/>
          <a:p>
            <a:fld id="{CA9E03D2-C399-4FB8-BC1A-71C2039434FC}" type="slidenum">
              <a:rPr lang="fr-LU" smtClean="0"/>
              <a:t>10</a:t>
            </a:fld>
            <a:endParaRPr lang="fr-LU" dirty="0"/>
          </a:p>
        </p:txBody>
      </p:sp>
    </p:spTree>
    <p:extLst>
      <p:ext uri="{BB962C8B-B14F-4D97-AF65-F5344CB8AC3E}">
        <p14:creationId xmlns:p14="http://schemas.microsoft.com/office/powerpoint/2010/main" val="375370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33452" y="-14988"/>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67" y="305904"/>
            <a:ext cx="11018571" cy="107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au 5"/>
          <p:cNvGraphicFramePr>
            <a:graphicFrameLocks noGrp="1"/>
          </p:cNvGraphicFramePr>
          <p:nvPr>
            <p:extLst>
              <p:ext uri="{D42A27DB-BD31-4B8C-83A1-F6EECF244321}">
                <p14:modId xmlns:p14="http://schemas.microsoft.com/office/powerpoint/2010/main" val="4267360878"/>
              </p:ext>
            </p:extLst>
          </p:nvPr>
        </p:nvGraphicFramePr>
        <p:xfrm>
          <a:off x="560290" y="1629903"/>
          <a:ext cx="11138324" cy="5228097"/>
        </p:xfrm>
        <a:graphic>
          <a:graphicData uri="http://schemas.openxmlformats.org/drawingml/2006/table">
            <a:tbl>
              <a:tblPr firstRow="1" firstCol="1" bandRow="1">
                <a:tableStyleId>{5C22544A-7EE6-4342-B048-85BDC9FD1C3A}</a:tableStyleId>
              </a:tblPr>
              <a:tblGrid>
                <a:gridCol w="582695">
                  <a:extLst>
                    <a:ext uri="{9D8B030D-6E8A-4147-A177-3AD203B41FA5}">
                      <a16:colId xmlns:a16="http://schemas.microsoft.com/office/drawing/2014/main" val="4082683362"/>
                    </a:ext>
                  </a:extLst>
                </a:gridCol>
                <a:gridCol w="4815895">
                  <a:extLst>
                    <a:ext uri="{9D8B030D-6E8A-4147-A177-3AD203B41FA5}">
                      <a16:colId xmlns:a16="http://schemas.microsoft.com/office/drawing/2014/main" val="2411319207"/>
                    </a:ext>
                  </a:extLst>
                </a:gridCol>
                <a:gridCol w="2558607">
                  <a:extLst>
                    <a:ext uri="{9D8B030D-6E8A-4147-A177-3AD203B41FA5}">
                      <a16:colId xmlns:a16="http://schemas.microsoft.com/office/drawing/2014/main" val="3242806187"/>
                    </a:ext>
                  </a:extLst>
                </a:gridCol>
                <a:gridCol w="3181127">
                  <a:extLst>
                    <a:ext uri="{9D8B030D-6E8A-4147-A177-3AD203B41FA5}">
                      <a16:colId xmlns:a16="http://schemas.microsoft.com/office/drawing/2014/main" val="3300346903"/>
                    </a:ext>
                  </a:extLst>
                </a:gridCol>
              </a:tblGrid>
              <a:tr h="426511">
                <a:tc>
                  <a:txBody>
                    <a:bodyPr/>
                    <a:lstStyle/>
                    <a:p>
                      <a:pPr algn="ctr">
                        <a:lnSpc>
                          <a:spcPct val="107000"/>
                        </a:lnSpc>
                        <a:spcAft>
                          <a:spcPts val="0"/>
                        </a:spcAft>
                      </a:pPr>
                      <a:r>
                        <a:rPr lang="fr-LU" sz="1300" dirty="0">
                          <a:solidFill>
                            <a:schemeClr val="tx1"/>
                          </a:solidFill>
                          <a:effectLst/>
                          <a:latin typeface="Arial" panose="020B0604020202020204" pitchFamily="34" charset="0"/>
                          <a:ea typeface="Calibri" panose="020F0502020204030204" pitchFamily="34" charset="0"/>
                          <a:cs typeface="Arial" panose="020B0604020202020204" pitchFamily="34" charset="0"/>
                        </a:rPr>
                        <a:t>Rang</a:t>
                      </a:r>
                    </a:p>
                  </a:txBody>
                  <a:tcPr marL="29185" marR="29185" marT="0" marB="0"/>
                </a:tc>
                <a:tc>
                  <a:txBody>
                    <a:bodyPr/>
                    <a:lstStyle/>
                    <a:p>
                      <a:pPr>
                        <a:lnSpc>
                          <a:spcPct val="107000"/>
                        </a:lnSpc>
                        <a:spcAft>
                          <a:spcPts val="0"/>
                        </a:spcAft>
                      </a:pPr>
                      <a:r>
                        <a:rPr lang="fr-LU" sz="1300" dirty="0">
                          <a:solidFill>
                            <a:schemeClr val="tx1"/>
                          </a:solidFill>
                          <a:effectLst/>
                          <a:latin typeface="Arial" panose="020B0604020202020204" pitchFamily="34" charset="0"/>
                          <a:cs typeface="Arial" panose="020B0604020202020204" pitchFamily="34" charset="0"/>
                        </a:rPr>
                        <a:t>Numéro et Intitulé de la pétition</a:t>
                      </a:r>
                      <a:endParaRPr lang="fr-LU"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1300" dirty="0">
                          <a:solidFill>
                            <a:schemeClr val="tx1"/>
                          </a:solidFill>
                          <a:effectLst/>
                          <a:latin typeface="Arial" panose="020B0604020202020204" pitchFamily="34" charset="0"/>
                          <a:cs typeface="Arial" panose="020B0604020202020204" pitchFamily="34" charset="0"/>
                        </a:rPr>
                        <a:t>Nombre de signatures validées</a:t>
                      </a:r>
                    </a:p>
                    <a:p>
                      <a:pPr>
                        <a:lnSpc>
                          <a:spcPct val="107000"/>
                        </a:lnSpc>
                        <a:spcAft>
                          <a:spcPts val="0"/>
                        </a:spcAft>
                      </a:pPr>
                      <a:endParaRPr lang="fr-LU"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1300" dirty="0">
                          <a:solidFill>
                            <a:schemeClr val="tx1"/>
                          </a:solidFill>
                          <a:effectLst/>
                          <a:latin typeface="Arial" panose="020B0604020202020204" pitchFamily="34" charset="0"/>
                          <a:cs typeface="Arial" panose="020B0604020202020204" pitchFamily="34" charset="0"/>
                        </a:rPr>
                        <a:t>Remarques</a:t>
                      </a:r>
                      <a:endParaRPr lang="fr-LU"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extLst>
                  <a:ext uri="{0D108BD9-81ED-4DB2-BD59-A6C34878D82A}">
                    <a16:rowId xmlns:a16="http://schemas.microsoft.com/office/drawing/2014/main" val="4125646979"/>
                  </a:ext>
                </a:extLst>
              </a:tr>
              <a:tr h="420086">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11</a:t>
                      </a:r>
                    </a:p>
                  </a:txBody>
                  <a:tcPr marL="29185" marR="29185"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Pétition publique 2061 -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Ënnerstëtzung</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fir</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d'</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Elteren</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deenen</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hier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Kanner</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NET an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eng</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Maison relais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ginn</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4879</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Débat public du 5 mai 2022</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993961389"/>
                  </a:ext>
                </a:extLst>
              </a:tr>
              <a:tr h="328814">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12</a:t>
                      </a:r>
                    </a:p>
                  </a:txBody>
                  <a:tcPr marL="29185" marR="29185"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Pétition publique 1916 - Stop aux Vaccins de type thérapie génétique (COVID-19) à nos Enfants</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4674</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Débat public du 12 janvier 2022</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4899889"/>
                  </a:ext>
                </a:extLst>
              </a:tr>
              <a:tr h="328814">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13</a:t>
                      </a:r>
                    </a:p>
                  </a:txBody>
                  <a:tcPr marL="29185" marR="29185"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Pétition publique 1879 -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Nein</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zur</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neuen</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Reform</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betreffend</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die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Ausbildung</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zum</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/r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Erzieher</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/in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in</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Luxemburg</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a:solidFill>
                            <a:schemeClr val="tx1"/>
                          </a:solidFill>
                          <a:effectLst/>
                          <a:latin typeface="Arial" panose="020B0604020202020204" pitchFamily="34" charset="0"/>
                          <a:ea typeface="Calibri" panose="020F0502020204030204" pitchFamily="34" charset="0"/>
                          <a:cs typeface="Arial" panose="020B0604020202020204" pitchFamily="34" charset="0"/>
                        </a:rPr>
                        <a:t>4654</a:t>
                      </a: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(dont 28 signatures sur papier)</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Débat public du 19 octobre 2021</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548707024"/>
                  </a:ext>
                </a:extLst>
              </a:tr>
              <a:tr h="328814">
                <a:tc>
                  <a:txBody>
                    <a:bodyPr/>
                    <a:lstStyle/>
                    <a:p>
                      <a:pPr algn="ctr">
                        <a:lnSpc>
                          <a:spcPct val="107000"/>
                        </a:lnSpc>
                        <a:spcAft>
                          <a:spcPts val="0"/>
                        </a:spcAft>
                      </a:pPr>
                      <a:r>
                        <a:rPr lang="fr-LU" sz="1200" dirty="0">
                          <a:solidFill>
                            <a:schemeClr val="tx1"/>
                          </a:solidFill>
                          <a:effectLst/>
                          <a:latin typeface="Arial" panose="020B0604020202020204" pitchFamily="34" charset="0"/>
                          <a:ea typeface="+mn-ea"/>
                          <a:cs typeface="Arial" panose="020B0604020202020204" pitchFamily="34" charset="0"/>
                        </a:rPr>
                        <a:t>14</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Pétition publique 2129 -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Überarbeitung</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Änderung</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und</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Anpassung</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des </a:t>
                      </a:r>
                      <a:r>
                        <a:rPr lang="fr-FR" sz="115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Sexualstrafrechts</a:t>
                      </a: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in Luxemburg</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a:solidFill>
                            <a:schemeClr val="tx1"/>
                          </a:solidFill>
                          <a:effectLst/>
                          <a:latin typeface="Arial" panose="020B0604020202020204" pitchFamily="34" charset="0"/>
                          <a:ea typeface="Calibri" panose="020F0502020204030204" pitchFamily="34" charset="0"/>
                          <a:cs typeface="Arial" panose="020B0604020202020204" pitchFamily="34" charset="0"/>
                        </a:rPr>
                        <a:t>4637</a:t>
                      </a: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Débat public du 16 mai 2022</a:t>
                      </a:r>
                      <a:endParaRPr lang="fr-LU" sz="115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1424594799"/>
                  </a:ext>
                </a:extLst>
              </a:tr>
              <a:tr h="328814">
                <a:tc>
                  <a:txBody>
                    <a:bodyPr/>
                    <a:lstStyle/>
                    <a:p>
                      <a:pPr algn="ctr">
                        <a:lnSpc>
                          <a:spcPct val="107000"/>
                        </a:lnSpc>
                        <a:spcAft>
                          <a:spcPts val="0"/>
                        </a:spcAft>
                      </a:pPr>
                      <a:r>
                        <a:rPr lang="fr-LU" sz="1200" dirty="0">
                          <a:solidFill>
                            <a:schemeClr val="tx1"/>
                          </a:solidFill>
                          <a:effectLst/>
                          <a:latin typeface="Arial" panose="020B0604020202020204" pitchFamily="34" charset="0"/>
                          <a:cs typeface="Arial" panose="020B0604020202020204" pitchFamily="34" charset="0"/>
                        </a:rPr>
                        <a:t>15</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1947 - Autorisation des traitements alternatifs à la COVID</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4491</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970670596"/>
                  </a:ext>
                </a:extLst>
              </a:tr>
              <a:tr h="328814">
                <a:tc>
                  <a:txBody>
                    <a:bodyPr/>
                    <a:lstStyle/>
                    <a:p>
                      <a:pPr algn="ctr">
                        <a:lnSpc>
                          <a:spcPct val="107000"/>
                        </a:lnSpc>
                        <a:spcAft>
                          <a:spcPts val="0"/>
                        </a:spcAft>
                      </a:pPr>
                      <a:r>
                        <a:rPr lang="fr-LU" sz="1200" dirty="0">
                          <a:solidFill>
                            <a:schemeClr val="tx1"/>
                          </a:solidFill>
                          <a:effectLst/>
                          <a:latin typeface="Arial" panose="020B0604020202020204" pitchFamily="34" charset="0"/>
                          <a:cs typeface="Arial" panose="020B0604020202020204" pitchFamily="34" charset="0"/>
                        </a:rPr>
                        <a:t>16</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2229 - Baisser le prix sur la pompe. / Den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Preis</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an den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Tankstellen</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wieder</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senken</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 De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Präis</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un den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Tankstellen</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rëm</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erofsetzen</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4475</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1737984194"/>
                  </a:ext>
                </a:extLst>
              </a:tr>
              <a:tr h="326067">
                <a:tc>
                  <a:txBody>
                    <a:bodyPr/>
                    <a:lstStyle/>
                    <a:p>
                      <a:pPr algn="ctr">
                        <a:lnSpc>
                          <a:spcPct val="107000"/>
                        </a:lnSpc>
                        <a:spcAft>
                          <a:spcPts val="0"/>
                        </a:spcAft>
                      </a:pPr>
                      <a:r>
                        <a:rPr lang="fr-LU" sz="1200" dirty="0">
                          <a:solidFill>
                            <a:schemeClr val="tx1"/>
                          </a:solidFill>
                          <a:effectLst/>
                          <a:latin typeface="Arial" panose="020B0604020202020204" pitchFamily="34" charset="0"/>
                          <a:cs typeface="Arial" panose="020B0604020202020204" pitchFamily="34" charset="0"/>
                        </a:rPr>
                        <a:t>17</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1878 -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Finanziell</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Ennerstëtzung</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vum</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Staat</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fir</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Elteren</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4419</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522189397"/>
                  </a:ext>
                </a:extLst>
              </a:tr>
              <a:tr h="493221">
                <a:tc>
                  <a:txBody>
                    <a:bodyPr/>
                    <a:lstStyle/>
                    <a:p>
                      <a:pPr algn="ctr">
                        <a:lnSpc>
                          <a:spcPct val="107000"/>
                        </a:lnSpc>
                        <a:spcAft>
                          <a:spcPts val="0"/>
                        </a:spcAft>
                      </a:pPr>
                      <a:r>
                        <a:rPr lang="fr-LU" sz="1200" dirty="0">
                          <a:solidFill>
                            <a:schemeClr val="tx1"/>
                          </a:solidFill>
                          <a:effectLst/>
                          <a:latin typeface="Arial" panose="020B0604020202020204" pitchFamily="34" charset="0"/>
                          <a:cs typeface="Arial" panose="020B0604020202020204" pitchFamily="34" charset="0"/>
                        </a:rPr>
                        <a:t>18</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1946 - Considérer un test de langue française ou allemande au même niveau que le test de langue luxembourgeoise comme critère d'obtention de la nationalité luxembourgeoise</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3734</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338829431"/>
                  </a:ext>
                </a:extLst>
              </a:tr>
              <a:tr h="328814">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19</a:t>
                      </a: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1977 - Pour que l'endométriose soit reconnue comme une maladie handicapante et une affection à longue durée</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3468</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1844505471"/>
                  </a:ext>
                </a:extLst>
              </a:tr>
              <a:tr h="328814">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20</a:t>
                      </a:r>
                    </a:p>
                  </a:txBody>
                  <a:tcPr marL="29185" marR="29185" marT="0" marB="0"/>
                </a:tc>
                <a:tc>
                  <a:txBody>
                    <a:bodyPr/>
                    <a:lstStyle/>
                    <a:p>
                      <a:pPr algn="just">
                        <a:spcAft>
                          <a:spcPts val="0"/>
                        </a:spcAft>
                      </a:pP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2107 - Schluss mat der steierlecher Diskriminéierung géint Elengerzéier!  / Mettre fin à la discrimination fiscale des familles monoparentales!</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3270</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(dont 60 signatures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447473579"/>
                  </a:ext>
                </a:extLst>
              </a:tr>
              <a:tr h="328814">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21</a:t>
                      </a:r>
                    </a:p>
                  </a:txBody>
                  <a:tcPr marL="29185" marR="29185" marT="0" marB="0"/>
                </a:tc>
                <a:tc>
                  <a:txBody>
                    <a:bodyPr/>
                    <a:lstStyle/>
                    <a:p>
                      <a:pPr algn="just">
                        <a:spcAft>
                          <a:spcPts val="0"/>
                        </a:spcAft>
                      </a:pP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2130 - Petitioun géint d'2G Reegelen am « Fräizäitsekteur », Diskriminatioun vun enger klenger Minoritéit stoppen !</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3225</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3672500677"/>
                  </a:ext>
                </a:extLst>
              </a:tr>
              <a:tr h="328814">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22</a:t>
                      </a: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2082 - Baisse d'impôts pour les célibataires</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2985</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3691008921"/>
                  </a:ext>
                </a:extLst>
              </a:tr>
            </a:tbl>
          </a:graphicData>
        </a:graphic>
      </p:graphicFrame>
      <p:sp>
        <p:nvSpPr>
          <p:cNvPr id="3" name="Espace réservé du numéro de diapositive 2"/>
          <p:cNvSpPr>
            <a:spLocks noGrp="1"/>
          </p:cNvSpPr>
          <p:nvPr>
            <p:ph type="sldNum" sz="quarter" idx="12"/>
          </p:nvPr>
        </p:nvSpPr>
        <p:spPr>
          <a:xfrm>
            <a:off x="11698614" y="6365494"/>
            <a:ext cx="371856" cy="365125"/>
          </a:xfrm>
        </p:spPr>
        <p:txBody>
          <a:bodyPr/>
          <a:lstStyle/>
          <a:p>
            <a:fld id="{CA9E03D2-C399-4FB8-BC1A-71C2039434FC}" type="slidenum">
              <a:rPr lang="fr-LU" smtClean="0"/>
              <a:t>11</a:t>
            </a:fld>
            <a:endParaRPr lang="fr-LU" dirty="0"/>
          </a:p>
        </p:txBody>
      </p:sp>
    </p:spTree>
    <p:extLst>
      <p:ext uri="{BB962C8B-B14F-4D97-AF65-F5344CB8AC3E}">
        <p14:creationId xmlns:p14="http://schemas.microsoft.com/office/powerpoint/2010/main" val="357218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au 5"/>
          <p:cNvGraphicFramePr>
            <a:graphicFrameLocks noGrp="1"/>
          </p:cNvGraphicFramePr>
          <p:nvPr>
            <p:extLst>
              <p:ext uri="{D42A27DB-BD31-4B8C-83A1-F6EECF244321}">
                <p14:modId xmlns:p14="http://schemas.microsoft.com/office/powerpoint/2010/main" val="282207258"/>
              </p:ext>
            </p:extLst>
          </p:nvPr>
        </p:nvGraphicFramePr>
        <p:xfrm>
          <a:off x="405566" y="1753948"/>
          <a:ext cx="11380864" cy="5104052"/>
        </p:xfrm>
        <a:graphic>
          <a:graphicData uri="http://schemas.openxmlformats.org/drawingml/2006/table">
            <a:tbl>
              <a:tblPr firstRow="1" firstCol="1" bandRow="1">
                <a:tableStyleId>{5C22544A-7EE6-4342-B048-85BDC9FD1C3A}</a:tableStyleId>
              </a:tblPr>
              <a:tblGrid>
                <a:gridCol w="615772">
                  <a:extLst>
                    <a:ext uri="{9D8B030D-6E8A-4147-A177-3AD203B41FA5}">
                      <a16:colId xmlns:a16="http://schemas.microsoft.com/office/drawing/2014/main" val="4082683362"/>
                    </a:ext>
                  </a:extLst>
                </a:gridCol>
                <a:gridCol w="5556995">
                  <a:extLst>
                    <a:ext uri="{9D8B030D-6E8A-4147-A177-3AD203B41FA5}">
                      <a16:colId xmlns:a16="http://schemas.microsoft.com/office/drawing/2014/main" val="2411319207"/>
                    </a:ext>
                  </a:extLst>
                </a:gridCol>
                <a:gridCol w="2309189">
                  <a:extLst>
                    <a:ext uri="{9D8B030D-6E8A-4147-A177-3AD203B41FA5}">
                      <a16:colId xmlns:a16="http://schemas.microsoft.com/office/drawing/2014/main" val="3242806187"/>
                    </a:ext>
                  </a:extLst>
                </a:gridCol>
                <a:gridCol w="2898908">
                  <a:extLst>
                    <a:ext uri="{9D8B030D-6E8A-4147-A177-3AD203B41FA5}">
                      <a16:colId xmlns:a16="http://schemas.microsoft.com/office/drawing/2014/main" val="3300346903"/>
                    </a:ext>
                  </a:extLst>
                </a:gridCol>
              </a:tblGrid>
              <a:tr h="232759">
                <a:tc>
                  <a:txBody>
                    <a:bodyPr/>
                    <a:lstStyle/>
                    <a:p>
                      <a:pPr algn="ctr">
                        <a:lnSpc>
                          <a:spcPct val="107000"/>
                        </a:lnSpc>
                        <a:spcAft>
                          <a:spcPts val="0"/>
                        </a:spcAft>
                      </a:pPr>
                      <a:r>
                        <a:rPr lang="fr-LU" sz="1300" dirty="0">
                          <a:solidFill>
                            <a:schemeClr val="tx1"/>
                          </a:solidFill>
                          <a:effectLst/>
                          <a:latin typeface="Arial" panose="020B0604020202020204" pitchFamily="34" charset="0"/>
                          <a:ea typeface="Calibri" panose="020F0502020204030204" pitchFamily="34" charset="0"/>
                          <a:cs typeface="Arial" panose="020B0604020202020204" pitchFamily="34" charset="0"/>
                        </a:rPr>
                        <a:t>Rang</a:t>
                      </a:r>
                    </a:p>
                  </a:txBody>
                  <a:tcPr marL="29185" marR="29185" marT="0" marB="0"/>
                </a:tc>
                <a:tc>
                  <a:txBody>
                    <a:bodyPr/>
                    <a:lstStyle/>
                    <a:p>
                      <a:pPr>
                        <a:lnSpc>
                          <a:spcPct val="107000"/>
                        </a:lnSpc>
                        <a:spcAft>
                          <a:spcPts val="0"/>
                        </a:spcAft>
                      </a:pPr>
                      <a:r>
                        <a:rPr lang="fr-LU" sz="1300" dirty="0">
                          <a:solidFill>
                            <a:schemeClr val="tx1"/>
                          </a:solidFill>
                          <a:effectLst/>
                          <a:latin typeface="Arial" panose="020B0604020202020204" pitchFamily="34" charset="0"/>
                          <a:cs typeface="Arial" panose="020B0604020202020204" pitchFamily="34" charset="0"/>
                        </a:rPr>
                        <a:t>Numéro et Intitulé de la pétition</a:t>
                      </a:r>
                      <a:endParaRPr lang="fr-LU"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1300" dirty="0">
                          <a:solidFill>
                            <a:schemeClr val="tx1"/>
                          </a:solidFill>
                          <a:effectLst/>
                          <a:latin typeface="Arial" panose="020B0604020202020204" pitchFamily="34" charset="0"/>
                          <a:cs typeface="Arial" panose="020B0604020202020204" pitchFamily="34" charset="0"/>
                        </a:rPr>
                        <a:t>Nombre de signatures validées</a:t>
                      </a:r>
                    </a:p>
                    <a:p>
                      <a:pPr>
                        <a:lnSpc>
                          <a:spcPct val="107000"/>
                        </a:lnSpc>
                        <a:spcAft>
                          <a:spcPts val="0"/>
                        </a:spcAft>
                      </a:pPr>
                      <a:endParaRPr lang="fr-LU"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1300" dirty="0">
                          <a:solidFill>
                            <a:schemeClr val="tx1"/>
                          </a:solidFill>
                          <a:effectLst/>
                          <a:latin typeface="Arial" panose="020B0604020202020204" pitchFamily="34" charset="0"/>
                          <a:cs typeface="Arial" panose="020B0604020202020204" pitchFamily="34" charset="0"/>
                        </a:rPr>
                        <a:t>Remarques</a:t>
                      </a:r>
                      <a:endParaRPr lang="fr-LU"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extLst>
                  <a:ext uri="{0D108BD9-81ED-4DB2-BD59-A6C34878D82A}">
                    <a16:rowId xmlns:a16="http://schemas.microsoft.com/office/drawing/2014/main" val="4125646979"/>
                  </a:ext>
                </a:extLst>
              </a:tr>
              <a:tr h="288434">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23</a:t>
                      </a: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1920 -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Bodycam</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fïr</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d'Police</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2978</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993961389"/>
                  </a:ext>
                </a:extLst>
              </a:tr>
              <a:tr h="307731">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24</a:t>
                      </a: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2048 - QR Code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och</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fir</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COVID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Geheelten</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déi</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noweislech</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Antikierper</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am</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Blutt</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hunn</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a:solidFill>
                            <a:schemeClr val="tx1"/>
                          </a:solidFill>
                          <a:effectLst/>
                          <a:latin typeface="Arial" panose="020B0604020202020204" pitchFamily="34" charset="0"/>
                          <a:ea typeface="Calibri" panose="020F0502020204030204" pitchFamily="34" charset="0"/>
                          <a:cs typeface="Arial" panose="020B0604020202020204" pitchFamily="34" charset="0"/>
                        </a:rPr>
                        <a:t>2390</a:t>
                      </a: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4899889"/>
                  </a:ext>
                </a:extLst>
              </a:tr>
              <a:tr h="281354">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25</a:t>
                      </a: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2169 -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Pfand</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op den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Plastikfläschen</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an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Béchsen</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fir</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eng</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méi</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propper</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Emwelt</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a:solidFill>
                            <a:schemeClr val="tx1"/>
                          </a:solidFill>
                          <a:effectLst/>
                          <a:latin typeface="Arial" panose="020B0604020202020204" pitchFamily="34" charset="0"/>
                          <a:ea typeface="Calibri" panose="020F0502020204030204" pitchFamily="34" charset="0"/>
                          <a:cs typeface="Arial" panose="020B0604020202020204" pitchFamily="34" charset="0"/>
                        </a:rPr>
                        <a:t>2328</a:t>
                      </a: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548707024"/>
                  </a:ext>
                </a:extLst>
              </a:tr>
              <a:tr h="281354">
                <a:tc>
                  <a:txBody>
                    <a:bodyPr/>
                    <a:lstStyle/>
                    <a:p>
                      <a:pPr algn="ctr">
                        <a:lnSpc>
                          <a:spcPct val="107000"/>
                        </a:lnSpc>
                        <a:spcAft>
                          <a:spcPts val="0"/>
                        </a:spcAft>
                      </a:pPr>
                      <a:r>
                        <a:rPr lang="fr-LU" sz="1200" dirty="0">
                          <a:solidFill>
                            <a:schemeClr val="tx1"/>
                          </a:solidFill>
                          <a:effectLst/>
                          <a:latin typeface="Arial" panose="020B0604020202020204" pitchFamily="34" charset="0"/>
                          <a:ea typeface="+mn-ea"/>
                          <a:cs typeface="Arial" panose="020B0604020202020204" pitchFamily="34" charset="0"/>
                        </a:rPr>
                        <a:t>26</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1972 -</a:t>
                      </a:r>
                      <a:r>
                        <a:rPr lang="fr-FR"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Ne pas appliquer le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pass</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sanitaire aux enfants âgés de moins de 12 ans</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a:solidFill>
                            <a:schemeClr val="tx1"/>
                          </a:solidFill>
                          <a:effectLst/>
                          <a:latin typeface="Arial" panose="020B0604020202020204" pitchFamily="34" charset="0"/>
                          <a:ea typeface="Calibri" panose="020F0502020204030204" pitchFamily="34" charset="0"/>
                          <a:cs typeface="Arial" panose="020B0604020202020204" pitchFamily="34" charset="0"/>
                        </a:rPr>
                        <a:t>1949 </a:t>
                      </a: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signatures électroniques (aucune signature sur papier)</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1424594799"/>
                  </a:ext>
                </a:extLst>
              </a:tr>
              <a:tr h="290146">
                <a:tc>
                  <a:txBody>
                    <a:bodyPr/>
                    <a:lstStyle/>
                    <a:p>
                      <a:pPr algn="ctr">
                        <a:lnSpc>
                          <a:spcPct val="107000"/>
                        </a:lnSpc>
                        <a:spcAft>
                          <a:spcPts val="0"/>
                        </a:spcAft>
                      </a:pPr>
                      <a:r>
                        <a:rPr lang="fr-LU" sz="1200" dirty="0">
                          <a:solidFill>
                            <a:schemeClr val="tx1"/>
                          </a:solidFill>
                          <a:effectLst/>
                          <a:latin typeface="Arial" panose="020B0604020202020204" pitchFamily="34" charset="0"/>
                          <a:cs typeface="Arial" panose="020B0604020202020204" pitchFamily="34" charset="0"/>
                        </a:rPr>
                        <a:t>27</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2122 - ADAPTO -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fir</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eng</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besser</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Organisatioun</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am</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Sënn</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vu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Leit</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mat enger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Behënnerung</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 ADAPTO -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für</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eine</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bessere</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Organisation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im</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Sinne</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der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Personen</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mit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einer</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Behinderung</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 ADAPTO - pour une meilleure organisation en faveur des personnes avec un handicap</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1825</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(dont 137 signatures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970670596"/>
                  </a:ext>
                </a:extLst>
              </a:tr>
              <a:tr h="307731">
                <a:tc>
                  <a:txBody>
                    <a:bodyPr/>
                    <a:lstStyle/>
                    <a:p>
                      <a:pPr algn="ctr">
                        <a:lnSpc>
                          <a:spcPct val="107000"/>
                        </a:lnSpc>
                        <a:spcAft>
                          <a:spcPts val="0"/>
                        </a:spcAft>
                      </a:pPr>
                      <a:r>
                        <a:rPr lang="fr-LU" sz="1200" dirty="0">
                          <a:solidFill>
                            <a:schemeClr val="tx1"/>
                          </a:solidFill>
                          <a:effectLst/>
                          <a:latin typeface="Arial" panose="020B0604020202020204" pitchFamily="34" charset="0"/>
                          <a:cs typeface="Arial" panose="020B0604020202020204" pitchFamily="34" charset="0"/>
                        </a:rPr>
                        <a:t>28</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1993 - Inscrire Résolution 2361 (2021) du Conseil de l'Europe - Vaccins contre la covid-19 : considérations éthiques, juridiques et pratiques, dans la Constitution du Grand-Duché de Luxembourg. </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1820</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1737984194"/>
                  </a:ext>
                </a:extLst>
              </a:tr>
              <a:tr h="298939">
                <a:tc>
                  <a:txBody>
                    <a:bodyPr/>
                    <a:lstStyle/>
                    <a:p>
                      <a:pPr algn="ctr">
                        <a:lnSpc>
                          <a:spcPct val="107000"/>
                        </a:lnSpc>
                        <a:spcAft>
                          <a:spcPts val="0"/>
                        </a:spcAft>
                      </a:pPr>
                      <a:r>
                        <a:rPr lang="fr-LU" sz="1200" dirty="0">
                          <a:solidFill>
                            <a:schemeClr val="tx1"/>
                          </a:solidFill>
                          <a:effectLst/>
                          <a:latin typeface="Arial" panose="020B0604020202020204" pitchFamily="34" charset="0"/>
                          <a:cs typeface="Arial" panose="020B0604020202020204" pitchFamily="34" charset="0"/>
                        </a:rPr>
                        <a:t>29</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2059 -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Petition</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gegen</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das</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Ansteigen</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der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Benzinpreise</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1779</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522189397"/>
                  </a:ext>
                </a:extLst>
              </a:tr>
              <a:tr h="437183">
                <a:tc>
                  <a:txBody>
                    <a:bodyPr/>
                    <a:lstStyle/>
                    <a:p>
                      <a:pPr algn="ctr">
                        <a:lnSpc>
                          <a:spcPct val="107000"/>
                        </a:lnSpc>
                        <a:spcAft>
                          <a:spcPts val="0"/>
                        </a:spcAft>
                      </a:pPr>
                      <a:r>
                        <a:rPr lang="fr-LU" sz="1200" dirty="0">
                          <a:solidFill>
                            <a:schemeClr val="tx1"/>
                          </a:solidFill>
                          <a:effectLst/>
                          <a:latin typeface="Arial" panose="020B0604020202020204" pitchFamily="34" charset="0"/>
                          <a:cs typeface="Arial" panose="020B0604020202020204" pitchFamily="34" charset="0"/>
                        </a:rPr>
                        <a:t>30</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2035 -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Fir</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ee</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Referendum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iwwert</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déi</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nei</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Verfassung</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online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kënnen</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ze</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froen</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1711</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338829431"/>
                  </a:ext>
                </a:extLst>
              </a:tr>
              <a:tr h="305357">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31</a:t>
                      </a: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2257 -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Méi</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Remboursementer</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bei</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Brëller</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an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Zänn</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1396</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1844505471"/>
                  </a:ext>
                </a:extLst>
              </a:tr>
              <a:tr h="305357">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32</a:t>
                      </a: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2143 - Repousser la date du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CovidCheck</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au Travail jusqu'à la disponibilité du nouveau vaccin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Novavax</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a:solidFill>
                            <a:schemeClr val="tx1"/>
                          </a:solidFill>
                          <a:effectLst/>
                          <a:latin typeface="Arial" panose="020B0604020202020204" pitchFamily="34" charset="0"/>
                          <a:ea typeface="Calibri" panose="020F0502020204030204" pitchFamily="34" charset="0"/>
                          <a:cs typeface="Arial" panose="020B0604020202020204" pitchFamily="34" charset="0"/>
                        </a:rPr>
                        <a:t>1365</a:t>
                      </a: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447473579"/>
                  </a:ext>
                </a:extLst>
              </a:tr>
              <a:tr h="305357">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33</a:t>
                      </a: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2034 - </a:t>
                      </a:r>
                      <a:r>
                        <a:rPr lang="fr-FR" sz="115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Rennstrecke</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 Piste Circuit</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a:solidFill>
                            <a:schemeClr val="tx1"/>
                          </a:solidFill>
                          <a:effectLst/>
                          <a:latin typeface="Arial" panose="020B0604020202020204" pitchFamily="34" charset="0"/>
                          <a:ea typeface="Calibri" panose="020F0502020204030204" pitchFamily="34" charset="0"/>
                          <a:cs typeface="Arial" panose="020B0604020202020204" pitchFamily="34" charset="0"/>
                        </a:rPr>
                        <a:t>1357</a:t>
                      </a: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3672500677"/>
                  </a:ext>
                </a:extLst>
              </a:tr>
            </a:tbl>
          </a:graphicData>
        </a:graphic>
      </p:graphicFrame>
      <p:sp>
        <p:nvSpPr>
          <p:cNvPr id="3" name="Espace réservé du numéro de diapositive 2"/>
          <p:cNvSpPr>
            <a:spLocks noGrp="1"/>
          </p:cNvSpPr>
          <p:nvPr>
            <p:ph type="sldNum" sz="quarter" idx="12"/>
          </p:nvPr>
        </p:nvSpPr>
        <p:spPr>
          <a:xfrm>
            <a:off x="11417622" y="6411214"/>
            <a:ext cx="737616" cy="365125"/>
          </a:xfrm>
        </p:spPr>
        <p:txBody>
          <a:bodyPr/>
          <a:lstStyle/>
          <a:p>
            <a:fld id="{CA9E03D2-C399-4FB8-BC1A-71C2039434FC}" type="slidenum">
              <a:rPr lang="fr-LU" smtClean="0"/>
              <a:t>12</a:t>
            </a:fld>
            <a:endParaRPr lang="fr-LU" dirty="0"/>
          </a:p>
        </p:txBody>
      </p:sp>
    </p:spTree>
    <p:extLst>
      <p:ext uri="{BB962C8B-B14F-4D97-AF65-F5344CB8AC3E}">
        <p14:creationId xmlns:p14="http://schemas.microsoft.com/office/powerpoint/2010/main" val="923163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au 5"/>
          <p:cNvGraphicFramePr>
            <a:graphicFrameLocks noGrp="1"/>
          </p:cNvGraphicFramePr>
          <p:nvPr>
            <p:extLst>
              <p:ext uri="{D42A27DB-BD31-4B8C-83A1-F6EECF244321}">
                <p14:modId xmlns:p14="http://schemas.microsoft.com/office/powerpoint/2010/main" val="378872339"/>
              </p:ext>
            </p:extLst>
          </p:nvPr>
        </p:nvGraphicFramePr>
        <p:xfrm>
          <a:off x="528317" y="2394430"/>
          <a:ext cx="11135361" cy="2176526"/>
        </p:xfrm>
        <a:graphic>
          <a:graphicData uri="http://schemas.openxmlformats.org/drawingml/2006/table">
            <a:tbl>
              <a:tblPr firstRow="1" firstCol="1" bandRow="1">
                <a:tableStyleId>{5C22544A-7EE6-4342-B048-85BDC9FD1C3A}</a:tableStyleId>
              </a:tblPr>
              <a:tblGrid>
                <a:gridCol w="591670">
                  <a:extLst>
                    <a:ext uri="{9D8B030D-6E8A-4147-A177-3AD203B41FA5}">
                      <a16:colId xmlns:a16="http://schemas.microsoft.com/office/drawing/2014/main" val="4082683362"/>
                    </a:ext>
                  </a:extLst>
                </a:gridCol>
                <a:gridCol w="5339492">
                  <a:extLst>
                    <a:ext uri="{9D8B030D-6E8A-4147-A177-3AD203B41FA5}">
                      <a16:colId xmlns:a16="http://schemas.microsoft.com/office/drawing/2014/main" val="2411319207"/>
                    </a:ext>
                  </a:extLst>
                </a:gridCol>
                <a:gridCol w="2626125">
                  <a:extLst>
                    <a:ext uri="{9D8B030D-6E8A-4147-A177-3AD203B41FA5}">
                      <a16:colId xmlns:a16="http://schemas.microsoft.com/office/drawing/2014/main" val="3242806187"/>
                    </a:ext>
                  </a:extLst>
                </a:gridCol>
                <a:gridCol w="2578074">
                  <a:extLst>
                    <a:ext uri="{9D8B030D-6E8A-4147-A177-3AD203B41FA5}">
                      <a16:colId xmlns:a16="http://schemas.microsoft.com/office/drawing/2014/main" val="3300346903"/>
                    </a:ext>
                  </a:extLst>
                </a:gridCol>
              </a:tblGrid>
              <a:tr h="232759">
                <a:tc>
                  <a:txBody>
                    <a:bodyPr/>
                    <a:lstStyle/>
                    <a:p>
                      <a:pPr algn="ctr">
                        <a:lnSpc>
                          <a:spcPct val="107000"/>
                        </a:lnSpc>
                        <a:spcAft>
                          <a:spcPts val="0"/>
                        </a:spcAft>
                      </a:pPr>
                      <a:r>
                        <a:rPr lang="fr-LU" sz="1300" dirty="0">
                          <a:solidFill>
                            <a:schemeClr val="tx1"/>
                          </a:solidFill>
                          <a:effectLst/>
                          <a:latin typeface="Arial" panose="020B0604020202020204" pitchFamily="34" charset="0"/>
                          <a:ea typeface="Calibri" panose="020F0502020204030204" pitchFamily="34" charset="0"/>
                          <a:cs typeface="Arial" panose="020B0604020202020204" pitchFamily="34" charset="0"/>
                        </a:rPr>
                        <a:t>Rang</a:t>
                      </a:r>
                    </a:p>
                  </a:txBody>
                  <a:tcPr marL="29185" marR="29185" marT="0" marB="0"/>
                </a:tc>
                <a:tc>
                  <a:txBody>
                    <a:bodyPr/>
                    <a:lstStyle/>
                    <a:p>
                      <a:pPr>
                        <a:lnSpc>
                          <a:spcPct val="107000"/>
                        </a:lnSpc>
                        <a:spcAft>
                          <a:spcPts val="0"/>
                        </a:spcAft>
                      </a:pPr>
                      <a:r>
                        <a:rPr lang="fr-LU" sz="1300" dirty="0">
                          <a:solidFill>
                            <a:schemeClr val="tx1"/>
                          </a:solidFill>
                          <a:effectLst/>
                          <a:latin typeface="Arial" panose="020B0604020202020204" pitchFamily="34" charset="0"/>
                          <a:cs typeface="Arial" panose="020B0604020202020204" pitchFamily="34" charset="0"/>
                        </a:rPr>
                        <a:t>Numéro et Intitulé de la pétition</a:t>
                      </a:r>
                      <a:endParaRPr lang="fr-LU"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1300" dirty="0">
                          <a:solidFill>
                            <a:schemeClr val="tx1"/>
                          </a:solidFill>
                          <a:effectLst/>
                          <a:latin typeface="Arial" panose="020B0604020202020204" pitchFamily="34" charset="0"/>
                          <a:cs typeface="Arial" panose="020B0604020202020204" pitchFamily="34" charset="0"/>
                        </a:rPr>
                        <a:t>Nombre de signatures validées</a:t>
                      </a:r>
                    </a:p>
                    <a:p>
                      <a:pPr>
                        <a:lnSpc>
                          <a:spcPct val="107000"/>
                        </a:lnSpc>
                        <a:spcAft>
                          <a:spcPts val="0"/>
                        </a:spcAft>
                      </a:pPr>
                      <a:endParaRPr lang="fr-LU"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1300" dirty="0">
                          <a:solidFill>
                            <a:schemeClr val="tx1"/>
                          </a:solidFill>
                          <a:effectLst/>
                          <a:latin typeface="Arial" panose="020B0604020202020204" pitchFamily="34" charset="0"/>
                          <a:cs typeface="Arial" panose="020B0604020202020204" pitchFamily="34" charset="0"/>
                        </a:rPr>
                        <a:t>Remarques</a:t>
                      </a:r>
                      <a:endParaRPr lang="fr-LU"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extLst>
                  <a:ext uri="{0D108BD9-81ED-4DB2-BD59-A6C34878D82A}">
                    <a16:rowId xmlns:a16="http://schemas.microsoft.com/office/drawing/2014/main" val="4125646979"/>
                  </a:ext>
                </a:extLst>
              </a:tr>
              <a:tr h="288434">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34</a:t>
                      </a: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2217 - Gratuité du parking au Luxembourg pour les soins à domicile luxembourgeois.</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1291</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993961389"/>
                  </a:ext>
                </a:extLst>
              </a:tr>
              <a:tr h="307731">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35</a:t>
                      </a: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2108 - Manque de carte d'identité luxembourgeoise pour les résidents européens à Luxembourg ne détenant pas la citoyenneté luxembourgeoise</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1128</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4899889"/>
                  </a:ext>
                </a:extLst>
              </a:tr>
              <a:tr h="281354">
                <a:tc>
                  <a:txBody>
                    <a:bodyPr/>
                    <a:lstStyle/>
                    <a:p>
                      <a:pPr algn="ctr">
                        <a:lnSpc>
                          <a:spcPct val="107000"/>
                        </a:lnSpc>
                        <a:spcAft>
                          <a:spcPts val="0"/>
                        </a:spcAft>
                      </a:pPr>
                      <a:r>
                        <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36</a:t>
                      </a: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1983 - Revalorisation du taux horaire au travail dès 10 ans d'ancienneté  / ( pour le salaire minimum non qualifié sans diplôme reconnu ) / Tous métiers confondus au Luxembourg.</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1101</a:t>
                      </a: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2548707024"/>
                  </a:ext>
                </a:extLst>
              </a:tr>
              <a:tr h="281354">
                <a:tc>
                  <a:txBody>
                    <a:bodyPr/>
                    <a:lstStyle/>
                    <a:p>
                      <a:pPr algn="ctr">
                        <a:lnSpc>
                          <a:spcPct val="107000"/>
                        </a:lnSpc>
                        <a:spcAft>
                          <a:spcPts val="0"/>
                        </a:spcAft>
                      </a:pPr>
                      <a:r>
                        <a:rPr lang="fr-LU" sz="1200" dirty="0">
                          <a:solidFill>
                            <a:schemeClr val="tx1"/>
                          </a:solidFill>
                          <a:effectLst/>
                          <a:latin typeface="Arial" panose="020B0604020202020204" pitchFamily="34" charset="0"/>
                          <a:ea typeface="+mn-ea"/>
                          <a:cs typeface="Arial" panose="020B0604020202020204" pitchFamily="34" charset="0"/>
                        </a:rPr>
                        <a:t>37</a:t>
                      </a:r>
                      <a:endParaRPr lang="fr-L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85" marR="29185"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Pétition publique 2215 - Pour un traitement équitable du statut des assistants parentaux</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b="1">
                          <a:solidFill>
                            <a:schemeClr val="tx1"/>
                          </a:solidFill>
                          <a:effectLst/>
                          <a:latin typeface="Arial" panose="020B0604020202020204" pitchFamily="34" charset="0"/>
                          <a:ea typeface="Calibri" panose="020F0502020204030204" pitchFamily="34" charset="0"/>
                          <a:cs typeface="Arial" panose="020B0604020202020204" pitchFamily="34" charset="0"/>
                        </a:rPr>
                        <a:t>1018</a:t>
                      </a:r>
                      <a:r>
                        <a:rPr lang="fr-FR" sz="1150">
                          <a:solidFill>
                            <a:schemeClr val="tx1"/>
                          </a:solidFill>
                          <a:effectLst/>
                          <a:latin typeface="Arial" panose="020B0604020202020204" pitchFamily="34" charset="0"/>
                          <a:ea typeface="Calibri" panose="020F0502020204030204" pitchFamily="34" charset="0"/>
                          <a:cs typeface="Arial" panose="020B0604020202020204" pitchFamily="34" charset="0"/>
                        </a:rPr>
                        <a:t> signatures électroniques (aucune signature sur papier)</a:t>
                      </a:r>
                      <a:endParaRPr lang="fr-LU" sz="11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tc>
                  <a:txBody>
                    <a:bodyPr/>
                    <a:lstStyle/>
                    <a:p>
                      <a:pPr algn="just">
                        <a:spcAft>
                          <a:spcPts val="0"/>
                        </a:spcAft>
                      </a:pPr>
                      <a:r>
                        <a:rPr lang="fr-FR" sz="1150" dirty="0">
                          <a:solidFill>
                            <a:schemeClr val="tx1"/>
                          </a:solidFill>
                          <a:effectLst/>
                          <a:latin typeface="Arial" panose="020B0604020202020204" pitchFamily="34" charset="0"/>
                          <a:ea typeface="Calibri" panose="020F0502020204030204" pitchFamily="34" charset="0"/>
                          <a:cs typeface="Arial" panose="020B0604020202020204" pitchFamily="34" charset="0"/>
                        </a:rPr>
                        <a:t>Seuil des 4500 signatures non atteint (pas de débat public)</a:t>
                      </a:r>
                      <a:endParaRPr lang="fr-LU" sz="11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9370" marR="39370" marT="0" marB="0"/>
                </a:tc>
                <a:extLst>
                  <a:ext uri="{0D108BD9-81ED-4DB2-BD59-A6C34878D82A}">
                    <a16:rowId xmlns:a16="http://schemas.microsoft.com/office/drawing/2014/main" val="1424594799"/>
                  </a:ext>
                </a:extLst>
              </a:tr>
            </a:tbl>
          </a:graphicData>
        </a:graphic>
      </p:graphicFrame>
      <p:sp>
        <p:nvSpPr>
          <p:cNvPr id="3" name="Espace réservé du numéro de diapositive 2"/>
          <p:cNvSpPr>
            <a:spLocks noGrp="1"/>
          </p:cNvSpPr>
          <p:nvPr>
            <p:ph type="sldNum" sz="quarter" idx="12"/>
          </p:nvPr>
        </p:nvSpPr>
        <p:spPr/>
        <p:txBody>
          <a:bodyPr/>
          <a:lstStyle/>
          <a:p>
            <a:fld id="{CA9E03D2-C399-4FB8-BC1A-71C2039434FC}" type="slidenum">
              <a:rPr lang="fr-LU" smtClean="0"/>
              <a:t>13</a:t>
            </a:fld>
            <a:endParaRPr lang="fr-LU" dirty="0"/>
          </a:p>
        </p:txBody>
      </p:sp>
    </p:spTree>
    <p:extLst>
      <p:ext uri="{BB962C8B-B14F-4D97-AF65-F5344CB8AC3E}">
        <p14:creationId xmlns:p14="http://schemas.microsoft.com/office/powerpoint/2010/main" val="3749903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59014" y="1828506"/>
            <a:ext cx="10273968" cy="923330"/>
          </a:xfrm>
          <a:prstGeom prst="rect">
            <a:avLst/>
          </a:prstGeom>
        </p:spPr>
        <p:txBody>
          <a:bodyPr wrap="square">
            <a:spAutoFit/>
          </a:bodyPr>
          <a:lstStyle/>
          <a:p>
            <a:pPr algn="just"/>
            <a:r>
              <a:rPr lang="fr-LU" b="1" u="sng" dirty="0"/>
              <a:t>Pétitions ordinaires (comprenant les pétitions publiques reclassées en pétitions ordinaires) traitées durant la période du 14.07.2021 au 11.07.2022 et pour lesquelles une demande de prise de position gouvernementale a été demandée</a:t>
            </a:r>
            <a:endParaRPr lang="fr-LU" dirty="0"/>
          </a:p>
        </p:txBody>
      </p:sp>
      <p:graphicFrame>
        <p:nvGraphicFramePr>
          <p:cNvPr id="9" name="Tableau 8"/>
          <p:cNvGraphicFramePr>
            <a:graphicFrameLocks noGrp="1"/>
          </p:cNvGraphicFramePr>
          <p:nvPr>
            <p:extLst>
              <p:ext uri="{D42A27DB-BD31-4B8C-83A1-F6EECF244321}">
                <p14:modId xmlns:p14="http://schemas.microsoft.com/office/powerpoint/2010/main" val="4262530621"/>
              </p:ext>
            </p:extLst>
          </p:nvPr>
        </p:nvGraphicFramePr>
        <p:xfrm>
          <a:off x="1050760" y="2861711"/>
          <a:ext cx="10090476" cy="3030941"/>
        </p:xfrm>
        <a:graphic>
          <a:graphicData uri="http://schemas.openxmlformats.org/drawingml/2006/table">
            <a:tbl>
              <a:tblPr firstRow="1" firstCol="1" bandRow="1">
                <a:tableStyleId>{5C22544A-7EE6-4342-B048-85BDC9FD1C3A}</a:tableStyleId>
              </a:tblPr>
              <a:tblGrid>
                <a:gridCol w="539915">
                  <a:extLst>
                    <a:ext uri="{9D8B030D-6E8A-4147-A177-3AD203B41FA5}">
                      <a16:colId xmlns:a16="http://schemas.microsoft.com/office/drawing/2014/main" val="3600246631"/>
                    </a:ext>
                  </a:extLst>
                </a:gridCol>
                <a:gridCol w="5966999">
                  <a:extLst>
                    <a:ext uri="{9D8B030D-6E8A-4147-A177-3AD203B41FA5}">
                      <a16:colId xmlns:a16="http://schemas.microsoft.com/office/drawing/2014/main" val="583944285"/>
                    </a:ext>
                  </a:extLst>
                </a:gridCol>
                <a:gridCol w="2048781">
                  <a:extLst>
                    <a:ext uri="{9D8B030D-6E8A-4147-A177-3AD203B41FA5}">
                      <a16:colId xmlns:a16="http://schemas.microsoft.com/office/drawing/2014/main" val="876152708"/>
                    </a:ext>
                  </a:extLst>
                </a:gridCol>
                <a:gridCol w="1534781">
                  <a:extLst>
                    <a:ext uri="{9D8B030D-6E8A-4147-A177-3AD203B41FA5}">
                      <a16:colId xmlns:a16="http://schemas.microsoft.com/office/drawing/2014/main" val="3369902371"/>
                    </a:ext>
                  </a:extLst>
                </a:gridCol>
              </a:tblGrid>
              <a:tr h="584921">
                <a:tc>
                  <a:txBody>
                    <a:bodyPr/>
                    <a:lstStyle/>
                    <a:p>
                      <a:pPr>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a:lnSpc>
                          <a:spcPct val="107000"/>
                        </a:lnSpc>
                        <a:spcAft>
                          <a:spcPts val="0"/>
                        </a:spcAft>
                      </a:pPr>
                      <a:r>
                        <a:rPr lang="fr-LU" sz="1000" dirty="0">
                          <a:effectLst/>
                          <a:latin typeface="Arial" panose="020B0604020202020204" pitchFamily="34" charset="0"/>
                          <a:cs typeface="Arial" panose="020B0604020202020204" pitchFamily="34" charset="0"/>
                        </a:rPr>
                        <a:t>Le</a:t>
                      </a:r>
                      <a:r>
                        <a:rPr lang="fr-LU" sz="1000" baseline="0" dirty="0">
                          <a:effectLst/>
                          <a:latin typeface="Arial" panose="020B0604020202020204" pitchFamily="34" charset="0"/>
                          <a:cs typeface="Arial" panose="020B0604020202020204" pitchFamily="34" charset="0"/>
                        </a:rPr>
                        <a:t> n</a:t>
                      </a:r>
                      <a:r>
                        <a:rPr lang="fr-LU" sz="1000" dirty="0">
                          <a:effectLst/>
                          <a:latin typeface="Arial" panose="020B0604020202020204" pitchFamily="34" charset="0"/>
                          <a:cs typeface="Arial" panose="020B0604020202020204" pitchFamily="34" charset="0"/>
                        </a:rPr>
                        <a:t>uméro et l’intitulé de la pétition</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a:lnSpc>
                          <a:spcPct val="107000"/>
                        </a:lnSpc>
                        <a:spcAft>
                          <a:spcPts val="0"/>
                        </a:spcAft>
                      </a:pPr>
                      <a:r>
                        <a:rPr lang="fr-LU" sz="1000" dirty="0">
                          <a:effectLst/>
                          <a:latin typeface="Arial" panose="020B0604020202020204" pitchFamily="34" charset="0"/>
                          <a:cs typeface="Arial" panose="020B0604020202020204" pitchFamily="34" charset="0"/>
                        </a:rPr>
                        <a:t>La demande de prise de position gouvernementale : date + ministre compétent</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a:lnSpc>
                          <a:spcPct val="107000"/>
                        </a:lnSpc>
                        <a:spcAft>
                          <a:spcPts val="0"/>
                        </a:spcAft>
                      </a:pPr>
                      <a:r>
                        <a:rPr lang="fr-LU" sz="1000" dirty="0">
                          <a:effectLst/>
                          <a:latin typeface="Arial" panose="020B0604020202020204" pitchFamily="34" charset="0"/>
                          <a:cs typeface="Arial" panose="020B0604020202020204" pitchFamily="34" charset="0"/>
                        </a:rPr>
                        <a:t>La date de la réponse ministérielle </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extLst>
                  <a:ext uri="{0D108BD9-81ED-4DB2-BD59-A6C34878D82A}">
                    <a16:rowId xmlns:a16="http://schemas.microsoft.com/office/drawing/2014/main" val="3571341849"/>
                  </a:ext>
                </a:extLst>
              </a:tr>
              <a:tr h="309582">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 1) </a:t>
                      </a:r>
                    </a:p>
                  </a:txBody>
                  <a:tcPr marL="29094" marR="29094" marT="0" marB="0"/>
                </a:tc>
                <a:tc>
                  <a:txBody>
                    <a:bodyPr/>
                    <a:lstStyle/>
                    <a:p>
                      <a:pPr algn="just">
                        <a:lnSpc>
                          <a:spcPct val="107000"/>
                        </a:lnSpc>
                        <a:spcAft>
                          <a:spcPts val="0"/>
                        </a:spcAft>
                      </a:pPr>
                      <a:r>
                        <a:rPr lang="fr-LU" sz="1000" b="0" kern="1200" dirty="0">
                          <a:solidFill>
                            <a:schemeClr val="tx1"/>
                          </a:solidFill>
                          <a:effectLst/>
                          <a:latin typeface="Arial" panose="020B0604020202020204" pitchFamily="34" charset="0"/>
                          <a:ea typeface="+mn-ea"/>
                          <a:cs typeface="Arial" panose="020B0604020202020204" pitchFamily="34" charset="0"/>
                        </a:rPr>
                        <a:t>1856 (reclassement) - Demande d’une loi pour une convention collective unique pour le secteur commerce</a:t>
                      </a:r>
                      <a:endParaRPr lang="fr-LU"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17.12.2021 =&gt; Ministre du Travail, de l'Emploi et de l'Économie sociale et solidaire</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19015731"/>
                  </a:ext>
                </a:extLst>
              </a:tr>
              <a:tr h="309582">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1858 (reclassement) - Evaluation de l'</a:t>
                      </a:r>
                      <a:r>
                        <a:rPr lang="fr-LU" sz="1000" dirty="0" err="1">
                          <a:effectLst/>
                          <a:latin typeface="Arial" panose="020B0604020202020204" pitchFamily="34" charset="0"/>
                          <a:ea typeface="Calibri" panose="020F0502020204030204" pitchFamily="34" charset="0"/>
                          <a:cs typeface="Arial" panose="020B0604020202020204" pitchFamily="34" charset="0"/>
                        </a:rPr>
                        <a:t>Ivermectine</a:t>
                      </a:r>
                      <a:r>
                        <a:rPr lang="fr-LU" sz="1000" dirty="0">
                          <a:effectLst/>
                          <a:latin typeface="Arial" panose="020B0604020202020204" pitchFamily="34" charset="0"/>
                          <a:ea typeface="Calibri" panose="020F0502020204030204" pitchFamily="34" charset="0"/>
                          <a:cs typeface="Arial" panose="020B0604020202020204" pitchFamily="34" charset="0"/>
                        </a:rPr>
                        <a:t> dans la prophylaxie et le soin de la </a:t>
                      </a:r>
                      <a:r>
                        <a:rPr lang="fr-LU" sz="1000" dirty="0" err="1">
                          <a:effectLst/>
                          <a:latin typeface="Arial" panose="020B0604020202020204" pitchFamily="34" charset="0"/>
                          <a:ea typeface="Calibri" panose="020F0502020204030204" pitchFamily="34" charset="0"/>
                          <a:cs typeface="Arial" panose="020B0604020202020204" pitchFamily="34" charset="0"/>
                        </a:rPr>
                        <a:t>Covid</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Evaluierung</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von</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Ivermectin</a:t>
                      </a:r>
                      <a:r>
                        <a:rPr lang="fr-LU" sz="1000" dirty="0">
                          <a:effectLst/>
                          <a:latin typeface="Arial" panose="020B0604020202020204" pitchFamily="34" charset="0"/>
                          <a:ea typeface="Calibri" panose="020F0502020204030204" pitchFamily="34" charset="0"/>
                          <a:cs typeface="Arial" panose="020B0604020202020204" pitchFamily="34" charset="0"/>
                        </a:rPr>
                        <a:t> in der </a:t>
                      </a:r>
                      <a:r>
                        <a:rPr lang="fr-LU" sz="1000" dirty="0" err="1">
                          <a:effectLst/>
                          <a:latin typeface="Arial" panose="020B0604020202020204" pitchFamily="34" charset="0"/>
                          <a:ea typeface="Calibri" panose="020F0502020204030204" pitchFamily="34" charset="0"/>
                          <a:cs typeface="Arial" panose="020B0604020202020204" pitchFamily="34" charset="0"/>
                        </a:rPr>
                        <a:t>Prophylaxe</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und</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Pflege</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von</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Covid</a:t>
                      </a:r>
                      <a:r>
                        <a:rPr lang="fr-LU" sz="10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22.09.2021 =&gt; Ministre de la Santé</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26.10.2021</a:t>
                      </a:r>
                    </a:p>
                  </a:txBody>
                  <a:tcPr marL="68580" marR="68580" marT="0" marB="0"/>
                </a:tc>
                <a:extLst>
                  <a:ext uri="{0D108BD9-81ED-4DB2-BD59-A6C34878D82A}">
                    <a16:rowId xmlns:a16="http://schemas.microsoft.com/office/drawing/2014/main" val="2732419674"/>
                  </a:ext>
                </a:extLst>
              </a:tr>
              <a:tr h="309582">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1862 (reclassement) - Limiter la vitesse à 30km/h dans les rues partagées entre véhicules motorisés et autres usagers, plus vulnérables.</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22.09.2021 =&gt; Ministre de la Mobilité et des Travaux publics</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2792374228"/>
                  </a:ext>
                </a:extLst>
              </a:tr>
              <a:tr h="309582">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1867 (reclassement) - Pour un assouplissement de l'obligation du port du masque pour les enfants dans les écoles et les structures d'accueil périscolaires / For a relaxation of the obligation for </a:t>
                      </a:r>
                      <a:r>
                        <a:rPr lang="fr-LU" sz="1000" dirty="0" err="1">
                          <a:effectLst/>
                          <a:latin typeface="Arial" panose="020B0604020202020204" pitchFamily="34" charset="0"/>
                          <a:ea typeface="Calibri" panose="020F0502020204030204" pitchFamily="34" charset="0"/>
                          <a:cs typeface="Arial" panose="020B0604020202020204" pitchFamily="34" charset="0"/>
                        </a:rPr>
                        <a:t>children</a:t>
                      </a:r>
                      <a:r>
                        <a:rPr lang="fr-LU" sz="1000" dirty="0">
                          <a:effectLst/>
                          <a:latin typeface="Arial" panose="020B0604020202020204" pitchFamily="34" charset="0"/>
                          <a:ea typeface="Calibri" panose="020F0502020204030204" pitchFamily="34" charset="0"/>
                          <a:cs typeface="Arial" panose="020B0604020202020204" pitchFamily="34" charset="0"/>
                        </a:rPr>
                        <a:t> to wear a </a:t>
                      </a:r>
                      <a:r>
                        <a:rPr lang="fr-LU" sz="1000" dirty="0" err="1">
                          <a:effectLst/>
                          <a:latin typeface="Arial" panose="020B0604020202020204" pitchFamily="34" charset="0"/>
                          <a:ea typeface="Calibri" panose="020F0502020204030204" pitchFamily="34" charset="0"/>
                          <a:cs typeface="Arial" panose="020B0604020202020204" pitchFamily="34" charset="0"/>
                        </a:rPr>
                        <a:t>mask</a:t>
                      </a:r>
                      <a:r>
                        <a:rPr lang="fr-LU" sz="1000" dirty="0">
                          <a:effectLst/>
                          <a:latin typeface="Arial" panose="020B0604020202020204" pitchFamily="34" charset="0"/>
                          <a:ea typeface="Calibri" panose="020F0502020204030204" pitchFamily="34" charset="0"/>
                          <a:cs typeface="Arial" panose="020B0604020202020204" pitchFamily="34" charset="0"/>
                        </a:rPr>
                        <a:t> in </a:t>
                      </a:r>
                      <a:r>
                        <a:rPr lang="fr-LU" sz="1000" dirty="0" err="1">
                          <a:effectLst/>
                          <a:latin typeface="Arial" panose="020B0604020202020204" pitchFamily="34" charset="0"/>
                          <a:ea typeface="Calibri" panose="020F0502020204030204" pitchFamily="34" charset="0"/>
                          <a:cs typeface="Arial" panose="020B0604020202020204" pitchFamily="34" charset="0"/>
                        </a:rPr>
                        <a:t>school</a:t>
                      </a:r>
                      <a:r>
                        <a:rPr lang="fr-LU" sz="1000" dirty="0">
                          <a:effectLst/>
                          <a:latin typeface="Arial" panose="020B0604020202020204" pitchFamily="34" charset="0"/>
                          <a:ea typeface="Calibri" panose="020F0502020204030204" pitchFamily="34" charset="0"/>
                          <a:cs typeface="Arial" panose="020B0604020202020204" pitchFamily="34" charset="0"/>
                        </a:rPr>
                        <a:t> and in </a:t>
                      </a:r>
                      <a:r>
                        <a:rPr lang="fr-LU" sz="1000" dirty="0" err="1">
                          <a:effectLst/>
                          <a:latin typeface="Arial" panose="020B0604020202020204" pitchFamily="34" charset="0"/>
                          <a:ea typeface="Calibri" panose="020F0502020204030204" pitchFamily="34" charset="0"/>
                          <a:cs typeface="Arial" panose="020B0604020202020204" pitchFamily="34" charset="0"/>
                        </a:rPr>
                        <a:t>after-school</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facilities</a:t>
                      </a:r>
                      <a:r>
                        <a:rPr lang="fr-LU" sz="1000" dirty="0">
                          <a:effectLst/>
                          <a:latin typeface="Arial" panose="020B0604020202020204" pitchFamily="34" charset="0"/>
                          <a:ea typeface="Calibri" panose="020F0502020204030204" pitchFamily="34" charset="0"/>
                          <a:cs typeface="Arial" panose="020B0604020202020204" pitchFamily="34" charset="0"/>
                        </a:rPr>
                        <a:t> / </a:t>
                      </a:r>
                      <a:r>
                        <a:rPr lang="fr-LU" sz="1000" dirty="0" err="1">
                          <a:effectLst/>
                          <a:latin typeface="Arial" panose="020B0604020202020204" pitchFamily="34" charset="0"/>
                          <a:ea typeface="Calibri" panose="020F0502020204030204" pitchFamily="34" charset="0"/>
                          <a:cs typeface="Arial" panose="020B0604020202020204" pitchFamily="34" charset="0"/>
                        </a:rPr>
                        <a:t>Fir</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eng</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relaxatioun</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vun</a:t>
                      </a:r>
                      <a:r>
                        <a:rPr lang="fr-LU" sz="1000" dirty="0">
                          <a:effectLst/>
                          <a:latin typeface="Arial" panose="020B0604020202020204" pitchFamily="34" charset="0"/>
                          <a:ea typeface="Calibri" panose="020F0502020204030204" pitchFamily="34" charset="0"/>
                          <a:cs typeface="Arial" panose="020B0604020202020204" pitchFamily="34" charset="0"/>
                        </a:rPr>
                        <a:t> der </a:t>
                      </a:r>
                      <a:r>
                        <a:rPr lang="fr-LU" sz="1000" dirty="0" err="1">
                          <a:effectLst/>
                          <a:latin typeface="Arial" panose="020B0604020202020204" pitchFamily="34" charset="0"/>
                          <a:ea typeface="Calibri" panose="020F0502020204030204" pitchFamily="34" charset="0"/>
                          <a:cs typeface="Arial" panose="020B0604020202020204" pitchFamily="34" charset="0"/>
                        </a:rPr>
                        <a:t>Maskenplicht</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fir</a:t>
                      </a:r>
                      <a:r>
                        <a:rPr lang="fr-LU" sz="1000" dirty="0">
                          <a:effectLst/>
                          <a:latin typeface="Arial" panose="020B0604020202020204" pitchFamily="34" charset="0"/>
                          <a:ea typeface="Calibri" panose="020F0502020204030204" pitchFamily="34" charset="0"/>
                          <a:cs typeface="Arial" panose="020B0604020202020204" pitchFamily="34" charset="0"/>
                        </a:rPr>
                        <a:t> d'</a:t>
                      </a:r>
                      <a:r>
                        <a:rPr lang="fr-LU" sz="1000" dirty="0" err="1">
                          <a:effectLst/>
                          <a:latin typeface="Arial" panose="020B0604020202020204" pitchFamily="34" charset="0"/>
                          <a:ea typeface="Calibri" panose="020F0502020204030204" pitchFamily="34" charset="0"/>
                          <a:cs typeface="Arial" panose="020B0604020202020204" pitchFamily="34" charset="0"/>
                        </a:rPr>
                        <a:t>kanner</a:t>
                      </a:r>
                      <a:r>
                        <a:rPr lang="fr-LU" sz="1000" dirty="0">
                          <a:effectLst/>
                          <a:latin typeface="Arial" panose="020B0604020202020204" pitchFamily="34" charset="0"/>
                          <a:ea typeface="Calibri" panose="020F0502020204030204" pitchFamily="34" charset="0"/>
                          <a:cs typeface="Arial" panose="020B0604020202020204" pitchFamily="34" charset="0"/>
                        </a:rPr>
                        <a:t> an de </a:t>
                      </a:r>
                      <a:r>
                        <a:rPr lang="fr-LU" sz="1000" dirty="0" err="1">
                          <a:effectLst/>
                          <a:latin typeface="Arial" panose="020B0604020202020204" pitchFamily="34" charset="0"/>
                          <a:ea typeface="Calibri" panose="020F0502020204030204" pitchFamily="34" charset="0"/>
                          <a:cs typeface="Arial" panose="020B0604020202020204" pitchFamily="34" charset="0"/>
                        </a:rPr>
                        <a:t>Schoulen</a:t>
                      </a:r>
                      <a:r>
                        <a:rPr lang="fr-LU" sz="1000" dirty="0">
                          <a:effectLst/>
                          <a:latin typeface="Arial" panose="020B0604020202020204" pitchFamily="34" charset="0"/>
                          <a:ea typeface="Calibri" panose="020F0502020204030204" pitchFamily="34" charset="0"/>
                          <a:cs typeface="Arial" panose="020B0604020202020204" pitchFamily="34" charset="0"/>
                        </a:rPr>
                        <a:t> an </a:t>
                      </a:r>
                      <a:r>
                        <a:rPr lang="fr-LU" sz="1000" dirty="0" err="1">
                          <a:effectLst/>
                          <a:latin typeface="Arial" panose="020B0604020202020204" pitchFamily="34" charset="0"/>
                          <a:ea typeface="Calibri" panose="020F0502020204030204" pitchFamily="34" charset="0"/>
                          <a:cs typeface="Arial" panose="020B0604020202020204" pitchFamily="34" charset="0"/>
                        </a:rPr>
                        <a:t>an</a:t>
                      </a:r>
                      <a:r>
                        <a:rPr lang="fr-LU" sz="1000" dirty="0">
                          <a:effectLst/>
                          <a:latin typeface="Arial" panose="020B0604020202020204" pitchFamily="34" charset="0"/>
                          <a:ea typeface="Calibri" panose="020F0502020204030204" pitchFamily="34" charset="0"/>
                          <a:cs typeface="Arial" panose="020B0604020202020204" pitchFamily="34" charset="0"/>
                        </a:rPr>
                        <a:t> de </a:t>
                      </a:r>
                      <a:r>
                        <a:rPr lang="fr-LU" sz="1000" dirty="0" err="1">
                          <a:effectLst/>
                          <a:latin typeface="Arial" panose="020B0604020202020204" pitchFamily="34" charset="0"/>
                          <a:ea typeface="Calibri" panose="020F0502020204030204" pitchFamily="34" charset="0"/>
                          <a:cs typeface="Arial" panose="020B0604020202020204" pitchFamily="34" charset="0"/>
                        </a:rPr>
                        <a:t>ausserschoulenschen</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Betreiungsstruktur</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22.09.2021 =&gt; Ministre de l'Éducation nationale, de l'Enfance et de la Jeunesse</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23.11.2021</a:t>
                      </a:r>
                    </a:p>
                  </a:txBody>
                  <a:tcPr marL="68580" marR="68580" marT="0" marB="0"/>
                </a:tc>
                <a:extLst>
                  <a:ext uri="{0D108BD9-81ED-4DB2-BD59-A6C34878D82A}">
                    <a16:rowId xmlns:a16="http://schemas.microsoft.com/office/drawing/2014/main" val="3480360916"/>
                  </a:ext>
                </a:extLst>
              </a:tr>
              <a:tr h="309582">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1892 (reclassement) - Pétition pour des forfaits au mètre carré des prix de logements pour assurer un accès au logement abordable pour toute la population</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17.12.2021 =&gt; Ministre du Logement</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13.01.2022</a:t>
                      </a:r>
                    </a:p>
                  </a:txBody>
                  <a:tcPr marL="68580" marR="68580" marT="0" marB="0"/>
                </a:tc>
                <a:extLst>
                  <a:ext uri="{0D108BD9-81ED-4DB2-BD59-A6C34878D82A}">
                    <a16:rowId xmlns:a16="http://schemas.microsoft.com/office/drawing/2014/main" val="1529828817"/>
                  </a:ext>
                </a:extLst>
              </a:tr>
              <a:tr h="309582">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1904 (reclassement) - Introduction d'une obligation vaccinale SARS-CoV-2</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17.12.2021 =&gt; Ministre de la Santé</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1197109950"/>
                  </a:ext>
                </a:extLst>
              </a:tr>
            </a:tbl>
          </a:graphicData>
        </a:graphic>
      </p:graphicFrame>
      <p:sp>
        <p:nvSpPr>
          <p:cNvPr id="3" name="Espace réservé du numéro de diapositive 2"/>
          <p:cNvSpPr>
            <a:spLocks noGrp="1"/>
          </p:cNvSpPr>
          <p:nvPr>
            <p:ph type="sldNum" sz="quarter" idx="12"/>
          </p:nvPr>
        </p:nvSpPr>
        <p:spPr/>
        <p:txBody>
          <a:bodyPr/>
          <a:lstStyle/>
          <a:p>
            <a:fld id="{CA9E03D2-C399-4FB8-BC1A-71C2039434FC}" type="slidenum">
              <a:rPr lang="fr-LU" smtClean="0"/>
              <a:t>14</a:t>
            </a:fld>
            <a:endParaRPr lang="fr-LU" dirty="0"/>
          </a:p>
        </p:txBody>
      </p:sp>
    </p:spTree>
    <p:extLst>
      <p:ext uri="{BB962C8B-B14F-4D97-AF65-F5344CB8AC3E}">
        <p14:creationId xmlns:p14="http://schemas.microsoft.com/office/powerpoint/2010/main" val="3552264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18261"/>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00370"/>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287642"/>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Espace réservé du contenu 3"/>
          <p:cNvGraphicFramePr>
            <a:graphicFrameLocks/>
          </p:cNvGraphicFramePr>
          <p:nvPr>
            <p:extLst>
              <p:ext uri="{D42A27DB-BD31-4B8C-83A1-F6EECF244321}">
                <p14:modId xmlns:p14="http://schemas.microsoft.com/office/powerpoint/2010/main" val="1962803278"/>
              </p:ext>
            </p:extLst>
          </p:nvPr>
        </p:nvGraphicFramePr>
        <p:xfrm>
          <a:off x="564323" y="1719085"/>
          <a:ext cx="11357996" cy="5014812"/>
        </p:xfrm>
        <a:graphic>
          <a:graphicData uri="http://schemas.openxmlformats.org/drawingml/2006/table">
            <a:tbl>
              <a:tblPr firstRow="1" firstCol="1" bandRow="1">
                <a:tableStyleId>{5C22544A-7EE6-4342-B048-85BDC9FD1C3A}</a:tableStyleId>
              </a:tblPr>
              <a:tblGrid>
                <a:gridCol w="555420">
                  <a:extLst>
                    <a:ext uri="{9D8B030D-6E8A-4147-A177-3AD203B41FA5}">
                      <a16:colId xmlns:a16="http://schemas.microsoft.com/office/drawing/2014/main" val="1105918049"/>
                    </a:ext>
                  </a:extLst>
                </a:gridCol>
                <a:gridCol w="5637670">
                  <a:extLst>
                    <a:ext uri="{9D8B030D-6E8A-4147-A177-3AD203B41FA5}">
                      <a16:colId xmlns:a16="http://schemas.microsoft.com/office/drawing/2014/main" val="3959572773"/>
                    </a:ext>
                  </a:extLst>
                </a:gridCol>
                <a:gridCol w="3108962">
                  <a:extLst>
                    <a:ext uri="{9D8B030D-6E8A-4147-A177-3AD203B41FA5}">
                      <a16:colId xmlns:a16="http://schemas.microsoft.com/office/drawing/2014/main" val="3677042604"/>
                    </a:ext>
                  </a:extLst>
                </a:gridCol>
                <a:gridCol w="2055944">
                  <a:extLst>
                    <a:ext uri="{9D8B030D-6E8A-4147-A177-3AD203B41FA5}">
                      <a16:colId xmlns:a16="http://schemas.microsoft.com/office/drawing/2014/main" val="1300305291"/>
                    </a:ext>
                  </a:extLst>
                </a:gridCol>
              </a:tblGrid>
              <a:tr h="431268">
                <a:tc>
                  <a:txBody>
                    <a:bodyPr/>
                    <a:lstStyle/>
                    <a:p>
                      <a:pPr algn="just">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cs typeface="Arial" panose="020B0604020202020204" pitchFamily="34" charset="0"/>
                        </a:rPr>
                        <a:t>Le</a:t>
                      </a:r>
                      <a:r>
                        <a:rPr lang="fr-LU" sz="1000" baseline="0" dirty="0">
                          <a:effectLst/>
                          <a:latin typeface="Arial" panose="020B0604020202020204" pitchFamily="34" charset="0"/>
                          <a:cs typeface="Arial" panose="020B0604020202020204" pitchFamily="34" charset="0"/>
                        </a:rPr>
                        <a:t> n</a:t>
                      </a:r>
                      <a:r>
                        <a:rPr lang="fr-LU" sz="1000" dirty="0">
                          <a:effectLst/>
                          <a:latin typeface="Arial" panose="020B0604020202020204" pitchFamily="34" charset="0"/>
                          <a:cs typeface="Arial" panose="020B0604020202020204" pitchFamily="34" charset="0"/>
                        </a:rPr>
                        <a:t>uméro et</a:t>
                      </a:r>
                      <a:r>
                        <a:rPr lang="fr-LU" sz="1000" baseline="0" dirty="0">
                          <a:effectLst/>
                          <a:latin typeface="Arial" panose="020B0604020202020204" pitchFamily="34" charset="0"/>
                          <a:cs typeface="Arial" panose="020B0604020202020204" pitchFamily="34" charset="0"/>
                        </a:rPr>
                        <a:t> l’i</a:t>
                      </a:r>
                      <a:r>
                        <a:rPr lang="fr-LU" sz="1000" dirty="0">
                          <a:effectLst/>
                          <a:latin typeface="Arial" panose="020B0604020202020204" pitchFamily="34" charset="0"/>
                          <a:cs typeface="Arial" panose="020B0604020202020204" pitchFamily="34" charset="0"/>
                        </a:rPr>
                        <a:t>ntitulé de la pétition</a:t>
                      </a:r>
                      <a:endParaRPr lang="fr-LU" sz="1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cs typeface="Arial" panose="020B0604020202020204" pitchFamily="34" charset="0"/>
                        </a:rPr>
                        <a:t>La demande de prise de position gouvernementale : date + ministre compétent</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cs typeface="Arial" panose="020B0604020202020204" pitchFamily="34" charset="0"/>
                        </a:rPr>
                        <a:t>La date de la réponse ministérielle</a:t>
                      </a:r>
                      <a:endParaRPr lang="fr-LU"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extLst>
                  <a:ext uri="{0D108BD9-81ED-4DB2-BD59-A6C34878D82A}">
                    <a16:rowId xmlns:a16="http://schemas.microsoft.com/office/drawing/2014/main" val="2977565785"/>
                  </a:ext>
                </a:extLst>
              </a:tr>
              <a:tr h="283942">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tc>
                  <a:txBody>
                    <a:bodyPr/>
                    <a:lstStyle/>
                    <a:p>
                      <a:pPr algn="just">
                        <a:lnSpc>
                          <a:spcPct val="107000"/>
                        </a:lnSpc>
                        <a:spcAft>
                          <a:spcPts val="0"/>
                        </a:spcAft>
                      </a:pPr>
                      <a:r>
                        <a:rPr lang="de-DE" sz="1000" dirty="0">
                          <a:effectLst/>
                          <a:latin typeface="Arial" panose="020B0604020202020204" pitchFamily="34" charset="0"/>
                          <a:ea typeface="Calibri" panose="020F0502020204030204" pitchFamily="34" charset="0"/>
                          <a:cs typeface="Arial" panose="020B0604020202020204" pitchFamily="34" charset="0"/>
                        </a:rPr>
                        <a:t>1913 (</a:t>
                      </a:r>
                      <a:r>
                        <a:rPr lang="de-DE" sz="1000" dirty="0" err="1">
                          <a:effectLst/>
                          <a:latin typeface="Arial" panose="020B0604020202020204" pitchFamily="34" charset="0"/>
                          <a:ea typeface="Calibri" panose="020F0502020204030204" pitchFamily="34" charset="0"/>
                          <a:cs typeface="Arial" panose="020B0604020202020204" pitchFamily="34" charset="0"/>
                        </a:rPr>
                        <a:t>reclassement</a:t>
                      </a:r>
                      <a:r>
                        <a:rPr lang="de-DE" sz="1000" dirty="0">
                          <a:effectLst/>
                          <a:latin typeface="Arial" panose="020B0604020202020204" pitchFamily="34" charset="0"/>
                          <a:ea typeface="Calibri" panose="020F0502020204030204" pitchFamily="34" charset="0"/>
                          <a:cs typeface="Arial" panose="020B0604020202020204" pitchFamily="34" charset="0"/>
                        </a:rPr>
                        <a:t>) - Streng </a:t>
                      </a:r>
                      <a:r>
                        <a:rPr lang="de-DE" sz="1000" dirty="0" err="1">
                          <a:effectLst/>
                          <a:latin typeface="Arial" panose="020B0604020202020204" pitchFamily="34" charset="0"/>
                          <a:ea typeface="Calibri" panose="020F0502020204030204" pitchFamily="34" charset="0"/>
                          <a:cs typeface="Arial" panose="020B0604020202020204" pitchFamily="34" charset="0"/>
                        </a:rPr>
                        <a:t>Iwwerwaachung</a:t>
                      </a:r>
                      <a:r>
                        <a:rPr lang="de-DE" sz="1000" dirty="0">
                          <a:effectLst/>
                          <a:latin typeface="Arial" panose="020B0604020202020204" pitchFamily="34" charset="0"/>
                          <a:ea typeface="Calibri" panose="020F0502020204030204" pitchFamily="34" charset="0"/>
                          <a:cs typeface="Arial" panose="020B0604020202020204" pitchFamily="34" charset="0"/>
                        </a:rPr>
                        <a:t> </a:t>
                      </a:r>
                      <a:r>
                        <a:rPr lang="de-DE" sz="1000" dirty="0" err="1">
                          <a:effectLst/>
                          <a:latin typeface="Arial" panose="020B0604020202020204" pitchFamily="34" charset="0"/>
                          <a:ea typeface="Calibri" panose="020F0502020204030204" pitchFamily="34" charset="0"/>
                          <a:cs typeface="Arial" panose="020B0604020202020204" pitchFamily="34" charset="0"/>
                        </a:rPr>
                        <a:t>op</a:t>
                      </a:r>
                      <a:r>
                        <a:rPr lang="de-DE" sz="1000" dirty="0">
                          <a:effectLst/>
                          <a:latin typeface="Arial" panose="020B0604020202020204" pitchFamily="34" charset="0"/>
                          <a:ea typeface="Calibri" panose="020F0502020204030204" pitchFamily="34" charset="0"/>
                          <a:cs typeface="Arial" panose="020B0604020202020204" pitchFamily="34" charset="0"/>
                        </a:rPr>
                        <a:t> </a:t>
                      </a:r>
                      <a:r>
                        <a:rPr lang="de-DE" sz="1000" dirty="0" err="1">
                          <a:effectLst/>
                          <a:latin typeface="Arial" panose="020B0604020202020204" pitchFamily="34" charset="0"/>
                          <a:ea typeface="Calibri" panose="020F0502020204030204" pitchFamily="34" charset="0"/>
                          <a:cs typeface="Arial" panose="020B0604020202020204" pitchFamily="34" charset="0"/>
                        </a:rPr>
                        <a:t>Autosolismus</a:t>
                      </a:r>
                      <a:r>
                        <a:rPr lang="de-DE" sz="1000" dirty="0">
                          <a:effectLst/>
                          <a:latin typeface="Arial" panose="020B0604020202020204" pitchFamily="34" charset="0"/>
                          <a:ea typeface="Calibri" panose="020F0502020204030204" pitchFamily="34" charset="0"/>
                          <a:cs typeface="Arial" panose="020B0604020202020204" pitchFamily="34" charset="0"/>
                        </a:rPr>
                        <a:t> zu </a:t>
                      </a:r>
                      <a:r>
                        <a:rPr lang="de-DE" sz="1000" dirty="0" err="1">
                          <a:effectLst/>
                          <a:latin typeface="Arial" panose="020B0604020202020204" pitchFamily="34" charset="0"/>
                          <a:ea typeface="Calibri" panose="020F0502020204030204" pitchFamily="34" charset="0"/>
                          <a:cs typeface="Arial" panose="020B0604020202020204" pitchFamily="34" charset="0"/>
                        </a:rPr>
                        <a:t>Lëtzebuerg</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17.12.2021 =&gt; Ministre de la Mobilité et des Travaux publics</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08.02.2022</a:t>
                      </a:r>
                    </a:p>
                  </a:txBody>
                  <a:tcPr marL="68580" marR="68580" marT="0" marB="0"/>
                </a:tc>
                <a:extLst>
                  <a:ext uri="{0D108BD9-81ED-4DB2-BD59-A6C34878D82A}">
                    <a16:rowId xmlns:a16="http://schemas.microsoft.com/office/drawing/2014/main" val="2382494008"/>
                  </a:ext>
                </a:extLst>
              </a:tr>
              <a:tr h="283942">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1918 (reclassement) - Ouvrir le refuge pour sans-abri de la rue de </a:t>
                      </a:r>
                      <a:r>
                        <a:rPr lang="fr-LU" sz="1000" dirty="0" err="1">
                          <a:effectLst/>
                          <a:latin typeface="Arial" panose="020B0604020202020204" pitchFamily="34" charset="0"/>
                          <a:ea typeface="Calibri" panose="020F0502020204030204" pitchFamily="34" charset="0"/>
                          <a:cs typeface="Arial" panose="020B0604020202020204" pitchFamily="34" charset="0"/>
                        </a:rPr>
                        <a:t>Neudorf</a:t>
                      </a:r>
                      <a:r>
                        <a:rPr lang="fr-LU" sz="1000" dirty="0">
                          <a:effectLst/>
                          <a:latin typeface="Arial" panose="020B0604020202020204" pitchFamily="34" charset="0"/>
                          <a:ea typeface="Calibri" panose="020F0502020204030204" pitchFamily="34" charset="0"/>
                          <a:cs typeface="Arial" panose="020B0604020202020204" pitchFamily="34" charset="0"/>
                        </a:rPr>
                        <a:t> toute l'année / </a:t>
                      </a:r>
                      <a:r>
                        <a:rPr lang="fr-LU" sz="1000" dirty="0" err="1">
                          <a:effectLst/>
                          <a:latin typeface="Arial" panose="020B0604020202020204" pitchFamily="34" charset="0"/>
                          <a:ea typeface="Calibri" panose="020F0502020204030204" pitchFamily="34" charset="0"/>
                          <a:cs typeface="Arial" panose="020B0604020202020204" pitchFamily="34" charset="0"/>
                        </a:rPr>
                        <a:t>Obdachlosenunterkunft</a:t>
                      </a:r>
                      <a:r>
                        <a:rPr lang="fr-LU" sz="1000" dirty="0">
                          <a:effectLst/>
                          <a:latin typeface="Arial" panose="020B0604020202020204" pitchFamily="34" charset="0"/>
                          <a:ea typeface="Calibri" panose="020F0502020204030204" pitchFamily="34" charset="0"/>
                          <a:cs typeface="Arial" panose="020B0604020202020204" pitchFamily="34" charset="0"/>
                        </a:rPr>
                        <a:t> in der Rue de </a:t>
                      </a:r>
                      <a:r>
                        <a:rPr lang="fr-LU" sz="1000" dirty="0" err="1">
                          <a:effectLst/>
                          <a:latin typeface="Arial" panose="020B0604020202020204" pitchFamily="34" charset="0"/>
                          <a:ea typeface="Calibri" panose="020F0502020204030204" pitchFamily="34" charset="0"/>
                          <a:cs typeface="Arial" panose="020B0604020202020204" pitchFamily="34" charset="0"/>
                        </a:rPr>
                        <a:t>Neudorf</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ganzjährig</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öffnen</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17.12.2021 =&gt; Ministre de la Famille et de l'Intégration</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13.01.2022</a:t>
                      </a:r>
                    </a:p>
                  </a:txBody>
                  <a:tcPr marL="68580" marR="68580" marT="0" marB="0"/>
                </a:tc>
                <a:extLst>
                  <a:ext uri="{0D108BD9-81ED-4DB2-BD59-A6C34878D82A}">
                    <a16:rowId xmlns:a16="http://schemas.microsoft.com/office/drawing/2014/main" val="3114551940"/>
                  </a:ext>
                </a:extLst>
              </a:tr>
              <a:tr h="283942">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1940 (reclassement) - Obligation pour les commerces/magasins/épiceries de disposer de </a:t>
                      </a:r>
                      <a:r>
                        <a:rPr lang="fr-LU" sz="1000" dirty="0" err="1">
                          <a:effectLst/>
                          <a:latin typeface="Arial" panose="020B0604020202020204" pitchFamily="34" charset="0"/>
                          <a:ea typeface="Calibri" panose="020F0502020204030204" pitchFamily="34" charset="0"/>
                          <a:cs typeface="Arial" panose="020B0604020202020204" pitchFamily="34" charset="0"/>
                        </a:rPr>
                        <a:t>WCs</a:t>
                      </a:r>
                      <a:r>
                        <a:rPr lang="fr-LU" sz="1000" dirty="0">
                          <a:effectLst/>
                          <a:latin typeface="Arial" panose="020B0604020202020204" pitchFamily="34" charset="0"/>
                          <a:ea typeface="Calibri" panose="020F0502020204030204" pitchFamily="34" charset="0"/>
                          <a:cs typeface="Arial" panose="020B0604020202020204" pitchFamily="34" charset="0"/>
                        </a:rPr>
                        <a:t> accessibles à leurs clients</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17.12.2021 =&gt; Ministre des Classes moyennes</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06.01.2022</a:t>
                      </a:r>
                    </a:p>
                  </a:txBody>
                  <a:tcPr marL="68580" marR="68580" marT="0" marB="0"/>
                </a:tc>
                <a:extLst>
                  <a:ext uri="{0D108BD9-81ED-4DB2-BD59-A6C34878D82A}">
                    <a16:rowId xmlns:a16="http://schemas.microsoft.com/office/drawing/2014/main" val="31540960"/>
                  </a:ext>
                </a:extLst>
              </a:tr>
              <a:tr h="17188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1947 (reclassement) - Autorisation des traitements alternatifs à la COVID </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06.04.2022 =&gt; Ministre de la Santé</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27.04.2022</a:t>
                      </a:r>
                    </a:p>
                  </a:txBody>
                  <a:tcPr marL="68580" marR="68580" marT="0" marB="0"/>
                </a:tc>
                <a:extLst>
                  <a:ext uri="{0D108BD9-81ED-4DB2-BD59-A6C34878D82A}">
                    <a16:rowId xmlns:a16="http://schemas.microsoft.com/office/drawing/2014/main" val="2947735538"/>
                  </a:ext>
                </a:extLst>
              </a:tr>
              <a:tr h="57859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11)</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1977 (reclassement) - Pour que l'endométriose soit reconnue comme une maladie handicapante et une affection à longue durée</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01.02.2022 =&gt; Ministre de la Sécurité sociale </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16.05.2022 (prise de position commune du Ministre de la Sécurité sociale et de la Ministre de la Santé)</a:t>
                      </a:r>
                    </a:p>
                  </a:txBody>
                  <a:tcPr marL="68580" marR="68580" marT="0" marB="0"/>
                </a:tc>
                <a:extLst>
                  <a:ext uri="{0D108BD9-81ED-4DB2-BD59-A6C34878D82A}">
                    <a16:rowId xmlns:a16="http://schemas.microsoft.com/office/drawing/2014/main" val="1926416494"/>
                  </a:ext>
                </a:extLst>
              </a:tr>
              <a:tr h="43126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1983 (reclassement) - Revalorisation du taux horaire au travail dès 10 ans d'ancienneté  / (pour le salaire minimum non qualifié sans diplôme reconnu) / Tous métiers confondus au Luxembourg.</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01.02.2022 =&gt; Ministre du Travail, de l'Emploi et de l'Economie sociale et solidaire</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1070668712"/>
                  </a:ext>
                </a:extLst>
              </a:tr>
              <a:tr h="17188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1988 (reclassement) - Droit à l'adoption en tant que célibataire</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01.02.2022 =&gt; Ministre de la Justice</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13.04.2022</a:t>
                      </a:r>
                    </a:p>
                  </a:txBody>
                  <a:tcPr marL="68580" marR="68580" marT="0" marB="0"/>
                </a:tc>
                <a:extLst>
                  <a:ext uri="{0D108BD9-81ED-4DB2-BD59-A6C34878D82A}">
                    <a16:rowId xmlns:a16="http://schemas.microsoft.com/office/drawing/2014/main" val="3839636610"/>
                  </a:ext>
                </a:extLst>
              </a:tr>
              <a:tr h="283942">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1990 </a:t>
                      </a:r>
                      <a:r>
                        <a:rPr lang="de-DE" sz="1000">
                          <a:effectLst/>
                          <a:latin typeface="Arial" panose="020B0604020202020204" pitchFamily="34" charset="0"/>
                          <a:ea typeface="Calibri" panose="020F0502020204030204" pitchFamily="34" charset="0"/>
                          <a:cs typeface="Arial" panose="020B0604020202020204" pitchFamily="34" charset="0"/>
                        </a:rPr>
                        <a:t>(reclassement) </a:t>
                      </a:r>
                      <a:r>
                        <a:rPr lang="fr-LU" sz="1000">
                          <a:effectLst/>
                          <a:latin typeface="Arial" panose="020B0604020202020204" pitchFamily="34" charset="0"/>
                          <a:ea typeface="Calibri" panose="020F0502020204030204" pitchFamily="34" charset="0"/>
                          <a:cs typeface="Arial" panose="020B0604020202020204" pitchFamily="34" charset="0"/>
                        </a:rPr>
                        <a:t>- Contre la marginalisation par la digitalisation - Gegen Ausgrenzung durch Digitalisierung</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01.02.2022 =&gt; Ministre de la Digitalisation</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3084758226"/>
                  </a:ext>
                </a:extLst>
              </a:tr>
              <a:tr h="43126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1991 (reclassement) - Pour une interdiction de l'utilisation d'eau potable coulant continuellement pour refroidir les centres informatiques (</a:t>
                      </a:r>
                      <a:r>
                        <a:rPr lang="fr-LU" sz="1000" dirty="0" err="1">
                          <a:effectLst/>
                          <a:latin typeface="Arial" panose="020B0604020202020204" pitchFamily="34" charset="0"/>
                          <a:ea typeface="Calibri" panose="020F0502020204030204" pitchFamily="34" charset="0"/>
                          <a:cs typeface="Arial" panose="020B0604020202020204" pitchFamily="34" charset="0"/>
                        </a:rPr>
                        <a:t>datacenter</a:t>
                      </a:r>
                      <a:r>
                        <a:rPr lang="fr-LU" sz="1000" dirty="0">
                          <a:effectLst/>
                          <a:latin typeface="Arial" panose="020B0604020202020204" pitchFamily="34" charset="0"/>
                          <a:ea typeface="Calibri" panose="020F0502020204030204" pitchFamily="34" charset="0"/>
                          <a:cs typeface="Arial" panose="020B0604020202020204" pitchFamily="34" charset="0"/>
                        </a:rPr>
                        <a:t>). / </a:t>
                      </a:r>
                      <a:r>
                        <a:rPr lang="fr-LU" sz="1000" dirty="0" err="1">
                          <a:effectLst/>
                          <a:latin typeface="Arial" panose="020B0604020202020204" pitchFamily="34" charset="0"/>
                          <a:ea typeface="Calibri" panose="020F0502020204030204" pitchFamily="34" charset="0"/>
                          <a:cs typeface="Arial" panose="020B0604020202020204" pitchFamily="34" charset="0"/>
                        </a:rPr>
                        <a:t>Für</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ein</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Verbot</a:t>
                      </a:r>
                      <a:r>
                        <a:rPr lang="fr-LU" sz="1000" dirty="0">
                          <a:effectLst/>
                          <a:latin typeface="Arial" panose="020B0604020202020204" pitchFamily="34" charset="0"/>
                          <a:ea typeface="Calibri" panose="020F0502020204030204" pitchFamily="34" charset="0"/>
                          <a:cs typeface="Arial" panose="020B0604020202020204" pitchFamily="34" charset="0"/>
                        </a:rPr>
                        <a:t> der </a:t>
                      </a:r>
                      <a:r>
                        <a:rPr lang="fr-LU" sz="1000" dirty="0" err="1">
                          <a:effectLst/>
                          <a:latin typeface="Arial" panose="020B0604020202020204" pitchFamily="34" charset="0"/>
                          <a:ea typeface="Calibri" panose="020F0502020204030204" pitchFamily="34" charset="0"/>
                          <a:cs typeface="Arial" panose="020B0604020202020204" pitchFamily="34" charset="0"/>
                        </a:rPr>
                        <a:t>Nutzung</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von</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fließendem</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Trinkwasser</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zur</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Kühlung</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von</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Datenzentren</a:t>
                      </a:r>
                      <a:r>
                        <a:rPr lang="fr-L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01.02.2022 =&gt; Ministre de l'Environnement, du Climat et du Développement durable</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3519698548"/>
                  </a:ext>
                </a:extLst>
              </a:tr>
              <a:tr h="43126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1992 (reclassement) - Sortons les poules des cages !!! Interdiction de la vente des </a:t>
                      </a:r>
                      <a:r>
                        <a:rPr lang="fr-LU" sz="1000" dirty="0" err="1">
                          <a:effectLst/>
                          <a:latin typeface="Arial" panose="020B0604020202020204" pitchFamily="34" charset="0"/>
                          <a:ea typeface="Calibri" panose="020F0502020204030204" pitchFamily="34" charset="0"/>
                          <a:cs typeface="Arial" panose="020B0604020202020204" pitchFamily="34" charset="0"/>
                        </a:rPr>
                        <a:t>oeufs</a:t>
                      </a:r>
                      <a:r>
                        <a:rPr lang="fr-LU" sz="1000" dirty="0">
                          <a:effectLst/>
                          <a:latin typeface="Arial" panose="020B0604020202020204" pitchFamily="34" charset="0"/>
                          <a:ea typeface="Calibri" panose="020F0502020204030204" pitchFamily="34" charset="0"/>
                          <a:cs typeface="Arial" panose="020B0604020202020204" pitchFamily="34" charset="0"/>
                        </a:rPr>
                        <a:t> de </a:t>
                      </a:r>
                      <a:r>
                        <a:rPr lang="fr-LU" sz="1000" dirty="0" err="1">
                          <a:effectLst/>
                          <a:latin typeface="Arial" panose="020B0604020202020204" pitchFamily="34" charset="0"/>
                          <a:ea typeface="Calibri" panose="020F0502020204030204" pitchFamily="34" charset="0"/>
                          <a:cs typeface="Arial" panose="020B0604020202020204" pitchFamily="34" charset="0"/>
                        </a:rPr>
                        <a:t>categorie</a:t>
                      </a:r>
                      <a:r>
                        <a:rPr lang="fr-LU" sz="1000" dirty="0">
                          <a:effectLst/>
                          <a:latin typeface="Arial" panose="020B0604020202020204" pitchFamily="34" charset="0"/>
                          <a:ea typeface="Calibri" panose="020F0502020204030204" pitchFamily="34" charset="0"/>
                          <a:cs typeface="Arial" panose="020B0604020202020204" pitchFamily="34" charset="0"/>
                        </a:rPr>
                        <a:t> 2 et de </a:t>
                      </a:r>
                      <a:r>
                        <a:rPr lang="fr-LU" sz="1000" dirty="0" err="1">
                          <a:effectLst/>
                          <a:latin typeface="Arial" panose="020B0604020202020204" pitchFamily="34" charset="0"/>
                          <a:ea typeface="Calibri" panose="020F0502020204030204" pitchFamily="34" charset="0"/>
                          <a:cs typeface="Arial" panose="020B0604020202020204" pitchFamily="34" charset="0"/>
                        </a:rPr>
                        <a:t>categorie</a:t>
                      </a:r>
                      <a:r>
                        <a:rPr lang="fr-LU" sz="1000" dirty="0">
                          <a:effectLst/>
                          <a:latin typeface="Arial" panose="020B0604020202020204" pitchFamily="34" charset="0"/>
                          <a:ea typeface="Calibri" panose="020F0502020204030204" pitchFamily="34" charset="0"/>
                          <a:cs typeface="Arial" panose="020B0604020202020204" pitchFamily="34" charset="0"/>
                        </a:rPr>
                        <a:t> 3 / Ban the sale of </a:t>
                      </a:r>
                      <a:r>
                        <a:rPr lang="fr-LU" sz="1000" dirty="0" err="1">
                          <a:effectLst/>
                          <a:latin typeface="Arial" panose="020B0604020202020204" pitchFamily="34" charset="0"/>
                          <a:ea typeface="Calibri" panose="020F0502020204030204" pitchFamily="34" charset="0"/>
                          <a:cs typeface="Arial" panose="020B0604020202020204" pitchFamily="34" charset="0"/>
                        </a:rPr>
                        <a:t>eggs</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category</a:t>
                      </a:r>
                      <a:r>
                        <a:rPr lang="fr-LU" sz="1000" dirty="0">
                          <a:effectLst/>
                          <a:latin typeface="Arial" panose="020B0604020202020204" pitchFamily="34" charset="0"/>
                          <a:ea typeface="Calibri" panose="020F0502020204030204" pitchFamily="34" charset="0"/>
                          <a:cs typeface="Arial" panose="020B0604020202020204" pitchFamily="34" charset="0"/>
                        </a:rPr>
                        <a:t> 2 and </a:t>
                      </a:r>
                      <a:r>
                        <a:rPr lang="fr-LU" sz="1000" dirty="0" err="1">
                          <a:effectLst/>
                          <a:latin typeface="Arial" panose="020B0604020202020204" pitchFamily="34" charset="0"/>
                          <a:ea typeface="Calibri" panose="020F0502020204030204" pitchFamily="34" charset="0"/>
                          <a:cs typeface="Arial" panose="020B0604020202020204" pitchFamily="34" charset="0"/>
                        </a:rPr>
                        <a:t>category</a:t>
                      </a:r>
                      <a:r>
                        <a:rPr lang="fr-LU" sz="1000" dirty="0">
                          <a:effectLst/>
                          <a:latin typeface="Arial" panose="020B0604020202020204" pitchFamily="34" charset="0"/>
                          <a:ea typeface="Calibri" panose="020F0502020204030204" pitchFamily="34" charset="0"/>
                          <a:cs typeface="Arial" panose="020B0604020202020204" pitchFamily="34" charset="0"/>
                        </a:rPr>
                        <a:t> 3 - </a:t>
                      </a:r>
                      <a:r>
                        <a:rPr lang="fr-LU" sz="1000" dirty="0" err="1">
                          <a:effectLst/>
                          <a:latin typeface="Arial" panose="020B0604020202020204" pitchFamily="34" charset="0"/>
                          <a:ea typeface="Calibri" panose="020F0502020204030204" pitchFamily="34" charset="0"/>
                          <a:cs typeface="Arial" panose="020B0604020202020204" pitchFamily="34" charset="0"/>
                        </a:rPr>
                        <a:t>eggs</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from</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caged</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chickens</a:t>
                      </a:r>
                      <a:r>
                        <a:rPr lang="fr-L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01.02.2022 =&gt; Ministre de l'Agriculture, de la Viticulture et du Développement rural</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27.04.2022</a:t>
                      </a:r>
                    </a:p>
                  </a:txBody>
                  <a:tcPr marL="68580" marR="68580" marT="0" marB="0"/>
                </a:tc>
                <a:extLst>
                  <a:ext uri="{0D108BD9-81ED-4DB2-BD59-A6C34878D82A}">
                    <a16:rowId xmlns:a16="http://schemas.microsoft.com/office/drawing/2014/main" val="329250066"/>
                  </a:ext>
                </a:extLst>
              </a:tr>
              <a:tr h="725920">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1994 (reclassement) - Contre l'obligation de porter un gilet de sécurité réglementaire pour tout piéton en dehors des agglomérations pendant la nuit ou en cas de mauvaise visibilité. / Abolition de l'infraction 170-07 du Code de la route (modification par les règlements grand-ducaux nos 33 et 34 du 27 mars 2008). / </a:t>
                      </a:r>
                      <a:r>
                        <a:rPr lang="fr-LU" sz="1000" dirty="0" err="1">
                          <a:effectLst/>
                          <a:latin typeface="Arial" panose="020B0604020202020204" pitchFamily="34" charset="0"/>
                          <a:ea typeface="Calibri" panose="020F0502020204030204" pitchFamily="34" charset="0"/>
                          <a:cs typeface="Arial" panose="020B0604020202020204" pitchFamily="34" charset="0"/>
                        </a:rPr>
                        <a:t>Gegen</a:t>
                      </a:r>
                      <a:r>
                        <a:rPr lang="fr-LU" sz="1000" dirty="0">
                          <a:effectLst/>
                          <a:latin typeface="Arial" panose="020B0604020202020204" pitchFamily="34" charset="0"/>
                          <a:ea typeface="Calibri" panose="020F0502020204030204" pitchFamily="34" charset="0"/>
                          <a:cs typeface="Arial" panose="020B0604020202020204" pitchFamily="34" charset="0"/>
                        </a:rPr>
                        <a:t> die </a:t>
                      </a:r>
                      <a:r>
                        <a:rPr lang="fr-LU" sz="1000" dirty="0" err="1">
                          <a:effectLst/>
                          <a:latin typeface="Arial" panose="020B0604020202020204" pitchFamily="34" charset="0"/>
                          <a:ea typeface="Calibri" panose="020F0502020204030204" pitchFamily="34" charset="0"/>
                          <a:cs typeface="Arial" panose="020B0604020202020204" pitchFamily="34" charset="0"/>
                        </a:rPr>
                        <a:t>Warnwestenpflicht</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für</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alle</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Fußgänger</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außerhalb</a:t>
                      </a:r>
                      <a:r>
                        <a:rPr lang="fr-LU" sz="1000" dirty="0">
                          <a:effectLst/>
                          <a:latin typeface="Arial" panose="020B0604020202020204" pitchFamily="34" charset="0"/>
                          <a:ea typeface="Calibri" panose="020F0502020204030204" pitchFamily="34" charset="0"/>
                          <a:cs typeface="Arial" panose="020B0604020202020204" pitchFamily="34" charset="0"/>
                        </a:rPr>
                        <a:t> der </a:t>
                      </a:r>
                      <a:r>
                        <a:rPr lang="fr-LU" sz="1000" dirty="0" err="1">
                          <a:effectLst/>
                          <a:latin typeface="Arial" panose="020B0604020202020204" pitchFamily="34" charset="0"/>
                          <a:ea typeface="Calibri" panose="020F0502020204030204" pitchFamily="34" charset="0"/>
                          <a:cs typeface="Arial" panose="020B0604020202020204" pitchFamily="34" charset="0"/>
                        </a:rPr>
                        <a:t>Ortschaften</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nachts</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und</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bei</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schlechter</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Sicht</a:t>
                      </a:r>
                      <a:r>
                        <a:rPr lang="fr-L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01.02.2022 =&gt; Ministre de la Mobilité et des Travaux publics</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21.04.2022</a:t>
                      </a:r>
                    </a:p>
                  </a:txBody>
                  <a:tcPr marL="68580" marR="68580" marT="0" marB="0"/>
                </a:tc>
                <a:extLst>
                  <a:ext uri="{0D108BD9-81ED-4DB2-BD59-A6C34878D82A}">
                    <a16:rowId xmlns:a16="http://schemas.microsoft.com/office/drawing/2014/main" val="1882988192"/>
                  </a:ext>
                </a:extLst>
              </a:tr>
            </a:tbl>
          </a:graphicData>
        </a:graphic>
      </p:graphicFrame>
      <p:sp>
        <p:nvSpPr>
          <p:cNvPr id="3" name="Espace réservé du numéro de diapositive 2"/>
          <p:cNvSpPr>
            <a:spLocks noGrp="1"/>
          </p:cNvSpPr>
          <p:nvPr>
            <p:ph type="sldNum" sz="quarter" idx="12"/>
          </p:nvPr>
        </p:nvSpPr>
        <p:spPr>
          <a:xfrm>
            <a:off x="8610600" y="6338089"/>
            <a:ext cx="2743200" cy="365125"/>
          </a:xfrm>
        </p:spPr>
        <p:txBody>
          <a:bodyPr/>
          <a:lstStyle/>
          <a:p>
            <a:fld id="{CA9E03D2-C399-4FB8-BC1A-71C2039434FC}" type="slidenum">
              <a:rPr lang="fr-LU" smtClean="0"/>
              <a:t>15</a:t>
            </a:fld>
            <a:endParaRPr lang="fr-LU" dirty="0"/>
          </a:p>
        </p:txBody>
      </p:sp>
    </p:spTree>
    <p:extLst>
      <p:ext uri="{BB962C8B-B14F-4D97-AF65-F5344CB8AC3E}">
        <p14:creationId xmlns:p14="http://schemas.microsoft.com/office/powerpoint/2010/main" val="3845002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Espace réservé du contenu 3"/>
          <p:cNvGraphicFramePr>
            <a:graphicFrameLocks/>
          </p:cNvGraphicFramePr>
          <p:nvPr>
            <p:extLst>
              <p:ext uri="{D42A27DB-BD31-4B8C-83A1-F6EECF244321}">
                <p14:modId xmlns:p14="http://schemas.microsoft.com/office/powerpoint/2010/main" val="3892290395"/>
              </p:ext>
            </p:extLst>
          </p:nvPr>
        </p:nvGraphicFramePr>
        <p:xfrm>
          <a:off x="862024" y="1718631"/>
          <a:ext cx="10762593" cy="5055108"/>
        </p:xfrm>
        <a:graphic>
          <a:graphicData uri="http://schemas.openxmlformats.org/drawingml/2006/table">
            <a:tbl>
              <a:tblPr firstRow="1" firstCol="1" bandRow="1">
                <a:tableStyleId>{5C22544A-7EE6-4342-B048-85BDC9FD1C3A}</a:tableStyleId>
              </a:tblPr>
              <a:tblGrid>
                <a:gridCol w="581294">
                  <a:extLst>
                    <a:ext uri="{9D8B030D-6E8A-4147-A177-3AD203B41FA5}">
                      <a16:colId xmlns:a16="http://schemas.microsoft.com/office/drawing/2014/main" val="3387301077"/>
                    </a:ext>
                  </a:extLst>
                </a:gridCol>
                <a:gridCol w="6082089">
                  <a:extLst>
                    <a:ext uri="{9D8B030D-6E8A-4147-A177-3AD203B41FA5}">
                      <a16:colId xmlns:a16="http://schemas.microsoft.com/office/drawing/2014/main" val="3959572773"/>
                    </a:ext>
                  </a:extLst>
                </a:gridCol>
                <a:gridCol w="2443783">
                  <a:extLst>
                    <a:ext uri="{9D8B030D-6E8A-4147-A177-3AD203B41FA5}">
                      <a16:colId xmlns:a16="http://schemas.microsoft.com/office/drawing/2014/main" val="3677042604"/>
                    </a:ext>
                  </a:extLst>
                </a:gridCol>
                <a:gridCol w="1655427">
                  <a:extLst>
                    <a:ext uri="{9D8B030D-6E8A-4147-A177-3AD203B41FA5}">
                      <a16:colId xmlns:a16="http://schemas.microsoft.com/office/drawing/2014/main" val="1300305291"/>
                    </a:ext>
                  </a:extLst>
                </a:gridCol>
              </a:tblGrid>
              <a:tr h="379708">
                <a:tc>
                  <a:txBody>
                    <a:bodyPr/>
                    <a:lstStyle/>
                    <a:p>
                      <a:pPr algn="just">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cs typeface="Arial" panose="020B0604020202020204" pitchFamily="34" charset="0"/>
                        </a:rPr>
                        <a:t>Le</a:t>
                      </a:r>
                      <a:r>
                        <a:rPr lang="fr-LU" sz="1000" baseline="0" dirty="0">
                          <a:effectLst/>
                          <a:latin typeface="Arial" panose="020B0604020202020204" pitchFamily="34" charset="0"/>
                          <a:cs typeface="Arial" panose="020B0604020202020204" pitchFamily="34" charset="0"/>
                        </a:rPr>
                        <a:t> n</a:t>
                      </a:r>
                      <a:r>
                        <a:rPr lang="fr-LU" sz="1000" dirty="0">
                          <a:effectLst/>
                          <a:latin typeface="Arial" panose="020B0604020202020204" pitchFamily="34" charset="0"/>
                          <a:cs typeface="Arial" panose="020B0604020202020204" pitchFamily="34" charset="0"/>
                        </a:rPr>
                        <a:t>uméro et</a:t>
                      </a:r>
                      <a:r>
                        <a:rPr lang="fr-LU" sz="1000" baseline="0" dirty="0">
                          <a:effectLst/>
                          <a:latin typeface="Arial" panose="020B0604020202020204" pitchFamily="34" charset="0"/>
                          <a:cs typeface="Arial" panose="020B0604020202020204" pitchFamily="34" charset="0"/>
                        </a:rPr>
                        <a:t> l’i</a:t>
                      </a:r>
                      <a:r>
                        <a:rPr lang="fr-LU" sz="1000" dirty="0">
                          <a:effectLst/>
                          <a:latin typeface="Arial" panose="020B0604020202020204" pitchFamily="34" charset="0"/>
                          <a:cs typeface="Arial" panose="020B0604020202020204" pitchFamily="34" charset="0"/>
                        </a:rPr>
                        <a:t>ntitulé de la pétition</a:t>
                      </a:r>
                      <a:endParaRPr lang="fr-LU" sz="1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cs typeface="Arial" panose="020B0604020202020204" pitchFamily="34" charset="0"/>
                        </a:rPr>
                        <a:t>La demande de prise de position gouvernementale : date + ministre compétent</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cs typeface="Arial" panose="020B0604020202020204" pitchFamily="34" charset="0"/>
                        </a:rPr>
                        <a:t>La date de la réponse ministérielle</a:t>
                      </a:r>
                      <a:endParaRPr lang="fr-LU"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extLst>
                  <a:ext uri="{0D108BD9-81ED-4DB2-BD59-A6C34878D82A}">
                    <a16:rowId xmlns:a16="http://schemas.microsoft.com/office/drawing/2014/main" val="2977565785"/>
                  </a:ext>
                </a:extLst>
              </a:tr>
              <a:tr h="14723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2000 (reclassement) - Pétition contre la crise du logement</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01.02.2022 =&gt; Ministre du Logement</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26.04.2022</a:t>
                      </a:r>
                    </a:p>
                  </a:txBody>
                  <a:tcPr marL="68580" marR="68580" marT="0" marB="0"/>
                </a:tc>
                <a:extLst>
                  <a:ext uri="{0D108BD9-81ED-4DB2-BD59-A6C34878D82A}">
                    <a16:rowId xmlns:a16="http://schemas.microsoft.com/office/drawing/2014/main" val="3114551940"/>
                  </a:ext>
                </a:extLst>
              </a:tr>
              <a:tr h="14723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2002 - Pétition ordinaire pour l'indépendance du CAF (Comité des Arbitres Fédéraux du Football) et pour la protection des arbitres - Pétition ordinaire pour l'indépendance du CAF (Comité des Arbitres Fédéraux du Football) et pour la protection des arbitres</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24.11.2021 =&gt; Ministre des Sports</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31540960"/>
                  </a:ext>
                </a:extLst>
              </a:tr>
              <a:tr h="14723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2039 - PETITION - BOURSE ETUDIANTS – QUESTION DES DIPLÔMES NON ELIGIBLES</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24.11.2021 =&gt; Ministre de l'Enseignement supérieur et de la Recherche</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08.12.2021</a:t>
                      </a:r>
                    </a:p>
                  </a:txBody>
                  <a:tcPr marL="68580" marR="68580" marT="0" marB="0"/>
                </a:tc>
                <a:extLst>
                  <a:ext uri="{0D108BD9-81ED-4DB2-BD59-A6C34878D82A}">
                    <a16:rowId xmlns:a16="http://schemas.microsoft.com/office/drawing/2014/main" val="2947735538"/>
                  </a:ext>
                </a:extLst>
              </a:tr>
              <a:tr h="14723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21)</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2068 (reclassement) - Congé exceptionnel pour les propriétaires d'animaux domestiques ou propriétaires d'animaux de compagnie </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04.05.2022 =&gt; Ministre du Travail, de l'Emploi et de l'Economie sociale et solidaire</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1926416494"/>
                  </a:ext>
                </a:extLst>
              </a:tr>
              <a:tr h="28104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tc>
                <a:tc>
                  <a:txBody>
                    <a:bodyPr/>
                    <a:lstStyle/>
                    <a:p>
                      <a:pPr algn="just">
                        <a:lnSpc>
                          <a:spcPct val="107000"/>
                        </a:lnSpc>
                        <a:spcAft>
                          <a:spcPts val="0"/>
                        </a:spcAft>
                      </a:pPr>
                      <a:r>
                        <a:rPr lang="de-DE" sz="1000" dirty="0">
                          <a:effectLst/>
                          <a:latin typeface="Arial" panose="020B0604020202020204" pitchFamily="34" charset="0"/>
                          <a:ea typeface="Calibri" panose="020F0502020204030204" pitchFamily="34" charset="0"/>
                          <a:cs typeface="Arial" panose="020B0604020202020204" pitchFamily="34" charset="0"/>
                        </a:rPr>
                        <a:t>2079 - E legale Kader </a:t>
                      </a:r>
                      <a:r>
                        <a:rPr lang="de-DE" sz="1000" dirty="0" err="1">
                          <a:effectLst/>
                          <a:latin typeface="Arial" panose="020B0604020202020204" pitchFamily="34" charset="0"/>
                          <a:ea typeface="Calibri" panose="020F0502020204030204" pitchFamily="34" charset="0"/>
                          <a:cs typeface="Arial" panose="020B0604020202020204" pitchFamily="34" charset="0"/>
                        </a:rPr>
                        <a:t>fir</a:t>
                      </a:r>
                      <a:r>
                        <a:rPr lang="de-DE" sz="1000" dirty="0">
                          <a:effectLst/>
                          <a:latin typeface="Arial" panose="020B0604020202020204" pitchFamily="34" charset="0"/>
                          <a:ea typeface="Calibri" panose="020F0502020204030204" pitchFamily="34" charset="0"/>
                          <a:cs typeface="Arial" panose="020B0604020202020204" pitchFamily="34" charset="0"/>
                        </a:rPr>
                        <a:t> </a:t>
                      </a:r>
                      <a:r>
                        <a:rPr lang="de-DE" sz="1000" dirty="0" err="1">
                          <a:effectLst/>
                          <a:latin typeface="Arial" panose="020B0604020202020204" pitchFamily="34" charset="0"/>
                          <a:ea typeface="Calibri" panose="020F0502020204030204" pitchFamily="34" charset="0"/>
                          <a:cs typeface="Arial" panose="020B0604020202020204" pitchFamily="34" charset="0"/>
                        </a:rPr>
                        <a:t>Iwwernuechtungen</a:t>
                      </a:r>
                      <a:r>
                        <a:rPr lang="de-DE" sz="1000" dirty="0">
                          <a:effectLst/>
                          <a:latin typeface="Arial" panose="020B0604020202020204" pitchFamily="34" charset="0"/>
                          <a:ea typeface="Calibri" panose="020F0502020204030204" pitchFamily="34" charset="0"/>
                          <a:cs typeface="Arial" panose="020B0604020202020204" pitchFamily="34" charset="0"/>
                        </a:rPr>
                        <a:t> an der Natur</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24.11.2021 =&gt; Ministre de l'Environnement, du Climat et du Développement durable</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28.03.2022</a:t>
                      </a:r>
                    </a:p>
                  </a:txBody>
                  <a:tcPr marL="68580" marR="68580" marT="0" marB="0"/>
                </a:tc>
                <a:extLst>
                  <a:ext uri="{0D108BD9-81ED-4DB2-BD59-A6C34878D82A}">
                    <a16:rowId xmlns:a16="http://schemas.microsoft.com/office/drawing/2014/main" val="1070668712"/>
                  </a:ext>
                </a:extLst>
              </a:tr>
              <a:tr h="28104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23)</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2095 (reclassement) - Rajout d'une banquette rabattable murale dans toutes les toilettes pour personnes handicapées dans toutes les communes du pays du Luxembourg qui disposent d'assez de place dans leur toilette existante et qui va permettre aux familles de pouvoir  changer la protection de la personne non autonome en toute dignité</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06.04.2022 =&gt; Ministre de la Famille et de l'Intégration</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02.05.2022</a:t>
                      </a:r>
                    </a:p>
                  </a:txBody>
                  <a:tcPr marL="68580" marR="68580" marT="0" marB="0"/>
                </a:tc>
                <a:extLst>
                  <a:ext uri="{0D108BD9-81ED-4DB2-BD59-A6C34878D82A}">
                    <a16:rowId xmlns:a16="http://schemas.microsoft.com/office/drawing/2014/main" val="3839636610"/>
                  </a:ext>
                </a:extLst>
              </a:tr>
              <a:tr h="28104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2096 (reclassement) - LUTTE CONTRE LE BRUIT ROUTIER</a:t>
                      </a:r>
                    </a:p>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06.04.2022 =&gt; Ministre de l'Environnement, du Climat et du Développement durable</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3084758226"/>
                  </a:ext>
                </a:extLst>
              </a:tr>
              <a:tr h="28104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2097 (reclassement) - Pour un retrait du concept Food4Future dans les cantines scolaires et universitaires luxembourgeoises tel qu'il est mis en oeuvre actuellement </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04.05.2022 =&gt; Ministre de l'Éducation nationale, de l'Enfance et de la Jeunesse</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3519698548"/>
                  </a:ext>
                </a:extLst>
              </a:tr>
              <a:tr h="363340">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26)</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2102 (reclassement) - Pas de chasse les weekends et pendant les vacances scolaires.</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06.04.2022 =&gt; Ministre de l'Environnement, du Climat et du Développement durable</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329250066"/>
                  </a:ext>
                </a:extLst>
              </a:tr>
              <a:tr h="28104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27)</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2106 (reclassement) - Adaptation du cadre juridique des syndics, droits propriétaires, et adoption des technologies du 21ème siècle - mise à jour de la loi de copropriété de 1975 (modifiée en 1985)</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06.04.2022 =&gt; Ministre du Logement</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04.05.2022</a:t>
                      </a:r>
                    </a:p>
                  </a:txBody>
                  <a:tcPr marL="68580" marR="68580" marT="0" marB="0"/>
                </a:tc>
                <a:extLst>
                  <a:ext uri="{0D108BD9-81ED-4DB2-BD59-A6C34878D82A}">
                    <a16:rowId xmlns:a16="http://schemas.microsoft.com/office/drawing/2014/main" val="1882988192"/>
                  </a:ext>
                </a:extLst>
              </a:tr>
            </a:tbl>
          </a:graphicData>
        </a:graphic>
      </p:graphicFrame>
      <p:sp>
        <p:nvSpPr>
          <p:cNvPr id="3" name="Espace réservé du numéro de diapositive 2"/>
          <p:cNvSpPr>
            <a:spLocks noGrp="1"/>
          </p:cNvSpPr>
          <p:nvPr>
            <p:ph type="sldNum" sz="quarter" idx="12"/>
          </p:nvPr>
        </p:nvSpPr>
        <p:spPr/>
        <p:txBody>
          <a:bodyPr/>
          <a:lstStyle/>
          <a:p>
            <a:fld id="{CA9E03D2-C399-4FB8-BC1A-71C2039434FC}" type="slidenum">
              <a:rPr lang="fr-LU" smtClean="0"/>
              <a:t>16</a:t>
            </a:fld>
            <a:endParaRPr lang="fr-LU" dirty="0"/>
          </a:p>
        </p:txBody>
      </p:sp>
    </p:spTree>
    <p:extLst>
      <p:ext uri="{BB962C8B-B14F-4D97-AF65-F5344CB8AC3E}">
        <p14:creationId xmlns:p14="http://schemas.microsoft.com/office/powerpoint/2010/main" val="3064621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Espace réservé du contenu 3"/>
          <p:cNvGraphicFramePr>
            <a:graphicFrameLocks/>
          </p:cNvGraphicFramePr>
          <p:nvPr>
            <p:extLst>
              <p:ext uri="{D42A27DB-BD31-4B8C-83A1-F6EECF244321}">
                <p14:modId xmlns:p14="http://schemas.microsoft.com/office/powerpoint/2010/main" val="3733534471"/>
              </p:ext>
            </p:extLst>
          </p:nvPr>
        </p:nvGraphicFramePr>
        <p:xfrm>
          <a:off x="708619" y="1718631"/>
          <a:ext cx="10774757" cy="4638796"/>
        </p:xfrm>
        <a:graphic>
          <a:graphicData uri="http://schemas.openxmlformats.org/drawingml/2006/table">
            <a:tbl>
              <a:tblPr firstRow="1" firstCol="1" bandRow="1">
                <a:tableStyleId>{5C22544A-7EE6-4342-B048-85BDC9FD1C3A}</a:tableStyleId>
              </a:tblPr>
              <a:tblGrid>
                <a:gridCol w="649767">
                  <a:extLst>
                    <a:ext uri="{9D8B030D-6E8A-4147-A177-3AD203B41FA5}">
                      <a16:colId xmlns:a16="http://schemas.microsoft.com/office/drawing/2014/main" val="1500577681"/>
                    </a:ext>
                  </a:extLst>
                </a:gridCol>
                <a:gridCol w="5825511">
                  <a:extLst>
                    <a:ext uri="{9D8B030D-6E8A-4147-A177-3AD203B41FA5}">
                      <a16:colId xmlns:a16="http://schemas.microsoft.com/office/drawing/2014/main" val="3959572773"/>
                    </a:ext>
                  </a:extLst>
                </a:gridCol>
                <a:gridCol w="2382544">
                  <a:extLst>
                    <a:ext uri="{9D8B030D-6E8A-4147-A177-3AD203B41FA5}">
                      <a16:colId xmlns:a16="http://schemas.microsoft.com/office/drawing/2014/main" val="3677042604"/>
                    </a:ext>
                  </a:extLst>
                </a:gridCol>
                <a:gridCol w="1916935">
                  <a:extLst>
                    <a:ext uri="{9D8B030D-6E8A-4147-A177-3AD203B41FA5}">
                      <a16:colId xmlns:a16="http://schemas.microsoft.com/office/drawing/2014/main" val="1300305291"/>
                    </a:ext>
                  </a:extLst>
                </a:gridCol>
              </a:tblGrid>
              <a:tr h="379708">
                <a:tc>
                  <a:txBody>
                    <a:bodyPr/>
                    <a:lstStyle/>
                    <a:p>
                      <a:pPr algn="just">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cs typeface="Arial" panose="020B0604020202020204" pitchFamily="34" charset="0"/>
                        </a:rPr>
                        <a:t>Le</a:t>
                      </a:r>
                      <a:r>
                        <a:rPr lang="fr-LU" sz="1000" baseline="0" dirty="0">
                          <a:effectLst/>
                          <a:latin typeface="Arial" panose="020B0604020202020204" pitchFamily="34" charset="0"/>
                          <a:cs typeface="Arial" panose="020B0604020202020204" pitchFamily="34" charset="0"/>
                        </a:rPr>
                        <a:t> n</a:t>
                      </a:r>
                      <a:r>
                        <a:rPr lang="fr-LU" sz="1000" dirty="0">
                          <a:effectLst/>
                          <a:latin typeface="Arial" panose="020B0604020202020204" pitchFamily="34" charset="0"/>
                          <a:cs typeface="Arial" panose="020B0604020202020204" pitchFamily="34" charset="0"/>
                        </a:rPr>
                        <a:t>uméro et</a:t>
                      </a:r>
                      <a:r>
                        <a:rPr lang="fr-LU" sz="1000" baseline="0" dirty="0">
                          <a:effectLst/>
                          <a:latin typeface="Arial" panose="020B0604020202020204" pitchFamily="34" charset="0"/>
                          <a:cs typeface="Arial" panose="020B0604020202020204" pitchFamily="34" charset="0"/>
                        </a:rPr>
                        <a:t> l’i</a:t>
                      </a:r>
                      <a:r>
                        <a:rPr lang="fr-LU" sz="1000" dirty="0">
                          <a:effectLst/>
                          <a:latin typeface="Arial" panose="020B0604020202020204" pitchFamily="34" charset="0"/>
                          <a:cs typeface="Arial" panose="020B0604020202020204" pitchFamily="34" charset="0"/>
                        </a:rPr>
                        <a:t>ntitulé de la pétition</a:t>
                      </a:r>
                      <a:endParaRPr lang="fr-LU" sz="1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cs typeface="Arial" panose="020B0604020202020204" pitchFamily="34" charset="0"/>
                        </a:rPr>
                        <a:t>La demande de prise de position gouvernementale : date + ministre compétent</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cs typeface="Arial" panose="020B0604020202020204" pitchFamily="34" charset="0"/>
                        </a:rPr>
                        <a:t>La date de la réponse ministérielle</a:t>
                      </a:r>
                      <a:endParaRPr lang="fr-LU"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extLst>
                  <a:ext uri="{0D108BD9-81ED-4DB2-BD59-A6C34878D82A}">
                    <a16:rowId xmlns:a16="http://schemas.microsoft.com/office/drawing/2014/main" val="2977565785"/>
                  </a:ext>
                </a:extLst>
              </a:tr>
              <a:tr h="14723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de-DE" sz="1000" dirty="0">
                          <a:effectLst/>
                          <a:latin typeface="Arial" panose="020B0604020202020204" pitchFamily="34" charset="0"/>
                          <a:ea typeface="Calibri" panose="020F0502020204030204" pitchFamily="34" charset="0"/>
                          <a:cs typeface="Arial" panose="020B0604020202020204" pitchFamily="34" charset="0"/>
                        </a:rPr>
                        <a:t>2107 (</a:t>
                      </a:r>
                      <a:r>
                        <a:rPr lang="de-DE" sz="1000" dirty="0" err="1">
                          <a:effectLst/>
                          <a:latin typeface="Arial" panose="020B0604020202020204" pitchFamily="34" charset="0"/>
                          <a:ea typeface="Calibri" panose="020F0502020204030204" pitchFamily="34" charset="0"/>
                          <a:cs typeface="Arial" panose="020B0604020202020204" pitchFamily="34" charset="0"/>
                        </a:rPr>
                        <a:t>reclassement</a:t>
                      </a:r>
                      <a:r>
                        <a:rPr lang="de-DE" sz="1000" dirty="0">
                          <a:effectLst/>
                          <a:latin typeface="Arial" panose="020B0604020202020204" pitchFamily="34" charset="0"/>
                          <a:ea typeface="Calibri" panose="020F0502020204030204" pitchFamily="34" charset="0"/>
                          <a:cs typeface="Arial" panose="020B0604020202020204" pitchFamily="34" charset="0"/>
                        </a:rPr>
                        <a:t>) - Schluss </a:t>
                      </a:r>
                      <a:r>
                        <a:rPr lang="de-DE" sz="1000" dirty="0" err="1">
                          <a:effectLst/>
                          <a:latin typeface="Arial" panose="020B0604020202020204" pitchFamily="34" charset="0"/>
                          <a:ea typeface="Calibri" panose="020F0502020204030204" pitchFamily="34" charset="0"/>
                          <a:cs typeface="Arial" panose="020B0604020202020204" pitchFamily="34" charset="0"/>
                        </a:rPr>
                        <a:t>mat</a:t>
                      </a:r>
                      <a:r>
                        <a:rPr lang="de-DE" sz="1000" dirty="0">
                          <a:effectLst/>
                          <a:latin typeface="Arial" panose="020B0604020202020204" pitchFamily="34" charset="0"/>
                          <a:ea typeface="Calibri" panose="020F0502020204030204" pitchFamily="34" charset="0"/>
                          <a:cs typeface="Arial" panose="020B0604020202020204" pitchFamily="34" charset="0"/>
                        </a:rPr>
                        <a:t> der </a:t>
                      </a:r>
                      <a:r>
                        <a:rPr lang="de-DE" sz="1000" dirty="0" err="1">
                          <a:effectLst/>
                          <a:latin typeface="Arial" panose="020B0604020202020204" pitchFamily="34" charset="0"/>
                          <a:ea typeface="Calibri" panose="020F0502020204030204" pitchFamily="34" charset="0"/>
                          <a:cs typeface="Arial" panose="020B0604020202020204" pitchFamily="34" charset="0"/>
                        </a:rPr>
                        <a:t>steierlecher</a:t>
                      </a:r>
                      <a:r>
                        <a:rPr lang="de-DE" sz="1000" dirty="0">
                          <a:effectLst/>
                          <a:latin typeface="Arial" panose="020B0604020202020204" pitchFamily="34" charset="0"/>
                          <a:ea typeface="Calibri" panose="020F0502020204030204" pitchFamily="34" charset="0"/>
                          <a:cs typeface="Arial" panose="020B0604020202020204" pitchFamily="34" charset="0"/>
                        </a:rPr>
                        <a:t> </a:t>
                      </a:r>
                      <a:r>
                        <a:rPr lang="de-DE" sz="1000" dirty="0" err="1">
                          <a:effectLst/>
                          <a:latin typeface="Arial" panose="020B0604020202020204" pitchFamily="34" charset="0"/>
                          <a:ea typeface="Calibri" panose="020F0502020204030204" pitchFamily="34" charset="0"/>
                          <a:cs typeface="Arial" panose="020B0604020202020204" pitchFamily="34" charset="0"/>
                        </a:rPr>
                        <a:t>Diskriminéierung</a:t>
                      </a:r>
                      <a:r>
                        <a:rPr lang="de-DE" sz="1000" dirty="0">
                          <a:effectLst/>
                          <a:latin typeface="Arial" panose="020B0604020202020204" pitchFamily="34" charset="0"/>
                          <a:ea typeface="Calibri" panose="020F0502020204030204" pitchFamily="34" charset="0"/>
                          <a:cs typeface="Arial" panose="020B0604020202020204" pitchFamily="34" charset="0"/>
                        </a:rPr>
                        <a:t> </a:t>
                      </a:r>
                      <a:r>
                        <a:rPr lang="de-DE" sz="1000" dirty="0" err="1">
                          <a:effectLst/>
                          <a:latin typeface="Arial" panose="020B0604020202020204" pitchFamily="34" charset="0"/>
                          <a:ea typeface="Calibri" panose="020F0502020204030204" pitchFamily="34" charset="0"/>
                          <a:cs typeface="Arial" panose="020B0604020202020204" pitchFamily="34" charset="0"/>
                        </a:rPr>
                        <a:t>géint</a:t>
                      </a:r>
                      <a:r>
                        <a:rPr lang="de-DE" sz="1000" dirty="0">
                          <a:effectLst/>
                          <a:latin typeface="Arial" panose="020B0604020202020204" pitchFamily="34" charset="0"/>
                          <a:ea typeface="Calibri" panose="020F0502020204030204" pitchFamily="34" charset="0"/>
                          <a:cs typeface="Arial" panose="020B0604020202020204" pitchFamily="34" charset="0"/>
                        </a:rPr>
                        <a:t> </a:t>
                      </a:r>
                      <a:r>
                        <a:rPr lang="de-DE" sz="1000" dirty="0" err="1">
                          <a:effectLst/>
                          <a:latin typeface="Arial" panose="020B0604020202020204" pitchFamily="34" charset="0"/>
                          <a:ea typeface="Calibri" panose="020F0502020204030204" pitchFamily="34" charset="0"/>
                          <a:cs typeface="Arial" panose="020B0604020202020204" pitchFamily="34" charset="0"/>
                        </a:rPr>
                        <a:t>Elengerzéier</a:t>
                      </a:r>
                      <a:r>
                        <a:rPr lang="de-DE" sz="1000" dirty="0">
                          <a:effectLst/>
                          <a:latin typeface="Arial" panose="020B0604020202020204" pitchFamily="34" charset="0"/>
                          <a:ea typeface="Calibri" panose="020F0502020204030204" pitchFamily="34" charset="0"/>
                          <a:cs typeface="Arial" panose="020B0604020202020204" pitchFamily="34" charset="0"/>
                        </a:rPr>
                        <a:t> !  </a:t>
                      </a:r>
                      <a:r>
                        <a:rPr lang="fr-LU" sz="1000" dirty="0">
                          <a:effectLst/>
                          <a:latin typeface="Arial" panose="020B0604020202020204" pitchFamily="34" charset="0"/>
                          <a:ea typeface="Calibri" panose="020F0502020204030204" pitchFamily="34" charset="0"/>
                          <a:cs typeface="Arial" panose="020B0604020202020204" pitchFamily="34" charset="0"/>
                        </a:rPr>
                        <a:t>/ Mettre fin à la discrimination fiscale des familles monoparentales !</a:t>
                      </a:r>
                    </a:p>
                    <a:p>
                      <a:pPr algn="just">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ea typeface="Calibri" panose="020F0502020204030204" pitchFamily="34" charset="0"/>
                          <a:cs typeface="Arial" panose="020B0604020202020204" pitchFamily="34" charset="0"/>
                        </a:rPr>
                        <a:t>04.05.2022 =&gt; Ministre des Finances</a:t>
                      </a:r>
                    </a:p>
                    <a:p>
                      <a:pPr algn="just">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ea typeface="Calibri" panose="020F0502020204030204" pitchFamily="34" charset="0"/>
                          <a:cs typeface="Arial" panose="020B0604020202020204" pitchFamily="34" charset="0"/>
                        </a:rPr>
                        <a:t>17.06.2022</a:t>
                      </a:r>
                    </a:p>
                    <a:p>
                      <a:pPr algn="just">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00290554"/>
                  </a:ext>
                </a:extLst>
              </a:tr>
              <a:tr h="14723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29)</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2108 (reclassement) - Manque de carte d'identité luxembourgeoise pour les résidents européens à Luxembourg ne détenant pas la citoyenneté luxembourgeoise</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06.04.2022 =&gt; Ministre de la Justice</a:t>
                      </a:r>
                    </a:p>
                    <a:p>
                      <a:pPr algn="just">
                        <a:lnSpc>
                          <a:spcPct val="107000"/>
                        </a:lnSpc>
                        <a:spcAft>
                          <a:spcPts val="0"/>
                        </a:spcAft>
                      </a:pPr>
                      <a:r>
                        <a:rPr lang="fr-LU" sz="1000" dirty="0" smtClean="0">
                          <a:effectLst/>
                          <a:latin typeface="Arial" panose="020B0604020202020204" pitchFamily="34" charset="0"/>
                          <a:ea typeface="Calibri" panose="020F0502020204030204" pitchFamily="34" charset="0"/>
                          <a:cs typeface="Arial" panose="020B0604020202020204" pitchFamily="34" charset="0"/>
                        </a:rPr>
                        <a:t>02.05.2022 </a:t>
                      </a:r>
                      <a:r>
                        <a:rPr lang="fr-LU" sz="1000" dirty="0">
                          <a:effectLst/>
                          <a:latin typeface="Arial" panose="020B0604020202020204" pitchFamily="34" charset="0"/>
                          <a:ea typeface="Calibri" panose="020F0502020204030204" pitchFamily="34" charset="0"/>
                          <a:cs typeface="Arial" panose="020B0604020202020204" pitchFamily="34" charset="0"/>
                        </a:rPr>
                        <a:t>=&gt; information que la demande de prise de position relève du Ministre de l'Intérieur</a:t>
                      </a:r>
                    </a:p>
                  </a:txBody>
                  <a:tcPr marL="68580" marR="68580" marT="0" marB="0"/>
                </a:tc>
                <a:tc>
                  <a:txBody>
                    <a:bodyPr/>
                    <a:lstStyle/>
                    <a:p>
                      <a:pPr algn="just">
                        <a:lnSpc>
                          <a:spcPct val="107000"/>
                        </a:lnSpc>
                        <a:spcAft>
                          <a:spcPts val="0"/>
                        </a:spcAft>
                      </a:pPr>
                      <a:endParaRPr lang="fr-LU" sz="1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fr-LU" sz="1000" dirty="0" smtClean="0">
                          <a:effectLst/>
                          <a:latin typeface="Arial" panose="020B0604020202020204" pitchFamily="34" charset="0"/>
                          <a:ea typeface="Calibri" panose="020F0502020204030204" pitchFamily="34" charset="0"/>
                          <a:cs typeface="Arial" panose="020B0604020202020204" pitchFamily="34" charset="0"/>
                        </a:rPr>
                        <a:t>sans </a:t>
                      </a:r>
                      <a:r>
                        <a:rPr lang="fr-LU" sz="1000" dirty="0">
                          <a:effectLst/>
                          <a:latin typeface="Arial" panose="020B0604020202020204" pitchFamily="34" charset="0"/>
                          <a:ea typeface="Calibri" panose="020F0502020204030204" pitchFamily="34" charset="0"/>
                          <a:cs typeface="Arial" panose="020B0604020202020204" pitchFamily="34" charset="0"/>
                        </a:rPr>
                        <a:t>réponse à ce jour</a:t>
                      </a:r>
                    </a:p>
                  </a:txBody>
                  <a:tcPr marL="68580" marR="68580" marT="0" marB="0"/>
                </a:tc>
                <a:extLst>
                  <a:ext uri="{0D108BD9-81ED-4DB2-BD59-A6C34878D82A}">
                    <a16:rowId xmlns:a16="http://schemas.microsoft.com/office/drawing/2014/main" val="3114551940"/>
                  </a:ext>
                </a:extLst>
              </a:tr>
              <a:tr h="14723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30)</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2109 (reclassement) - Participation de l'Etat aux frais vétérinaires pour tous les animaux de compagnie et non</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06.04.2022 =&gt; Ministre de l'Agriculture, de la Viticulture et du Développement rural</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31.05.2022</a:t>
                      </a:r>
                    </a:p>
                  </a:txBody>
                  <a:tcPr marL="68580" marR="68580" marT="0" marB="0"/>
                </a:tc>
                <a:extLst>
                  <a:ext uri="{0D108BD9-81ED-4DB2-BD59-A6C34878D82A}">
                    <a16:rowId xmlns:a16="http://schemas.microsoft.com/office/drawing/2014/main" val="31540960"/>
                  </a:ext>
                </a:extLst>
              </a:tr>
              <a:tr h="14723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31)</a:t>
                      </a:r>
                    </a:p>
                  </a:txBody>
                  <a:tcPr marL="68580" marR="68580" marT="0" marB="0"/>
                </a:tc>
                <a:tc>
                  <a:txBody>
                    <a:bodyPr/>
                    <a:lstStyle/>
                    <a:p>
                      <a:pPr algn="just">
                        <a:lnSpc>
                          <a:spcPct val="107000"/>
                        </a:lnSpc>
                        <a:spcAft>
                          <a:spcPts val="0"/>
                        </a:spcAft>
                      </a:pPr>
                      <a:r>
                        <a:rPr lang="de-DE" sz="1000" dirty="0">
                          <a:effectLst/>
                          <a:latin typeface="Arial" panose="020B0604020202020204" pitchFamily="34" charset="0"/>
                          <a:ea typeface="Calibri" panose="020F0502020204030204" pitchFamily="34" charset="0"/>
                          <a:cs typeface="Arial" panose="020B0604020202020204" pitchFamily="34" charset="0"/>
                        </a:rPr>
                        <a:t>2110 (</a:t>
                      </a:r>
                      <a:r>
                        <a:rPr lang="de-DE" sz="1000" dirty="0" err="1">
                          <a:effectLst/>
                          <a:latin typeface="Arial" panose="020B0604020202020204" pitchFamily="34" charset="0"/>
                          <a:ea typeface="Calibri" panose="020F0502020204030204" pitchFamily="34" charset="0"/>
                          <a:cs typeface="Arial" panose="020B0604020202020204" pitchFamily="34" charset="0"/>
                        </a:rPr>
                        <a:t>reclassement</a:t>
                      </a:r>
                      <a:r>
                        <a:rPr lang="de-DE" sz="1000" dirty="0">
                          <a:effectLst/>
                          <a:latin typeface="Arial" panose="020B0604020202020204" pitchFamily="34" charset="0"/>
                          <a:ea typeface="Calibri" panose="020F0502020204030204" pitchFamily="34" charset="0"/>
                          <a:cs typeface="Arial" panose="020B0604020202020204" pitchFamily="34" charset="0"/>
                        </a:rPr>
                        <a:t>) - Einführung der Wahrnehmungspflicht beider Elternteile mit dem geteilten Sorgerecht und dem geteilten Erziehungsrecht des Kindes für 25 Jahre, unabhängig von </a:t>
                      </a:r>
                      <a:r>
                        <a:rPr lang="de-DE" sz="1000" dirty="0" err="1">
                          <a:effectLst/>
                          <a:latin typeface="Arial" panose="020B0604020202020204" pitchFamily="34" charset="0"/>
                          <a:ea typeface="Calibri" panose="020F0502020204030204" pitchFamily="34" charset="0"/>
                          <a:cs typeface="Arial" panose="020B0604020202020204" pitchFamily="34" charset="0"/>
                        </a:rPr>
                        <a:t>Alimentenzahlungen</a:t>
                      </a:r>
                      <a:r>
                        <a:rPr lang="de-DE" sz="1000" dirty="0">
                          <a:effectLst/>
                          <a:latin typeface="Arial" panose="020B0604020202020204" pitchFamily="34" charset="0"/>
                          <a:ea typeface="Calibri" panose="020F0502020204030204" pitchFamily="34" charset="0"/>
                          <a:cs typeface="Arial" panose="020B0604020202020204" pitchFamily="34" charset="0"/>
                        </a:rPr>
                        <a:t>, zum Wohle des Kindes ohne dass ein Elternteil sich der Verantwortung entziehen kann.</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06.04.2022 =&gt; Ministre de la Justice</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31.05.2022</a:t>
                      </a:r>
                    </a:p>
                  </a:txBody>
                  <a:tcPr marL="68580" marR="68580" marT="0" marB="0"/>
                </a:tc>
                <a:extLst>
                  <a:ext uri="{0D108BD9-81ED-4DB2-BD59-A6C34878D82A}">
                    <a16:rowId xmlns:a16="http://schemas.microsoft.com/office/drawing/2014/main" val="2947735538"/>
                  </a:ext>
                </a:extLst>
              </a:tr>
              <a:tr h="14723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32)</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2112 (reclassement) - Interdire les publicités dans les boîtes aux lettres</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06.04.2022 =&gt; Ministre de l'Intérieur</a:t>
                      </a:r>
                    </a:p>
                    <a:p>
                      <a:pPr algn="just">
                        <a:lnSpc>
                          <a:spcPct val="107000"/>
                        </a:lnSpc>
                        <a:spcAft>
                          <a:spcPts val="0"/>
                        </a:spcAft>
                      </a:pPr>
                      <a:r>
                        <a:rPr lang="fr-LU" sz="1000" dirty="0" smtClean="0">
                          <a:effectLst/>
                          <a:latin typeface="Arial" panose="020B0604020202020204" pitchFamily="34" charset="0"/>
                          <a:ea typeface="Calibri" panose="020F0502020204030204" pitchFamily="34" charset="0"/>
                          <a:cs typeface="Arial" panose="020B0604020202020204" pitchFamily="34" charset="0"/>
                        </a:rPr>
                        <a:t>11.05.2022 </a:t>
                      </a:r>
                      <a:r>
                        <a:rPr lang="fr-LU" sz="1000" dirty="0">
                          <a:effectLst/>
                          <a:latin typeface="Arial" panose="020B0604020202020204" pitchFamily="34" charset="0"/>
                          <a:ea typeface="Calibri" panose="020F0502020204030204" pitchFamily="34" charset="0"/>
                          <a:cs typeface="Arial" panose="020B0604020202020204" pitchFamily="34" charset="0"/>
                        </a:rPr>
                        <a:t>=&gt; information que la demande de prise de position relève du Ministre de l'Environnement, du Climat et du Développement durable</a:t>
                      </a:r>
                    </a:p>
                  </a:txBody>
                  <a:tcPr marL="68580" marR="68580" marT="0" marB="0"/>
                </a:tc>
                <a:tc>
                  <a:txBody>
                    <a:bodyPr/>
                    <a:lstStyle/>
                    <a:p>
                      <a:pPr algn="just">
                        <a:lnSpc>
                          <a:spcPct val="107000"/>
                        </a:lnSpc>
                        <a:spcAft>
                          <a:spcPts val="0"/>
                        </a:spcAft>
                      </a:pPr>
                      <a:endParaRPr lang="fr-LU" sz="1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fr-LU" sz="1000" dirty="0" smtClean="0">
                          <a:effectLst/>
                          <a:latin typeface="Arial" panose="020B0604020202020204" pitchFamily="34" charset="0"/>
                          <a:ea typeface="Calibri" panose="020F0502020204030204" pitchFamily="34" charset="0"/>
                          <a:cs typeface="Arial" panose="020B0604020202020204" pitchFamily="34" charset="0"/>
                        </a:rPr>
                        <a:t>sans </a:t>
                      </a:r>
                      <a:r>
                        <a:rPr lang="fr-LU" sz="1000" dirty="0">
                          <a:effectLst/>
                          <a:latin typeface="Arial" panose="020B0604020202020204" pitchFamily="34" charset="0"/>
                          <a:ea typeface="Calibri" panose="020F0502020204030204" pitchFamily="34" charset="0"/>
                          <a:cs typeface="Arial" panose="020B0604020202020204" pitchFamily="34" charset="0"/>
                        </a:rPr>
                        <a:t>réponse à ce jour</a:t>
                      </a:r>
                    </a:p>
                  </a:txBody>
                  <a:tcPr marL="68580" marR="68580" marT="0" marB="0"/>
                </a:tc>
                <a:extLst>
                  <a:ext uri="{0D108BD9-81ED-4DB2-BD59-A6C34878D82A}">
                    <a16:rowId xmlns:a16="http://schemas.microsoft.com/office/drawing/2014/main" val="1926416494"/>
                  </a:ext>
                </a:extLst>
              </a:tr>
              <a:tr h="28104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33)</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2120 - Réintégration des jeunes dans le sport suite à une pause de longue durée</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13.12.2021 =&gt; Ministre des Sports</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1070668712"/>
                  </a:ext>
                </a:extLst>
              </a:tr>
              <a:tr h="28104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34)</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2122 (reclassement) - ADAPTO - </a:t>
                      </a:r>
                      <a:r>
                        <a:rPr lang="fr-LU" sz="1000" dirty="0" err="1">
                          <a:effectLst/>
                          <a:latin typeface="Arial" panose="020B0604020202020204" pitchFamily="34" charset="0"/>
                          <a:ea typeface="Calibri" panose="020F0502020204030204" pitchFamily="34" charset="0"/>
                          <a:cs typeface="Arial" panose="020B0604020202020204" pitchFamily="34" charset="0"/>
                        </a:rPr>
                        <a:t>fir</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eng</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besser</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Organisatioun</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am</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Sënn</a:t>
                      </a:r>
                      <a:r>
                        <a:rPr lang="fr-LU" sz="1000" dirty="0">
                          <a:effectLst/>
                          <a:latin typeface="Arial" panose="020B0604020202020204" pitchFamily="34" charset="0"/>
                          <a:ea typeface="Calibri" panose="020F0502020204030204" pitchFamily="34" charset="0"/>
                          <a:cs typeface="Arial" panose="020B0604020202020204" pitchFamily="34" charset="0"/>
                        </a:rPr>
                        <a:t> vu </a:t>
                      </a:r>
                      <a:r>
                        <a:rPr lang="fr-LU" sz="1000" dirty="0" err="1">
                          <a:effectLst/>
                          <a:latin typeface="Arial" panose="020B0604020202020204" pitchFamily="34" charset="0"/>
                          <a:ea typeface="Calibri" panose="020F0502020204030204" pitchFamily="34" charset="0"/>
                          <a:cs typeface="Arial" panose="020B0604020202020204" pitchFamily="34" charset="0"/>
                        </a:rPr>
                        <a:t>Leit</a:t>
                      </a:r>
                      <a:r>
                        <a:rPr lang="fr-LU" sz="1000" dirty="0">
                          <a:effectLst/>
                          <a:latin typeface="Arial" panose="020B0604020202020204" pitchFamily="34" charset="0"/>
                          <a:ea typeface="Calibri" panose="020F0502020204030204" pitchFamily="34" charset="0"/>
                          <a:cs typeface="Arial" panose="020B0604020202020204" pitchFamily="34" charset="0"/>
                        </a:rPr>
                        <a:t> mat enger </a:t>
                      </a:r>
                      <a:r>
                        <a:rPr lang="fr-LU" sz="1000" dirty="0" err="1">
                          <a:effectLst/>
                          <a:latin typeface="Arial" panose="020B0604020202020204" pitchFamily="34" charset="0"/>
                          <a:ea typeface="Calibri" panose="020F0502020204030204" pitchFamily="34" charset="0"/>
                          <a:cs typeface="Arial" panose="020B0604020202020204" pitchFamily="34" charset="0"/>
                        </a:rPr>
                        <a:t>Behënnerung</a:t>
                      </a:r>
                      <a:r>
                        <a:rPr lang="fr-LU" sz="1000" dirty="0">
                          <a:effectLst/>
                          <a:latin typeface="Arial" panose="020B0604020202020204" pitchFamily="34" charset="0"/>
                          <a:ea typeface="Calibri" panose="020F0502020204030204" pitchFamily="34" charset="0"/>
                          <a:cs typeface="Arial" panose="020B0604020202020204" pitchFamily="34" charset="0"/>
                        </a:rPr>
                        <a:t> / ADAPTO - </a:t>
                      </a:r>
                      <a:r>
                        <a:rPr lang="fr-LU" sz="1000" dirty="0" err="1">
                          <a:effectLst/>
                          <a:latin typeface="Arial" panose="020B0604020202020204" pitchFamily="34" charset="0"/>
                          <a:ea typeface="Calibri" panose="020F0502020204030204" pitchFamily="34" charset="0"/>
                          <a:cs typeface="Arial" panose="020B0604020202020204" pitchFamily="34" charset="0"/>
                        </a:rPr>
                        <a:t>für</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eine</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bessere</a:t>
                      </a:r>
                      <a:r>
                        <a:rPr lang="fr-LU" sz="1000" dirty="0">
                          <a:effectLst/>
                          <a:latin typeface="Arial" panose="020B0604020202020204" pitchFamily="34" charset="0"/>
                          <a:ea typeface="Calibri" panose="020F0502020204030204" pitchFamily="34" charset="0"/>
                          <a:cs typeface="Arial" panose="020B0604020202020204" pitchFamily="34" charset="0"/>
                        </a:rPr>
                        <a:t> Organisation </a:t>
                      </a:r>
                      <a:r>
                        <a:rPr lang="fr-LU" sz="1000" dirty="0" err="1">
                          <a:effectLst/>
                          <a:latin typeface="Arial" panose="020B0604020202020204" pitchFamily="34" charset="0"/>
                          <a:ea typeface="Calibri" panose="020F0502020204030204" pitchFamily="34" charset="0"/>
                          <a:cs typeface="Arial" panose="020B0604020202020204" pitchFamily="34" charset="0"/>
                        </a:rPr>
                        <a:t>im</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Sinne</a:t>
                      </a:r>
                      <a:r>
                        <a:rPr lang="fr-LU" sz="1000" dirty="0">
                          <a:effectLst/>
                          <a:latin typeface="Arial" panose="020B0604020202020204" pitchFamily="34" charset="0"/>
                          <a:ea typeface="Calibri" panose="020F0502020204030204" pitchFamily="34" charset="0"/>
                          <a:cs typeface="Arial" panose="020B0604020202020204" pitchFamily="34" charset="0"/>
                        </a:rPr>
                        <a:t> der </a:t>
                      </a:r>
                      <a:r>
                        <a:rPr lang="fr-LU" sz="1000" dirty="0" err="1">
                          <a:effectLst/>
                          <a:latin typeface="Arial" panose="020B0604020202020204" pitchFamily="34" charset="0"/>
                          <a:ea typeface="Calibri" panose="020F0502020204030204" pitchFamily="34" charset="0"/>
                          <a:cs typeface="Arial" panose="020B0604020202020204" pitchFamily="34" charset="0"/>
                        </a:rPr>
                        <a:t>Personen</a:t>
                      </a:r>
                      <a:r>
                        <a:rPr lang="fr-LU" sz="1000" dirty="0">
                          <a:effectLst/>
                          <a:latin typeface="Arial" panose="020B0604020202020204" pitchFamily="34" charset="0"/>
                          <a:ea typeface="Calibri" panose="020F0502020204030204" pitchFamily="34" charset="0"/>
                          <a:cs typeface="Arial" panose="020B0604020202020204" pitchFamily="34" charset="0"/>
                        </a:rPr>
                        <a:t> mit </a:t>
                      </a:r>
                      <a:r>
                        <a:rPr lang="fr-LU" sz="1000" dirty="0" err="1">
                          <a:effectLst/>
                          <a:latin typeface="Arial" panose="020B0604020202020204" pitchFamily="34" charset="0"/>
                          <a:ea typeface="Calibri" panose="020F0502020204030204" pitchFamily="34" charset="0"/>
                          <a:cs typeface="Arial" panose="020B0604020202020204" pitchFamily="34" charset="0"/>
                        </a:rPr>
                        <a:t>einer</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Behinderung</a:t>
                      </a:r>
                      <a:r>
                        <a:rPr lang="fr-LU" sz="1000" dirty="0">
                          <a:effectLst/>
                          <a:latin typeface="Arial" panose="020B0604020202020204" pitchFamily="34" charset="0"/>
                          <a:ea typeface="Calibri" panose="020F0502020204030204" pitchFamily="34" charset="0"/>
                          <a:cs typeface="Arial" panose="020B0604020202020204" pitchFamily="34" charset="0"/>
                        </a:rPr>
                        <a:t> / ADAPTO - pour une meilleure organisation en faveur des personnes avec un handicap</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06.04.2022 =&gt; Ministre de la Mobilité et des Travaux publics</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02.06.2022</a:t>
                      </a:r>
                    </a:p>
                  </a:txBody>
                  <a:tcPr marL="68580" marR="68580" marT="0" marB="0"/>
                </a:tc>
                <a:extLst>
                  <a:ext uri="{0D108BD9-81ED-4DB2-BD59-A6C34878D82A}">
                    <a16:rowId xmlns:a16="http://schemas.microsoft.com/office/drawing/2014/main" val="3839636610"/>
                  </a:ext>
                </a:extLst>
              </a:tr>
              <a:tr h="28104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35)</a:t>
                      </a:r>
                    </a:p>
                  </a:txBody>
                  <a:tcPr marL="68580" marR="68580" marT="0" marB="0"/>
                </a:tc>
                <a:tc>
                  <a:txBody>
                    <a:bodyPr/>
                    <a:lstStyle/>
                    <a:p>
                      <a:pPr algn="just">
                        <a:lnSpc>
                          <a:spcPct val="107000"/>
                        </a:lnSpc>
                        <a:spcAft>
                          <a:spcPts val="0"/>
                        </a:spcAft>
                      </a:pPr>
                      <a:r>
                        <a:rPr lang="fr-LU" sz="1000" dirty="0" smtClean="0">
                          <a:effectLst/>
                          <a:latin typeface="Arial" panose="020B0604020202020204" pitchFamily="34" charset="0"/>
                          <a:ea typeface="Calibri" panose="020F0502020204030204" pitchFamily="34" charset="0"/>
                          <a:cs typeface="Arial" panose="020B0604020202020204" pitchFamily="34" charset="0"/>
                        </a:rPr>
                        <a:t>2126 - </a:t>
                      </a:r>
                      <a:r>
                        <a:rPr lang="fr-LU" sz="1000" dirty="0" err="1" smtClean="0">
                          <a:effectLst/>
                          <a:latin typeface="Arial" panose="020B0604020202020204" pitchFamily="34" charset="0"/>
                          <a:ea typeface="Calibri" panose="020F0502020204030204" pitchFamily="34" charset="0"/>
                          <a:cs typeface="Arial" panose="020B0604020202020204" pitchFamily="34" charset="0"/>
                        </a:rPr>
                        <a:t>Gesondheets</a:t>
                      </a:r>
                      <a:r>
                        <a:rPr lang="fr-LU" sz="1000" dirty="0" smtClean="0">
                          <a:effectLst/>
                          <a:latin typeface="Arial" panose="020B0604020202020204" pitchFamily="34" charset="0"/>
                          <a:ea typeface="Calibri" panose="020F0502020204030204" pitchFamily="34" charset="0"/>
                          <a:cs typeface="Arial" panose="020B0604020202020204" pitchFamily="34" charset="0"/>
                        </a:rPr>
                        <a:t> </a:t>
                      </a:r>
                      <a:r>
                        <a:rPr lang="fr-LU" sz="1000" dirty="0" err="1" smtClean="0">
                          <a:effectLst/>
                          <a:latin typeface="Arial" panose="020B0604020202020204" pitchFamily="34" charset="0"/>
                          <a:ea typeface="Calibri" panose="020F0502020204030204" pitchFamily="34" charset="0"/>
                          <a:cs typeface="Arial" panose="020B0604020202020204" pitchFamily="34" charset="0"/>
                        </a:rPr>
                        <a:t>Lëtzebuerger</a:t>
                      </a:r>
                      <a:r>
                        <a:rPr lang="fr-LU" sz="1000" dirty="0" smtClean="0">
                          <a:effectLst/>
                          <a:latin typeface="Arial" panose="020B0604020202020204" pitchFamily="34" charset="0"/>
                          <a:ea typeface="Calibri" panose="020F0502020204030204" pitchFamily="34" charset="0"/>
                          <a:cs typeface="Arial" panose="020B0604020202020204" pitchFamily="34" charset="0"/>
                        </a:rPr>
                        <a:t> </a:t>
                      </a:r>
                      <a:r>
                        <a:rPr lang="fr-LU" sz="1000" dirty="0" err="1" smtClean="0">
                          <a:effectLst/>
                          <a:latin typeface="Arial" panose="020B0604020202020204" pitchFamily="34" charset="0"/>
                          <a:ea typeface="Calibri" panose="020F0502020204030204" pitchFamily="34" charset="0"/>
                          <a:cs typeface="Arial" panose="020B0604020202020204" pitchFamily="34" charset="0"/>
                        </a:rPr>
                        <a:t>am</a:t>
                      </a:r>
                      <a:r>
                        <a:rPr lang="fr-LU" sz="1000" dirty="0" smtClean="0">
                          <a:effectLst/>
                          <a:latin typeface="Arial" panose="020B0604020202020204" pitchFamily="34" charset="0"/>
                          <a:ea typeface="Calibri" panose="020F0502020204030204" pitchFamily="34" charset="0"/>
                          <a:cs typeface="Arial" panose="020B0604020202020204" pitchFamily="34" charset="0"/>
                        </a:rPr>
                        <a:t> </a:t>
                      </a:r>
                      <a:r>
                        <a:rPr lang="fr-LU" sz="1000" dirty="0" err="1" smtClean="0">
                          <a:effectLst/>
                          <a:latin typeface="Arial" panose="020B0604020202020204" pitchFamily="34" charset="0"/>
                          <a:ea typeface="Calibri" panose="020F0502020204030204" pitchFamily="34" charset="0"/>
                          <a:cs typeface="Arial" panose="020B0604020202020204" pitchFamily="34" charset="0"/>
                        </a:rPr>
                        <a:t>Ausland</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1000" dirty="0" smtClean="0">
                          <a:effectLst/>
                          <a:latin typeface="Arial" panose="020B0604020202020204" pitchFamily="34" charset="0"/>
                          <a:ea typeface="Calibri" panose="020F0502020204030204" pitchFamily="34" charset="0"/>
                          <a:cs typeface="Arial" panose="020B0604020202020204" pitchFamily="34" charset="0"/>
                        </a:rPr>
                        <a:t>17.12.2021 =&gt; Ministre de la Santé</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1000" dirty="0" smtClean="0">
                          <a:effectLst/>
                          <a:latin typeface="Arial" panose="020B0604020202020204" pitchFamily="34" charset="0"/>
                          <a:ea typeface="Calibri" panose="020F0502020204030204" pitchFamily="34" charset="0"/>
                          <a:cs typeface="Arial" panose="020B0604020202020204" pitchFamily="34" charset="0"/>
                        </a:rPr>
                        <a:t>31.01.2022</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84758226"/>
                  </a:ext>
                </a:extLst>
              </a:tr>
            </a:tbl>
          </a:graphicData>
        </a:graphic>
      </p:graphicFrame>
      <p:sp>
        <p:nvSpPr>
          <p:cNvPr id="3" name="Espace réservé du numéro de diapositive 2"/>
          <p:cNvSpPr>
            <a:spLocks noGrp="1"/>
          </p:cNvSpPr>
          <p:nvPr>
            <p:ph type="sldNum" sz="quarter" idx="12"/>
          </p:nvPr>
        </p:nvSpPr>
        <p:spPr>
          <a:xfrm>
            <a:off x="9223248" y="6310333"/>
            <a:ext cx="2743200" cy="365125"/>
          </a:xfrm>
        </p:spPr>
        <p:txBody>
          <a:bodyPr/>
          <a:lstStyle/>
          <a:p>
            <a:fld id="{CA9E03D2-C399-4FB8-BC1A-71C2039434FC}" type="slidenum">
              <a:rPr lang="fr-LU" smtClean="0"/>
              <a:t>17</a:t>
            </a:fld>
            <a:endParaRPr lang="fr-LU" dirty="0"/>
          </a:p>
        </p:txBody>
      </p:sp>
    </p:spTree>
    <p:extLst>
      <p:ext uri="{BB962C8B-B14F-4D97-AF65-F5344CB8AC3E}">
        <p14:creationId xmlns:p14="http://schemas.microsoft.com/office/powerpoint/2010/main" val="4162204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Espace réservé du contenu 3"/>
          <p:cNvGraphicFramePr>
            <a:graphicFrameLocks/>
          </p:cNvGraphicFramePr>
          <p:nvPr>
            <p:extLst>
              <p:ext uri="{D42A27DB-BD31-4B8C-83A1-F6EECF244321}">
                <p14:modId xmlns:p14="http://schemas.microsoft.com/office/powerpoint/2010/main" val="3227026955"/>
              </p:ext>
            </p:extLst>
          </p:nvPr>
        </p:nvGraphicFramePr>
        <p:xfrm>
          <a:off x="751439" y="1728838"/>
          <a:ext cx="10541401" cy="5067119"/>
        </p:xfrm>
        <a:graphic>
          <a:graphicData uri="http://schemas.openxmlformats.org/drawingml/2006/table">
            <a:tbl>
              <a:tblPr firstRow="1" firstCol="1" bandRow="1">
                <a:tableStyleId>{5C22544A-7EE6-4342-B048-85BDC9FD1C3A}</a:tableStyleId>
              </a:tblPr>
              <a:tblGrid>
                <a:gridCol w="537461">
                  <a:extLst>
                    <a:ext uri="{9D8B030D-6E8A-4147-A177-3AD203B41FA5}">
                      <a16:colId xmlns:a16="http://schemas.microsoft.com/office/drawing/2014/main" val="1510597950"/>
                    </a:ext>
                  </a:extLst>
                </a:gridCol>
                <a:gridCol w="4222243">
                  <a:extLst>
                    <a:ext uri="{9D8B030D-6E8A-4147-A177-3AD203B41FA5}">
                      <a16:colId xmlns:a16="http://schemas.microsoft.com/office/drawing/2014/main" val="3959572773"/>
                    </a:ext>
                  </a:extLst>
                </a:gridCol>
                <a:gridCol w="2801686">
                  <a:extLst>
                    <a:ext uri="{9D8B030D-6E8A-4147-A177-3AD203B41FA5}">
                      <a16:colId xmlns:a16="http://schemas.microsoft.com/office/drawing/2014/main" val="3677042604"/>
                    </a:ext>
                  </a:extLst>
                </a:gridCol>
                <a:gridCol w="2980011">
                  <a:extLst>
                    <a:ext uri="{9D8B030D-6E8A-4147-A177-3AD203B41FA5}">
                      <a16:colId xmlns:a16="http://schemas.microsoft.com/office/drawing/2014/main" val="1300305291"/>
                    </a:ext>
                  </a:extLst>
                </a:gridCol>
              </a:tblGrid>
              <a:tr h="454431">
                <a:tc>
                  <a:txBody>
                    <a:bodyPr/>
                    <a:lstStyle/>
                    <a:p>
                      <a:pPr algn="just">
                        <a:lnSpc>
                          <a:spcPct val="107000"/>
                        </a:lnSpc>
                        <a:spcAft>
                          <a:spcPts val="0"/>
                        </a:spcAft>
                      </a:pP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LU" sz="900" dirty="0">
                          <a:effectLst/>
                          <a:latin typeface="Arial" panose="020B0604020202020204" pitchFamily="34" charset="0"/>
                          <a:cs typeface="Arial" panose="020B0604020202020204" pitchFamily="34" charset="0"/>
                        </a:rPr>
                        <a:t>Le</a:t>
                      </a:r>
                      <a:r>
                        <a:rPr lang="fr-LU" sz="900" baseline="0" dirty="0">
                          <a:effectLst/>
                          <a:latin typeface="Arial" panose="020B0604020202020204" pitchFamily="34" charset="0"/>
                          <a:cs typeface="Arial" panose="020B0604020202020204" pitchFamily="34" charset="0"/>
                        </a:rPr>
                        <a:t> n</a:t>
                      </a:r>
                      <a:r>
                        <a:rPr lang="fr-LU" sz="900" dirty="0">
                          <a:effectLst/>
                          <a:latin typeface="Arial" panose="020B0604020202020204" pitchFamily="34" charset="0"/>
                          <a:cs typeface="Arial" panose="020B0604020202020204" pitchFamily="34" charset="0"/>
                        </a:rPr>
                        <a:t>uméro et</a:t>
                      </a:r>
                      <a:r>
                        <a:rPr lang="fr-LU" sz="900" baseline="0" dirty="0">
                          <a:effectLst/>
                          <a:latin typeface="Arial" panose="020B0604020202020204" pitchFamily="34" charset="0"/>
                          <a:cs typeface="Arial" panose="020B0604020202020204" pitchFamily="34" charset="0"/>
                        </a:rPr>
                        <a:t> l’i</a:t>
                      </a:r>
                      <a:r>
                        <a:rPr lang="fr-LU" sz="900" dirty="0">
                          <a:effectLst/>
                          <a:latin typeface="Arial" panose="020B0604020202020204" pitchFamily="34" charset="0"/>
                          <a:cs typeface="Arial" panose="020B0604020202020204" pitchFamily="34" charset="0"/>
                        </a:rPr>
                        <a:t>ntitulé de la pétition</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900" dirty="0">
                          <a:effectLst/>
                          <a:latin typeface="Arial" panose="020B0604020202020204" pitchFamily="34" charset="0"/>
                          <a:cs typeface="Arial" panose="020B0604020202020204" pitchFamily="34" charset="0"/>
                        </a:rPr>
                        <a:t>La demande de prise de position gouvernementale : date + ministre compétent</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900" dirty="0">
                          <a:effectLst/>
                          <a:latin typeface="Arial" panose="020B0604020202020204" pitchFamily="34" charset="0"/>
                          <a:cs typeface="Arial" panose="020B0604020202020204" pitchFamily="34" charset="0"/>
                        </a:rPr>
                        <a:t>La date de la réponse ministérielle</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extLst>
                  <a:ext uri="{0D108BD9-81ED-4DB2-BD59-A6C34878D82A}">
                    <a16:rowId xmlns:a16="http://schemas.microsoft.com/office/drawing/2014/main" val="2977565785"/>
                  </a:ext>
                </a:extLst>
              </a:tr>
              <a:tr h="151477">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36)</a:t>
                      </a:r>
                    </a:p>
                  </a:txBody>
                  <a:tcPr marL="68580" marR="68580" marT="0" marB="0"/>
                </a:tc>
                <a:tc>
                  <a:txBody>
                    <a:bodyPr/>
                    <a:lstStyle/>
                    <a:p>
                      <a:pPr algn="just">
                        <a:lnSpc>
                          <a:spcPct val="107000"/>
                        </a:lnSpc>
                        <a:spcAft>
                          <a:spcPts val="0"/>
                        </a:spcAft>
                      </a:pPr>
                      <a:r>
                        <a:rPr lang="fr-LU" sz="900" dirty="0" smtClean="0">
                          <a:effectLst/>
                          <a:latin typeface="Arial" panose="020B0604020202020204" pitchFamily="34" charset="0"/>
                          <a:ea typeface="Calibri" panose="020F0502020204030204" pitchFamily="34" charset="0"/>
                          <a:cs typeface="Arial" panose="020B0604020202020204" pitchFamily="34" charset="0"/>
                        </a:rPr>
                        <a:t>2131 - Evolution des prix des carburants au Luxembourg</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900" dirty="0" smtClean="0">
                          <a:effectLst/>
                          <a:latin typeface="Arial" panose="020B0604020202020204" pitchFamily="34" charset="0"/>
                          <a:ea typeface="Calibri" panose="020F0502020204030204" pitchFamily="34" charset="0"/>
                          <a:cs typeface="Arial" panose="020B0604020202020204" pitchFamily="34" charset="0"/>
                        </a:rPr>
                        <a:t>11.03.2022 =&gt; Ministre de l'Énergie</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900" dirty="0" smtClean="0">
                          <a:effectLst/>
                          <a:latin typeface="Arial" panose="020B0604020202020204" pitchFamily="34" charset="0"/>
                          <a:ea typeface="Calibri" panose="020F0502020204030204" pitchFamily="34" charset="0"/>
                          <a:cs typeface="Arial" panose="020B0604020202020204" pitchFamily="34" charset="0"/>
                        </a:rPr>
                        <a:t>06.04.2022</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0525893"/>
                  </a:ext>
                </a:extLst>
              </a:tr>
              <a:tr h="1060339">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37)</a:t>
                      </a:r>
                    </a:p>
                  </a:txBody>
                  <a:tcPr marL="68580" marR="68580" marT="0" marB="0"/>
                </a:tc>
                <a:tc>
                  <a:txBody>
                    <a:bodyPr/>
                    <a:lstStyle/>
                    <a:p>
                      <a:pPr algn="just">
                        <a:lnSpc>
                          <a:spcPct val="107000"/>
                        </a:lnSpc>
                        <a:spcAft>
                          <a:spcPts val="0"/>
                        </a:spcAft>
                      </a:pPr>
                      <a:r>
                        <a:rPr lang="fr-LU" sz="900" dirty="0" smtClean="0">
                          <a:effectLst/>
                          <a:latin typeface="Arial" panose="020B0604020202020204" pitchFamily="34" charset="0"/>
                          <a:ea typeface="Calibri" panose="020F0502020204030204" pitchFamily="34" charset="0"/>
                          <a:cs typeface="Arial" panose="020B0604020202020204" pitchFamily="34" charset="0"/>
                        </a:rPr>
                        <a:t>2141 - </a:t>
                      </a:r>
                      <a:r>
                        <a:rPr lang="fr-LU" sz="900" dirty="0" err="1" smtClean="0">
                          <a:effectLst/>
                          <a:latin typeface="Arial" panose="020B0604020202020204" pitchFamily="34" charset="0"/>
                          <a:ea typeface="Calibri" panose="020F0502020204030204" pitchFamily="34" charset="0"/>
                          <a:cs typeface="Arial" panose="020B0604020202020204" pitchFamily="34" charset="0"/>
                        </a:rPr>
                        <a:t>Erneuerbare</a:t>
                      </a:r>
                      <a:r>
                        <a:rPr lang="fr-LU" sz="900" dirty="0" smtClean="0">
                          <a:effectLst/>
                          <a:latin typeface="Arial" panose="020B0604020202020204" pitchFamily="34" charset="0"/>
                          <a:ea typeface="Calibri" panose="020F0502020204030204" pitchFamily="34" charset="0"/>
                          <a:cs typeface="Arial" panose="020B0604020202020204" pitchFamily="34" charset="0"/>
                        </a:rPr>
                        <a:t> </a:t>
                      </a:r>
                      <a:r>
                        <a:rPr lang="fr-LU" sz="900" dirty="0" err="1" smtClean="0">
                          <a:effectLst/>
                          <a:latin typeface="Arial" panose="020B0604020202020204" pitchFamily="34" charset="0"/>
                          <a:ea typeface="Calibri" panose="020F0502020204030204" pitchFamily="34" charset="0"/>
                          <a:cs typeface="Arial" panose="020B0604020202020204" pitchFamily="34" charset="0"/>
                        </a:rPr>
                        <a:t>Energien</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900" dirty="0" smtClean="0">
                          <a:effectLst/>
                          <a:latin typeface="Arial" panose="020B0604020202020204" pitchFamily="34" charset="0"/>
                          <a:ea typeface="Calibri" panose="020F0502020204030204" pitchFamily="34" charset="0"/>
                          <a:cs typeface="Arial" panose="020B0604020202020204" pitchFamily="34" charset="0"/>
                        </a:rPr>
                        <a:t>17.12.2021 =&gt; Ministre de l'Environnement, du Climat et du Développement durable =&gt; </a:t>
                      </a:r>
                    </a:p>
                    <a:p>
                      <a:pPr algn="just">
                        <a:lnSpc>
                          <a:spcPct val="107000"/>
                        </a:lnSpc>
                        <a:spcAft>
                          <a:spcPts val="0"/>
                        </a:spcAft>
                      </a:pPr>
                      <a:r>
                        <a:rPr lang="fr-LU" sz="900" dirty="0" smtClean="0">
                          <a:effectLst/>
                          <a:latin typeface="Arial" panose="020B0604020202020204" pitchFamily="34" charset="0"/>
                          <a:ea typeface="Calibri" panose="020F0502020204030204" pitchFamily="34" charset="0"/>
                          <a:cs typeface="Arial" panose="020B0604020202020204" pitchFamily="34" charset="0"/>
                        </a:rPr>
                        <a:t>13.01.2022 =&gt; information que la demande de prise de position relève du Ministre de l’Énergie</a:t>
                      </a:r>
                    </a:p>
                    <a:p>
                      <a:pPr algn="just">
                        <a:lnSpc>
                          <a:spcPct val="107000"/>
                        </a:lnSpc>
                        <a:spcAft>
                          <a:spcPts val="0"/>
                        </a:spcAft>
                      </a:pPr>
                      <a:r>
                        <a:rPr lang="fr-LU" sz="900" dirty="0" smtClean="0">
                          <a:effectLst/>
                          <a:latin typeface="Arial" panose="020B0604020202020204" pitchFamily="34" charset="0"/>
                          <a:ea typeface="Calibri" panose="020F0502020204030204" pitchFamily="34" charset="0"/>
                          <a:cs typeface="Arial" panose="020B0604020202020204" pitchFamily="34" charset="0"/>
                        </a:rPr>
                        <a:t>01.02.2022 =&gt; Ministre de l'Énergie</a:t>
                      </a:r>
                    </a:p>
                    <a:p>
                      <a:pPr algn="just">
                        <a:lnSpc>
                          <a:spcPct val="107000"/>
                        </a:lnSpc>
                        <a:spcAft>
                          <a:spcPts val="0"/>
                        </a:spcAft>
                      </a:pPr>
                      <a:r>
                        <a:rPr lang="fr-LU" sz="900" dirty="0" smtClean="0">
                          <a:effectLst/>
                          <a:latin typeface="Arial" panose="020B0604020202020204" pitchFamily="34" charset="0"/>
                          <a:ea typeface="Calibri" panose="020F0502020204030204" pitchFamily="34" charset="0"/>
                          <a:cs typeface="Arial" panose="020B0604020202020204" pitchFamily="34" charset="0"/>
                        </a:rPr>
                        <a:t>- 04.05.2022 =&gt; 1</a:t>
                      </a:r>
                      <a:r>
                        <a:rPr lang="fr-LU" sz="900" baseline="30000" dirty="0" smtClean="0">
                          <a:effectLst/>
                          <a:latin typeface="Arial" panose="020B0604020202020204" pitchFamily="34" charset="0"/>
                          <a:ea typeface="Calibri" panose="020F0502020204030204" pitchFamily="34" charset="0"/>
                          <a:cs typeface="Arial" panose="020B0604020202020204" pitchFamily="34" charset="0"/>
                        </a:rPr>
                        <a:t>ère</a:t>
                      </a:r>
                      <a:r>
                        <a:rPr lang="fr-LU" sz="900" dirty="0" smtClean="0">
                          <a:effectLst/>
                          <a:latin typeface="Arial" panose="020B0604020202020204" pitchFamily="34" charset="0"/>
                          <a:ea typeface="Calibri" panose="020F0502020204030204" pitchFamily="34" charset="0"/>
                          <a:cs typeface="Arial" panose="020B0604020202020204" pitchFamily="34" charset="0"/>
                        </a:rPr>
                        <a:t> lettre de rappel</a:t>
                      </a:r>
                    </a:p>
                    <a:p>
                      <a:pPr algn="just">
                        <a:lnSpc>
                          <a:spcPct val="107000"/>
                        </a:lnSpc>
                        <a:spcAft>
                          <a:spcPts val="0"/>
                        </a:spcAft>
                      </a:pPr>
                      <a:r>
                        <a:rPr lang="fr-LU" sz="900" dirty="0" smtClean="0">
                          <a:effectLst/>
                          <a:latin typeface="Arial" panose="020B0604020202020204" pitchFamily="34" charset="0"/>
                          <a:ea typeface="Calibri" panose="020F0502020204030204" pitchFamily="34" charset="0"/>
                          <a:cs typeface="Arial" panose="020B0604020202020204" pitchFamily="34" charset="0"/>
                        </a:rPr>
                        <a:t>- 14.07.2022 =&gt; 2</a:t>
                      </a:r>
                      <a:r>
                        <a:rPr lang="fr-LU" sz="900" baseline="30000" dirty="0" smtClean="0">
                          <a:effectLst/>
                          <a:latin typeface="Arial" panose="020B0604020202020204" pitchFamily="34" charset="0"/>
                          <a:ea typeface="Calibri" panose="020F0502020204030204" pitchFamily="34" charset="0"/>
                          <a:cs typeface="Arial" panose="020B0604020202020204" pitchFamily="34" charset="0"/>
                        </a:rPr>
                        <a:t>ième</a:t>
                      </a:r>
                      <a:r>
                        <a:rPr lang="fr-LU" sz="900" dirty="0" smtClean="0">
                          <a:effectLst/>
                          <a:latin typeface="Arial" panose="020B0604020202020204" pitchFamily="34" charset="0"/>
                          <a:ea typeface="Calibri" panose="020F0502020204030204" pitchFamily="34" charset="0"/>
                          <a:cs typeface="Arial" panose="020B0604020202020204" pitchFamily="34" charset="0"/>
                        </a:rPr>
                        <a:t> lettre de rappel</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endParaRPr lang="fr-LU" sz="9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fr-LU" sz="9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fr-LU" sz="9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fr-LU" sz="9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fr-LU" sz="900" dirty="0" smtClean="0">
                          <a:effectLst/>
                          <a:latin typeface="Arial" panose="020B0604020202020204" pitchFamily="34" charset="0"/>
                          <a:ea typeface="Calibri" panose="020F0502020204030204" pitchFamily="34" charset="0"/>
                          <a:cs typeface="Arial" panose="020B0604020202020204" pitchFamily="34" charset="0"/>
                        </a:rPr>
                        <a:t>sans réponse à ce jour</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42745338"/>
                  </a:ext>
                </a:extLst>
              </a:tr>
              <a:tr h="283135">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38)</a:t>
                      </a:r>
                    </a:p>
                  </a:txBody>
                  <a:tcPr marL="68580" marR="68580" marT="0" marB="0"/>
                </a:tc>
                <a:tc>
                  <a:txBody>
                    <a:bodyPr/>
                    <a:lstStyle/>
                    <a:p>
                      <a:r>
                        <a:rPr lang="fr-LU" sz="900" dirty="0" smtClean="0">
                          <a:latin typeface="Arial" panose="020B0604020202020204" pitchFamily="34" charset="0"/>
                          <a:cs typeface="Arial" panose="020B0604020202020204" pitchFamily="34" charset="0"/>
                        </a:rPr>
                        <a:t>2142 (reclassement) - D'</a:t>
                      </a:r>
                      <a:r>
                        <a:rPr lang="fr-LU" sz="900" dirty="0" err="1" smtClean="0">
                          <a:latin typeface="Arial" panose="020B0604020202020204" pitchFamily="34" charset="0"/>
                          <a:cs typeface="Arial" panose="020B0604020202020204" pitchFamily="34" charset="0"/>
                        </a:rPr>
                        <a:t>viischt</a:t>
                      </a:r>
                      <a:r>
                        <a:rPr lang="fr-LU" sz="900" dirty="0" smtClean="0">
                          <a:latin typeface="Arial" panose="020B0604020202020204" pitchFamily="34" charset="0"/>
                          <a:cs typeface="Arial" panose="020B0604020202020204" pitchFamily="34" charset="0"/>
                        </a:rPr>
                        <a:t> </a:t>
                      </a:r>
                      <a:r>
                        <a:rPr lang="fr-LU" sz="900" dirty="0" err="1" smtClean="0">
                          <a:latin typeface="Arial" panose="020B0604020202020204" pitchFamily="34" charset="0"/>
                          <a:cs typeface="Arial" panose="020B0604020202020204" pitchFamily="34" charset="0"/>
                        </a:rPr>
                        <a:t>Diere</a:t>
                      </a:r>
                      <a:r>
                        <a:rPr lang="fr-LU" sz="900" dirty="0" smtClean="0">
                          <a:latin typeface="Arial" panose="020B0604020202020204" pitchFamily="34" charset="0"/>
                          <a:cs typeface="Arial" panose="020B0604020202020204" pitchFamily="34" charset="0"/>
                        </a:rPr>
                        <a:t> vu </a:t>
                      </a:r>
                      <a:r>
                        <a:rPr lang="fr-LU" sz="900" dirty="0" err="1" smtClean="0">
                          <a:latin typeface="Arial" panose="020B0604020202020204" pitchFamily="34" charset="0"/>
                          <a:cs typeface="Arial" panose="020B0604020202020204" pitchFamily="34" charset="0"/>
                        </a:rPr>
                        <a:t>Linnebusse</a:t>
                      </a:r>
                      <a:r>
                        <a:rPr lang="fr-LU" sz="900" dirty="0" smtClean="0">
                          <a:latin typeface="Arial" panose="020B0604020202020204" pitchFamily="34" charset="0"/>
                          <a:cs typeface="Arial" panose="020B0604020202020204" pitchFamily="34" charset="0"/>
                        </a:rPr>
                        <a:t> </a:t>
                      </a:r>
                      <a:r>
                        <a:rPr lang="fr-LU" sz="900" dirty="0" err="1" smtClean="0">
                          <a:latin typeface="Arial" panose="020B0604020202020204" pitchFamily="34" charset="0"/>
                          <a:cs typeface="Arial" panose="020B0604020202020204" pitchFamily="34" charset="0"/>
                        </a:rPr>
                        <a:t>souwéi</a:t>
                      </a:r>
                      <a:r>
                        <a:rPr lang="fr-LU" sz="900" dirty="0" smtClean="0">
                          <a:latin typeface="Arial" panose="020B0604020202020204" pitchFamily="34" charset="0"/>
                          <a:cs typeface="Arial" panose="020B0604020202020204" pitchFamily="34" charset="0"/>
                        </a:rPr>
                        <a:t> </a:t>
                      </a:r>
                      <a:r>
                        <a:rPr lang="fr-LU" sz="900" dirty="0" err="1" smtClean="0">
                          <a:latin typeface="Arial" panose="020B0604020202020204" pitchFamily="34" charset="0"/>
                          <a:cs typeface="Arial" panose="020B0604020202020204" pitchFamily="34" charset="0"/>
                        </a:rPr>
                        <a:t>déi</a:t>
                      </a:r>
                      <a:r>
                        <a:rPr lang="fr-LU" sz="900" dirty="0" smtClean="0">
                          <a:latin typeface="Arial" panose="020B0604020202020204" pitchFamily="34" charset="0"/>
                          <a:cs typeface="Arial" panose="020B0604020202020204" pitchFamily="34" charset="0"/>
                        </a:rPr>
                        <a:t> 2 </a:t>
                      </a:r>
                      <a:r>
                        <a:rPr lang="fr-LU" sz="900" dirty="0" err="1" smtClean="0">
                          <a:latin typeface="Arial" panose="020B0604020202020204" pitchFamily="34" charset="0"/>
                          <a:cs typeface="Arial" panose="020B0604020202020204" pitchFamily="34" charset="0"/>
                        </a:rPr>
                        <a:t>éischt</a:t>
                      </a:r>
                      <a:r>
                        <a:rPr lang="fr-LU" sz="900" dirty="0" smtClean="0">
                          <a:latin typeface="Arial" panose="020B0604020202020204" pitchFamily="34" charset="0"/>
                          <a:cs typeface="Arial" panose="020B0604020202020204" pitchFamily="34" charset="0"/>
                        </a:rPr>
                        <a:t> </a:t>
                      </a:r>
                      <a:r>
                        <a:rPr lang="fr-LU" sz="900" dirty="0" err="1" smtClean="0">
                          <a:latin typeface="Arial" panose="020B0604020202020204" pitchFamily="34" charset="0"/>
                          <a:cs typeface="Arial" panose="020B0604020202020204" pitchFamily="34" charset="0"/>
                        </a:rPr>
                        <a:t>Sëtzreien</a:t>
                      </a:r>
                      <a:r>
                        <a:rPr lang="fr-LU" sz="900" dirty="0" smtClean="0">
                          <a:latin typeface="Arial" panose="020B0604020202020204" pitchFamily="34" charset="0"/>
                          <a:cs typeface="Arial" panose="020B0604020202020204" pitchFamily="34" charset="0"/>
                        </a:rPr>
                        <a:t> </a:t>
                      </a:r>
                      <a:r>
                        <a:rPr lang="fr-LU" sz="900" dirty="0" err="1" smtClean="0">
                          <a:latin typeface="Arial" panose="020B0604020202020204" pitchFamily="34" charset="0"/>
                          <a:cs typeface="Arial" panose="020B0604020202020204" pitchFamily="34" charset="0"/>
                        </a:rPr>
                        <a:t>déi</a:t>
                      </a:r>
                      <a:r>
                        <a:rPr lang="fr-LU" sz="900" dirty="0" smtClean="0">
                          <a:latin typeface="Arial" panose="020B0604020202020204" pitchFamily="34" charset="0"/>
                          <a:cs typeface="Arial" panose="020B0604020202020204" pitchFamily="34" charset="0"/>
                        </a:rPr>
                        <a:t> </a:t>
                      </a:r>
                      <a:r>
                        <a:rPr lang="fr-LU" sz="900" dirty="0" err="1" smtClean="0">
                          <a:latin typeface="Arial" panose="020B0604020202020204" pitchFamily="34" charset="0"/>
                          <a:cs typeface="Arial" panose="020B0604020202020204" pitchFamily="34" charset="0"/>
                        </a:rPr>
                        <a:t>fir</a:t>
                      </a:r>
                      <a:r>
                        <a:rPr lang="fr-LU" sz="900" dirty="0" smtClean="0">
                          <a:latin typeface="Arial" panose="020B0604020202020204" pitchFamily="34" charset="0"/>
                          <a:cs typeface="Arial" panose="020B0604020202020204" pitchFamily="34" charset="0"/>
                        </a:rPr>
                        <a:t> PMR </a:t>
                      </a:r>
                      <a:r>
                        <a:rPr lang="fr-LU" sz="900" dirty="0" err="1" smtClean="0">
                          <a:latin typeface="Arial" panose="020B0604020202020204" pitchFamily="34" charset="0"/>
                          <a:cs typeface="Arial" panose="020B0604020202020204" pitchFamily="34" charset="0"/>
                        </a:rPr>
                        <a:t>reservéiert</a:t>
                      </a:r>
                      <a:r>
                        <a:rPr lang="fr-LU" sz="900" dirty="0" smtClean="0">
                          <a:latin typeface="Arial" panose="020B0604020202020204" pitchFamily="34" charset="0"/>
                          <a:cs typeface="Arial" panose="020B0604020202020204" pitchFamily="34" charset="0"/>
                        </a:rPr>
                        <a:t> si </a:t>
                      </a:r>
                      <a:r>
                        <a:rPr lang="fr-LU" sz="900" dirty="0" err="1" smtClean="0">
                          <a:latin typeface="Arial" panose="020B0604020202020204" pitchFamily="34" charset="0"/>
                          <a:cs typeface="Arial" panose="020B0604020202020204" pitchFamily="34" charset="0"/>
                        </a:rPr>
                        <a:t>solle</a:t>
                      </a:r>
                      <a:r>
                        <a:rPr lang="fr-LU" sz="900" dirty="0" smtClean="0">
                          <a:latin typeface="Arial" panose="020B0604020202020204" pitchFamily="34" charset="0"/>
                          <a:cs typeface="Arial" panose="020B0604020202020204" pitchFamily="34" charset="0"/>
                        </a:rPr>
                        <a:t> </a:t>
                      </a:r>
                      <a:r>
                        <a:rPr lang="fr-LU" sz="900" dirty="0" err="1" smtClean="0">
                          <a:latin typeface="Arial" panose="020B0604020202020204" pitchFamily="34" charset="0"/>
                          <a:cs typeface="Arial" panose="020B0604020202020204" pitchFamily="34" charset="0"/>
                        </a:rPr>
                        <a:t>nees</a:t>
                      </a:r>
                      <a:r>
                        <a:rPr lang="fr-LU" sz="900" dirty="0" smtClean="0">
                          <a:latin typeface="Arial" panose="020B0604020202020204" pitchFamily="34" charset="0"/>
                          <a:cs typeface="Arial" panose="020B0604020202020204" pitchFamily="34" charset="0"/>
                        </a:rPr>
                        <a:t> </a:t>
                      </a:r>
                      <a:r>
                        <a:rPr lang="fr-LU" sz="900" dirty="0" err="1" smtClean="0">
                          <a:latin typeface="Arial" panose="020B0604020202020204" pitchFamily="34" charset="0"/>
                          <a:cs typeface="Arial" panose="020B0604020202020204" pitchFamily="34" charset="0"/>
                        </a:rPr>
                        <a:t>déblockéiert</a:t>
                      </a:r>
                      <a:r>
                        <a:rPr lang="fr-LU" sz="900" dirty="0" smtClean="0">
                          <a:latin typeface="Arial" panose="020B0604020202020204" pitchFamily="34" charset="0"/>
                          <a:cs typeface="Arial" panose="020B0604020202020204" pitchFamily="34" charset="0"/>
                        </a:rPr>
                        <a:t> </a:t>
                      </a:r>
                      <a:r>
                        <a:rPr lang="fr-LU" sz="900" dirty="0" err="1" smtClean="0">
                          <a:latin typeface="Arial" panose="020B0604020202020204" pitchFamily="34" charset="0"/>
                          <a:cs typeface="Arial" panose="020B0604020202020204" pitchFamily="34" charset="0"/>
                        </a:rPr>
                        <a:t>ginn</a:t>
                      </a:r>
                      <a:r>
                        <a:rPr lang="fr-LU" sz="900" dirty="0" smtClean="0">
                          <a:latin typeface="Arial" panose="020B0604020202020204" pitchFamily="34" charset="0"/>
                          <a:cs typeface="Arial" panose="020B0604020202020204" pitchFamily="34" charset="0"/>
                        </a:rPr>
                        <a:t> !</a:t>
                      </a:r>
                      <a:endParaRPr lang="fr-LU" sz="900" dirty="0">
                        <a:latin typeface="Arial" panose="020B0604020202020204" pitchFamily="34" charset="0"/>
                        <a:cs typeface="Arial" panose="020B0604020202020204" pitchFamily="34" charset="0"/>
                      </a:endParaRPr>
                    </a:p>
                  </a:txBody>
                  <a:tcPr marL="68580" marR="68580" marT="0" marB="0"/>
                </a:tc>
                <a:tc>
                  <a:txBody>
                    <a:bodyPr/>
                    <a:lstStyle/>
                    <a:p>
                      <a:pPr algn="just"/>
                      <a:r>
                        <a:rPr lang="fr-LU" sz="900" dirty="0" smtClean="0">
                          <a:latin typeface="Arial" panose="020B0604020202020204" pitchFamily="34" charset="0"/>
                          <a:cs typeface="Arial" panose="020B0604020202020204" pitchFamily="34" charset="0"/>
                        </a:rPr>
                        <a:t>06.04.2022 =&gt; Ministre de la Mobilité et des Travaux publics</a:t>
                      </a:r>
                      <a:endParaRPr lang="fr-LU" sz="900" dirty="0">
                        <a:latin typeface="Arial" panose="020B0604020202020204" pitchFamily="34" charset="0"/>
                        <a:cs typeface="Arial" panose="020B0604020202020204" pitchFamily="34" charset="0"/>
                      </a:endParaRPr>
                    </a:p>
                  </a:txBody>
                  <a:tcPr marL="68580" marR="68580" marT="0" marB="0"/>
                </a:tc>
                <a:tc>
                  <a:txBody>
                    <a:bodyPr/>
                    <a:lstStyle/>
                    <a:p>
                      <a:r>
                        <a:rPr lang="fr-LU" sz="900" b="0" kern="1200" dirty="0" smtClean="0">
                          <a:solidFill>
                            <a:schemeClr val="dk1"/>
                          </a:solidFill>
                          <a:effectLst/>
                          <a:latin typeface="Arial" panose="020B0604020202020204" pitchFamily="34" charset="0"/>
                          <a:ea typeface="+mn-ea"/>
                          <a:cs typeface="Arial" panose="020B0604020202020204" pitchFamily="34" charset="0"/>
                        </a:rPr>
                        <a:t>12.05.2022</a:t>
                      </a:r>
                      <a:endParaRPr lang="fr-LU" sz="900" b="0" dirty="0">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14551940"/>
                  </a:ext>
                </a:extLst>
              </a:tr>
              <a:tr h="151477">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39)</a:t>
                      </a:r>
                    </a:p>
                  </a:txBody>
                  <a:tcPr marL="68580" marR="68580" marT="0" marB="0"/>
                </a:tc>
                <a:tc>
                  <a:txBody>
                    <a:bodyPr/>
                    <a:lstStyle/>
                    <a:p>
                      <a:pPr algn="just">
                        <a:lnSpc>
                          <a:spcPct val="107000"/>
                        </a:lnSpc>
                        <a:spcAft>
                          <a:spcPts val="0"/>
                        </a:spcAft>
                      </a:pPr>
                      <a:r>
                        <a:rPr lang="fr-LU" sz="900">
                          <a:effectLst/>
                          <a:latin typeface="Arial" panose="020B0604020202020204" pitchFamily="34" charset="0"/>
                          <a:ea typeface="Calibri" panose="020F0502020204030204" pitchFamily="34" charset="0"/>
                          <a:cs typeface="Arial" panose="020B0604020202020204" pitchFamily="34" charset="0"/>
                        </a:rPr>
                        <a:t>2156 - Pétition ordinaire concernant le vaccin Nuvaxovid</a:t>
                      </a:r>
                    </a:p>
                  </a:txBody>
                  <a:tcPr marL="68580" marR="68580" marT="0" marB="0"/>
                </a:tc>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01.02.2022 =&gt; Ministre de la Santé</a:t>
                      </a:r>
                    </a:p>
                  </a:txBody>
                  <a:tcPr marL="68580" marR="68580" marT="0" marB="0"/>
                </a:tc>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27.04.2022</a:t>
                      </a:r>
                    </a:p>
                  </a:txBody>
                  <a:tcPr marL="68580" marR="68580" marT="0" marB="0"/>
                </a:tc>
                <a:extLst>
                  <a:ext uri="{0D108BD9-81ED-4DB2-BD59-A6C34878D82A}">
                    <a16:rowId xmlns:a16="http://schemas.microsoft.com/office/drawing/2014/main" val="31540960"/>
                  </a:ext>
                </a:extLst>
              </a:tr>
              <a:tr h="302954">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tc>
                <a:tc>
                  <a:txBody>
                    <a:bodyPr/>
                    <a:lstStyle/>
                    <a:p>
                      <a:pPr algn="just">
                        <a:lnSpc>
                          <a:spcPct val="107000"/>
                        </a:lnSpc>
                        <a:spcAft>
                          <a:spcPts val="0"/>
                        </a:spcAft>
                      </a:pPr>
                      <a:r>
                        <a:rPr lang="de-DE" sz="900">
                          <a:effectLst/>
                          <a:latin typeface="Arial" panose="020B0604020202020204" pitchFamily="34" charset="0"/>
                          <a:ea typeface="Calibri" panose="020F0502020204030204" pitchFamily="34" charset="0"/>
                          <a:cs typeface="Arial" panose="020B0604020202020204" pitchFamily="34" charset="0"/>
                        </a:rPr>
                        <a:t>2164 (reclassement) - Ofrappen vum erhalenswäerten Barrièreshaischen zu Miersch</a:t>
                      </a:r>
                      <a:endParaRPr lang="fr-LU"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23.05.2022 =&gt; Ministre de la Culture</a:t>
                      </a:r>
                    </a:p>
                  </a:txBody>
                  <a:tcPr marL="68580" marR="68580" marT="0" marB="0"/>
                </a:tc>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2947735538"/>
                  </a:ext>
                </a:extLst>
              </a:tr>
              <a:tr h="757385">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41)</a:t>
                      </a:r>
                    </a:p>
                  </a:txBody>
                  <a:tcPr marL="68580" marR="68580" marT="0" marB="0"/>
                </a:tc>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2199 - Pétition ordinaire sur la limitation des sonneries des églises de culte catholique</a:t>
                      </a:r>
                    </a:p>
                  </a:txBody>
                  <a:tcPr marL="68580" marR="68580" marT="0" marB="0"/>
                </a:tc>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11.03.2022 =&gt; Ministre de l'Environnement, du Climat et du Développement durable</a:t>
                      </a:r>
                    </a:p>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04.04.2022 =&gt; information que la demande de prise de position relève </a:t>
                      </a:r>
                      <a:r>
                        <a:rPr lang="fr-LU" sz="900" u="sng" dirty="0">
                          <a:effectLst/>
                          <a:latin typeface="Arial" panose="020B0604020202020204" pitchFamily="34" charset="0"/>
                          <a:ea typeface="Calibri" panose="020F0502020204030204" pitchFamily="34" charset="0"/>
                          <a:cs typeface="Arial" panose="020B0604020202020204" pitchFamily="34" charset="0"/>
                        </a:rPr>
                        <a:t>également </a:t>
                      </a:r>
                      <a:r>
                        <a:rPr lang="fr-LU" sz="900" dirty="0">
                          <a:effectLst/>
                          <a:latin typeface="Arial" panose="020B0604020202020204" pitchFamily="34" charset="0"/>
                          <a:ea typeface="Calibri" panose="020F0502020204030204" pitchFamily="34" charset="0"/>
                          <a:cs typeface="Arial" panose="020B0604020202020204" pitchFamily="34" charset="0"/>
                        </a:rPr>
                        <a:t>du Ministre des Cultes</a:t>
                      </a:r>
                    </a:p>
                  </a:txBody>
                  <a:tcPr marL="68580" marR="68580" marT="0" marB="0"/>
                </a:tc>
                <a:tc>
                  <a:txBody>
                    <a:bodyPr/>
                    <a:lstStyle/>
                    <a:p>
                      <a:pPr algn="just">
                        <a:lnSpc>
                          <a:spcPct val="107000"/>
                        </a:lnSpc>
                        <a:spcAft>
                          <a:spcPts val="0"/>
                        </a:spcAft>
                      </a:pPr>
                      <a:endParaRPr lang="fr-LU" sz="9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fr-LU" sz="9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fr-LU" sz="900" dirty="0" smtClean="0">
                          <a:effectLst/>
                          <a:latin typeface="Arial" panose="020B0604020202020204" pitchFamily="34" charset="0"/>
                          <a:ea typeface="Calibri" panose="020F0502020204030204" pitchFamily="34" charset="0"/>
                          <a:cs typeface="Arial" panose="020B0604020202020204" pitchFamily="34" charset="0"/>
                        </a:rPr>
                        <a:t>sans </a:t>
                      </a:r>
                      <a:r>
                        <a:rPr lang="fr-LU" sz="900" dirty="0">
                          <a:effectLst/>
                          <a:latin typeface="Arial" panose="020B0604020202020204" pitchFamily="34" charset="0"/>
                          <a:ea typeface="Calibri" panose="020F0502020204030204" pitchFamily="34" charset="0"/>
                          <a:cs typeface="Arial" panose="020B0604020202020204" pitchFamily="34" charset="0"/>
                        </a:rPr>
                        <a:t>réponse à ce jour</a:t>
                      </a:r>
                    </a:p>
                  </a:txBody>
                  <a:tcPr marL="68580" marR="68580" marT="0" marB="0"/>
                </a:tc>
                <a:extLst>
                  <a:ext uri="{0D108BD9-81ED-4DB2-BD59-A6C34878D82A}">
                    <a16:rowId xmlns:a16="http://schemas.microsoft.com/office/drawing/2014/main" val="1926416494"/>
                  </a:ext>
                </a:extLst>
              </a:tr>
              <a:tr h="689267">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42)</a:t>
                      </a:r>
                    </a:p>
                  </a:txBody>
                  <a:tcPr marL="68580" marR="68580" marT="0" marB="0"/>
                </a:tc>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2215 (reclassement) - Pour un traitement équitable du statut des assistants parentaux</a:t>
                      </a:r>
                    </a:p>
                  </a:txBody>
                  <a:tcPr marL="68580" marR="68580" marT="0" marB="0"/>
                </a:tc>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23.05.2022 =&gt; Ministre de la Famille et de </a:t>
                      </a:r>
                      <a:r>
                        <a:rPr lang="fr-LU" sz="900" dirty="0" smtClean="0">
                          <a:effectLst/>
                          <a:latin typeface="Arial" panose="020B0604020202020204" pitchFamily="34" charset="0"/>
                          <a:ea typeface="Calibri" panose="020F0502020204030204" pitchFamily="34" charset="0"/>
                          <a:cs typeface="Arial" panose="020B0604020202020204" pitchFamily="34" charset="0"/>
                        </a:rPr>
                        <a:t>l'Intégration</a:t>
                      </a:r>
                    </a:p>
                    <a:p>
                      <a:pPr marL="0" marR="0" lvl="0" indent="0" algn="just" defTabSz="914400" rtl="0" eaLnBrk="1" fontAlgn="auto" latinLnBrk="0" hangingPunct="1">
                        <a:lnSpc>
                          <a:spcPct val="107000"/>
                        </a:lnSpc>
                        <a:spcBef>
                          <a:spcPts val="0"/>
                        </a:spcBef>
                        <a:spcAft>
                          <a:spcPts val="0"/>
                        </a:spcAft>
                        <a:buClrTx/>
                        <a:buSzTx/>
                        <a:buFontTx/>
                        <a:buNone/>
                        <a:tabLst/>
                        <a:defRPr/>
                      </a:pPr>
                      <a:r>
                        <a:rPr lang="fr-LU" sz="900" dirty="0" smtClean="0">
                          <a:effectLst/>
                          <a:latin typeface="Arial" panose="020B0604020202020204" pitchFamily="34" charset="0"/>
                          <a:ea typeface="Calibri" panose="020F0502020204030204" pitchFamily="34" charset="0"/>
                          <a:cs typeface="Arial" panose="020B0604020202020204" pitchFamily="34" charset="0"/>
                        </a:rPr>
                        <a:t>13.07.2022 =&gt; information que la demande de prise de position relève du Ministre de l'Éducation nationale, de l'Enfance et de la Jeunesse</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endParaRPr lang="fr-LU" sz="9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fr-LU" sz="9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fr-LU" sz="900" dirty="0" smtClean="0">
                          <a:effectLst/>
                          <a:latin typeface="Arial" panose="020B0604020202020204" pitchFamily="34" charset="0"/>
                          <a:ea typeface="Calibri" panose="020F0502020204030204" pitchFamily="34" charset="0"/>
                          <a:cs typeface="Arial" panose="020B0604020202020204" pitchFamily="34" charset="0"/>
                        </a:rPr>
                        <a:t>sans </a:t>
                      </a:r>
                      <a:r>
                        <a:rPr lang="fr-LU" sz="900" dirty="0">
                          <a:effectLst/>
                          <a:latin typeface="Arial" panose="020B0604020202020204" pitchFamily="34" charset="0"/>
                          <a:ea typeface="Calibri" panose="020F0502020204030204" pitchFamily="34" charset="0"/>
                          <a:cs typeface="Arial" panose="020B0604020202020204" pitchFamily="34" charset="0"/>
                        </a:rPr>
                        <a:t>réponse à ce jour</a:t>
                      </a:r>
                    </a:p>
                  </a:txBody>
                  <a:tcPr marL="68580" marR="68580" marT="0" marB="0"/>
                </a:tc>
                <a:extLst>
                  <a:ext uri="{0D108BD9-81ED-4DB2-BD59-A6C34878D82A}">
                    <a16:rowId xmlns:a16="http://schemas.microsoft.com/office/drawing/2014/main" val="1070668712"/>
                  </a:ext>
                </a:extLst>
              </a:tr>
              <a:tr h="283135">
                <a:tc>
                  <a:txBody>
                    <a:bodyPr/>
                    <a:lstStyle/>
                    <a:p>
                      <a:pPr algn="just">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43)</a:t>
                      </a:r>
                    </a:p>
                  </a:txBody>
                  <a:tcPr marL="68580" marR="68580" marT="0" marB="0"/>
                </a:tc>
                <a:tc>
                  <a:txBody>
                    <a:bodyPr/>
                    <a:lstStyle/>
                    <a:p>
                      <a:pPr algn="just">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2230 - Abolition de l’impôt fortune pour les sociétés à responsabilité limitée simplifiées</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11.03.2022 =&gt; Ministre des Finances</a:t>
                      </a:r>
                    </a:p>
                  </a:txBody>
                  <a:tcPr marL="68580" marR="68580" marT="0" marB="0"/>
                </a:tc>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13.06.2022</a:t>
                      </a:r>
                    </a:p>
                  </a:txBody>
                  <a:tcPr marL="68580" marR="68580" marT="0" marB="0"/>
                </a:tc>
                <a:extLst>
                  <a:ext uri="{0D108BD9-81ED-4DB2-BD59-A6C34878D82A}">
                    <a16:rowId xmlns:a16="http://schemas.microsoft.com/office/drawing/2014/main" val="3839636610"/>
                  </a:ext>
                </a:extLst>
              </a:tr>
              <a:tr h="283135">
                <a:tc>
                  <a:txBody>
                    <a:bodyPr/>
                    <a:lstStyle/>
                    <a:p>
                      <a:pPr algn="just">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44)</a:t>
                      </a:r>
                    </a:p>
                  </a:txBody>
                  <a:tcPr marL="68580" marR="68580" marT="0" marB="0"/>
                </a:tc>
                <a:tc>
                  <a:txBody>
                    <a:bodyPr/>
                    <a:lstStyle/>
                    <a:p>
                      <a:pPr algn="just">
                        <a:spcAft>
                          <a:spcPts val="0"/>
                        </a:spcAft>
                      </a:pPr>
                      <a:r>
                        <a:rPr lang="de-DE" sz="900" dirty="0">
                          <a:effectLst/>
                          <a:latin typeface="Arial" panose="020B0604020202020204" pitchFamily="34" charset="0"/>
                          <a:ea typeface="Calibri" panose="020F0502020204030204" pitchFamily="34" charset="0"/>
                          <a:cs typeface="Arial" panose="020B0604020202020204" pitchFamily="34" charset="0"/>
                        </a:rPr>
                        <a:t>2233 - Gewähren von Berufsunfähigkeitsrente mit ärztlichem Attest ohne Nachweis erfolgloser Therapien</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11.03.2022 =&gt; Ministre de la Sécurité sociale</a:t>
                      </a:r>
                    </a:p>
                  </a:txBody>
                  <a:tcPr marL="68580" marR="68580" marT="0" marB="0"/>
                </a:tc>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04.04.2022</a:t>
                      </a:r>
                    </a:p>
                  </a:txBody>
                  <a:tcPr marL="68580" marR="68580" marT="0" marB="0"/>
                </a:tc>
                <a:extLst>
                  <a:ext uri="{0D108BD9-81ED-4DB2-BD59-A6C34878D82A}">
                    <a16:rowId xmlns:a16="http://schemas.microsoft.com/office/drawing/2014/main" val="3084758226"/>
                  </a:ext>
                </a:extLst>
              </a:tr>
              <a:tr h="302954">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45)</a:t>
                      </a:r>
                    </a:p>
                  </a:txBody>
                  <a:tcPr marL="68580" marR="68580" marT="0" marB="0"/>
                </a:tc>
                <a:tc>
                  <a:txBody>
                    <a:bodyPr/>
                    <a:lstStyle/>
                    <a:p>
                      <a:pPr algn="just">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2243 - Stationnement handicapé</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11.03.2022 =&gt; Ministre de la Mobilité et des Travaux publics</a:t>
                      </a:r>
                    </a:p>
                  </a:txBody>
                  <a:tcPr marL="68580" marR="68580" marT="0" marB="0"/>
                </a:tc>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21.04.2022</a:t>
                      </a:r>
                    </a:p>
                  </a:txBody>
                  <a:tcPr marL="68580" marR="68580" marT="0" marB="0"/>
                </a:tc>
                <a:extLst>
                  <a:ext uri="{0D108BD9-81ED-4DB2-BD59-A6C34878D82A}">
                    <a16:rowId xmlns:a16="http://schemas.microsoft.com/office/drawing/2014/main" val="1571696401"/>
                  </a:ext>
                </a:extLst>
              </a:tr>
              <a:tr h="302954">
                <a:tc>
                  <a:txBody>
                    <a:bodyPr/>
                    <a:lstStyle/>
                    <a:p>
                      <a:pPr algn="just">
                        <a:lnSpc>
                          <a:spcPct val="107000"/>
                        </a:lnSpc>
                        <a:spcAft>
                          <a:spcPts val="0"/>
                        </a:spcAft>
                      </a:pPr>
                      <a:r>
                        <a:rPr lang="fr-LU" sz="900" dirty="0">
                          <a:effectLst/>
                          <a:latin typeface="Arial" panose="020B0604020202020204" pitchFamily="34" charset="0"/>
                          <a:ea typeface="Calibri" panose="020F0502020204030204" pitchFamily="34" charset="0"/>
                          <a:cs typeface="Arial" panose="020B0604020202020204" pitchFamily="34" charset="0"/>
                        </a:rPr>
                        <a:t>46)</a:t>
                      </a:r>
                    </a:p>
                  </a:txBody>
                  <a:tcPr marL="68580" marR="68580" marT="0" marB="0"/>
                </a:tc>
                <a:tc>
                  <a:txBody>
                    <a:bodyPr/>
                    <a:lstStyle/>
                    <a:p>
                      <a:pPr algn="just">
                        <a:lnSpc>
                          <a:spcPct val="107000"/>
                        </a:lnSpc>
                        <a:spcAft>
                          <a:spcPts val="0"/>
                        </a:spcAft>
                      </a:pPr>
                      <a:r>
                        <a:rPr lang="fr-LU" sz="900" i="0" dirty="0">
                          <a:effectLst/>
                          <a:latin typeface="Arial" panose="020B0604020202020204" pitchFamily="34" charset="0"/>
                          <a:ea typeface="Calibri" panose="020F0502020204030204" pitchFamily="34" charset="0"/>
                          <a:cs typeface="Arial" panose="020B0604020202020204" pitchFamily="34" charset="0"/>
                        </a:rPr>
                        <a:t>2248 - Crise en Ukraine et mesures à prendre par la Chambre des Députés pour venir en aide aux défenseurs de la liberté</a:t>
                      </a:r>
                    </a:p>
                  </a:txBody>
                  <a:tcPr marL="68580" marR="68580" marT="0" marB="0"/>
                </a:tc>
                <a:tc>
                  <a:txBody>
                    <a:bodyPr/>
                    <a:lstStyle/>
                    <a:p>
                      <a:pPr algn="just">
                        <a:lnSpc>
                          <a:spcPct val="107000"/>
                        </a:lnSpc>
                        <a:spcAft>
                          <a:spcPts val="0"/>
                        </a:spcAft>
                      </a:pPr>
                      <a:r>
                        <a:rPr lang="fr-LU" sz="900" i="0" dirty="0">
                          <a:effectLst/>
                          <a:latin typeface="Arial" panose="020B0604020202020204" pitchFamily="34" charset="0"/>
                          <a:ea typeface="Calibri" panose="020F0502020204030204" pitchFamily="34" charset="0"/>
                          <a:cs typeface="Arial" panose="020B0604020202020204" pitchFamily="34" charset="0"/>
                        </a:rPr>
                        <a:t>04.05.2022 =&gt; Ministre des Affaires étrangères et européennes</a:t>
                      </a:r>
                    </a:p>
                  </a:txBody>
                  <a:tcPr marL="68580" marR="68580" marT="0" marB="0"/>
                </a:tc>
                <a:tc>
                  <a:txBody>
                    <a:bodyPr/>
                    <a:lstStyle/>
                    <a:p>
                      <a:pPr algn="just">
                        <a:lnSpc>
                          <a:spcPct val="107000"/>
                        </a:lnSpc>
                        <a:spcAft>
                          <a:spcPts val="0"/>
                        </a:spcAft>
                      </a:pPr>
                      <a:r>
                        <a:rPr lang="fr-LU" sz="900" i="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340492584"/>
                  </a:ext>
                </a:extLst>
              </a:tr>
            </a:tbl>
          </a:graphicData>
        </a:graphic>
      </p:graphicFrame>
      <p:sp>
        <p:nvSpPr>
          <p:cNvPr id="3" name="Espace réservé du numéro de diapositive 2"/>
          <p:cNvSpPr>
            <a:spLocks noGrp="1"/>
          </p:cNvSpPr>
          <p:nvPr>
            <p:ph type="sldNum" sz="quarter" idx="12"/>
          </p:nvPr>
        </p:nvSpPr>
        <p:spPr>
          <a:xfrm>
            <a:off x="9195816" y="6386356"/>
            <a:ext cx="2743200" cy="365125"/>
          </a:xfrm>
        </p:spPr>
        <p:txBody>
          <a:bodyPr/>
          <a:lstStyle/>
          <a:p>
            <a:fld id="{CA9E03D2-C399-4FB8-BC1A-71C2039434FC}" type="slidenum">
              <a:rPr lang="fr-LU" smtClean="0"/>
              <a:t>18</a:t>
            </a:fld>
            <a:endParaRPr lang="fr-LU" dirty="0"/>
          </a:p>
        </p:txBody>
      </p:sp>
    </p:spTree>
    <p:extLst>
      <p:ext uri="{BB962C8B-B14F-4D97-AF65-F5344CB8AC3E}">
        <p14:creationId xmlns:p14="http://schemas.microsoft.com/office/powerpoint/2010/main" val="1266087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Espace réservé du contenu 3"/>
          <p:cNvGraphicFramePr>
            <a:graphicFrameLocks/>
          </p:cNvGraphicFramePr>
          <p:nvPr>
            <p:extLst>
              <p:ext uri="{D42A27DB-BD31-4B8C-83A1-F6EECF244321}">
                <p14:modId xmlns:p14="http://schemas.microsoft.com/office/powerpoint/2010/main" val="140893332"/>
              </p:ext>
            </p:extLst>
          </p:nvPr>
        </p:nvGraphicFramePr>
        <p:xfrm>
          <a:off x="554957" y="2163553"/>
          <a:ext cx="11082081" cy="4565904"/>
        </p:xfrm>
        <a:graphic>
          <a:graphicData uri="http://schemas.openxmlformats.org/drawingml/2006/table">
            <a:tbl>
              <a:tblPr firstRow="1" firstCol="1" bandRow="1">
                <a:tableStyleId>{5C22544A-7EE6-4342-B048-85BDC9FD1C3A}</a:tableStyleId>
              </a:tblPr>
              <a:tblGrid>
                <a:gridCol w="716385">
                  <a:extLst>
                    <a:ext uri="{9D8B030D-6E8A-4147-A177-3AD203B41FA5}">
                      <a16:colId xmlns:a16="http://schemas.microsoft.com/office/drawing/2014/main" val="2494113881"/>
                    </a:ext>
                  </a:extLst>
                </a:gridCol>
                <a:gridCol w="5967741">
                  <a:extLst>
                    <a:ext uri="{9D8B030D-6E8A-4147-A177-3AD203B41FA5}">
                      <a16:colId xmlns:a16="http://schemas.microsoft.com/office/drawing/2014/main" val="3959572773"/>
                    </a:ext>
                  </a:extLst>
                </a:gridCol>
                <a:gridCol w="1978238">
                  <a:extLst>
                    <a:ext uri="{9D8B030D-6E8A-4147-A177-3AD203B41FA5}">
                      <a16:colId xmlns:a16="http://schemas.microsoft.com/office/drawing/2014/main" val="3677042604"/>
                    </a:ext>
                  </a:extLst>
                </a:gridCol>
                <a:gridCol w="2419717">
                  <a:extLst>
                    <a:ext uri="{9D8B030D-6E8A-4147-A177-3AD203B41FA5}">
                      <a16:colId xmlns:a16="http://schemas.microsoft.com/office/drawing/2014/main" val="1300305291"/>
                    </a:ext>
                  </a:extLst>
                </a:gridCol>
              </a:tblGrid>
              <a:tr h="379708">
                <a:tc>
                  <a:txBody>
                    <a:bodyPr/>
                    <a:lstStyle/>
                    <a:p>
                      <a:pPr algn="just">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cs typeface="Arial" panose="020B0604020202020204" pitchFamily="34" charset="0"/>
                        </a:rPr>
                        <a:t>Le</a:t>
                      </a:r>
                      <a:r>
                        <a:rPr lang="fr-LU" sz="1000" baseline="0" dirty="0">
                          <a:effectLst/>
                          <a:latin typeface="Arial" panose="020B0604020202020204" pitchFamily="34" charset="0"/>
                          <a:cs typeface="Arial" panose="020B0604020202020204" pitchFamily="34" charset="0"/>
                        </a:rPr>
                        <a:t> n</a:t>
                      </a:r>
                      <a:r>
                        <a:rPr lang="fr-LU" sz="1000" dirty="0">
                          <a:effectLst/>
                          <a:latin typeface="Arial" panose="020B0604020202020204" pitchFamily="34" charset="0"/>
                          <a:cs typeface="Arial" panose="020B0604020202020204" pitchFamily="34" charset="0"/>
                        </a:rPr>
                        <a:t>uméro et</a:t>
                      </a:r>
                      <a:r>
                        <a:rPr lang="fr-LU" sz="1000" baseline="0" dirty="0">
                          <a:effectLst/>
                          <a:latin typeface="Arial" panose="020B0604020202020204" pitchFamily="34" charset="0"/>
                          <a:cs typeface="Arial" panose="020B0604020202020204" pitchFamily="34" charset="0"/>
                        </a:rPr>
                        <a:t> l’i</a:t>
                      </a:r>
                      <a:r>
                        <a:rPr lang="fr-LU" sz="1000" dirty="0">
                          <a:effectLst/>
                          <a:latin typeface="Arial" panose="020B0604020202020204" pitchFamily="34" charset="0"/>
                          <a:cs typeface="Arial" panose="020B0604020202020204" pitchFamily="34" charset="0"/>
                        </a:rPr>
                        <a:t>ntitulé de la pétition</a:t>
                      </a:r>
                      <a:endParaRPr lang="fr-LU" sz="1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cs typeface="Arial" panose="020B0604020202020204" pitchFamily="34" charset="0"/>
                        </a:rPr>
                        <a:t>La demande de prise de position gouvernementale : date + ministre compétent</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cs typeface="Arial" panose="020B0604020202020204" pitchFamily="34" charset="0"/>
                        </a:rPr>
                        <a:t>La date de la réponse ministérielle</a:t>
                      </a:r>
                      <a:endParaRPr lang="fr-LU"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extLst>
                  <a:ext uri="{0D108BD9-81ED-4DB2-BD59-A6C34878D82A}">
                    <a16:rowId xmlns:a16="http://schemas.microsoft.com/office/drawing/2014/main" val="2977565785"/>
                  </a:ext>
                </a:extLst>
              </a:tr>
              <a:tr h="14723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47)</a:t>
                      </a:r>
                    </a:p>
                  </a:txBody>
                  <a:tcPr marL="68580" marR="68580" marT="0" marB="0"/>
                </a:tc>
                <a:tc>
                  <a:txBody>
                    <a:bodyPr/>
                    <a:lstStyle/>
                    <a:p>
                      <a:pPr algn="just">
                        <a:lnSpc>
                          <a:spcPct val="107000"/>
                        </a:lnSpc>
                        <a:spcAft>
                          <a:spcPts val="0"/>
                        </a:spcAft>
                      </a:pPr>
                      <a:r>
                        <a:rPr lang="de-DE" sz="1000" i="0" dirty="0">
                          <a:effectLst/>
                          <a:latin typeface="Arial" panose="020B0604020202020204" pitchFamily="34" charset="0"/>
                          <a:ea typeface="Calibri" panose="020F0502020204030204" pitchFamily="34" charset="0"/>
                          <a:cs typeface="Arial" panose="020B0604020202020204" pitchFamily="34" charset="0"/>
                        </a:rPr>
                        <a:t>2255 - </a:t>
                      </a:r>
                      <a:r>
                        <a:rPr lang="de-DE" sz="1000" i="0" dirty="0" err="1">
                          <a:effectLst/>
                          <a:latin typeface="Arial" panose="020B0604020202020204" pitchFamily="34" charset="0"/>
                          <a:ea typeface="Calibri" panose="020F0502020204030204" pitchFamily="34" charset="0"/>
                          <a:cs typeface="Arial" panose="020B0604020202020204" pitchFamily="34" charset="0"/>
                        </a:rPr>
                        <a:t>Ofsetzbar</a:t>
                      </a:r>
                      <a:r>
                        <a:rPr lang="de-DE" sz="1000" i="0" dirty="0">
                          <a:effectLst/>
                          <a:latin typeface="Arial" panose="020B0604020202020204" pitchFamily="34" charset="0"/>
                          <a:ea typeface="Calibri" panose="020F0502020204030204" pitchFamily="34" charset="0"/>
                          <a:cs typeface="Arial" panose="020B0604020202020204" pitchFamily="34" charset="0"/>
                        </a:rPr>
                        <a:t> </a:t>
                      </a:r>
                      <a:r>
                        <a:rPr lang="de-DE" sz="1000" i="0" dirty="0" err="1">
                          <a:effectLst/>
                          <a:latin typeface="Arial" panose="020B0604020202020204" pitchFamily="34" charset="0"/>
                          <a:ea typeface="Calibri" panose="020F0502020204030204" pitchFamily="34" charset="0"/>
                          <a:cs typeface="Arial" panose="020B0604020202020204" pitchFamily="34" charset="0"/>
                        </a:rPr>
                        <a:t>Montant‘en</a:t>
                      </a:r>
                      <a:r>
                        <a:rPr lang="de-DE" sz="1000" i="0" dirty="0">
                          <a:effectLst/>
                          <a:latin typeface="Arial" panose="020B0604020202020204" pitchFamily="34" charset="0"/>
                          <a:ea typeface="Calibri" panose="020F0502020204030204" pitchFamily="34" charset="0"/>
                          <a:cs typeface="Arial" panose="020B0604020202020204" pitchFamily="34" charset="0"/>
                        </a:rPr>
                        <a:t> </a:t>
                      </a:r>
                      <a:r>
                        <a:rPr lang="de-DE" sz="1000" i="0" dirty="0" err="1">
                          <a:effectLst/>
                          <a:latin typeface="Arial" panose="020B0604020202020204" pitchFamily="34" charset="0"/>
                          <a:ea typeface="Calibri" panose="020F0502020204030204" pitchFamily="34" charset="0"/>
                          <a:cs typeface="Arial" panose="020B0604020202020204" pitchFamily="34" charset="0"/>
                        </a:rPr>
                        <a:t>op</a:t>
                      </a:r>
                      <a:r>
                        <a:rPr lang="de-DE" sz="1000" i="0" dirty="0">
                          <a:effectLst/>
                          <a:latin typeface="Arial" panose="020B0604020202020204" pitchFamily="34" charset="0"/>
                          <a:ea typeface="Calibri" panose="020F0502020204030204" pitchFamily="34" charset="0"/>
                          <a:cs typeface="Arial" panose="020B0604020202020204" pitchFamily="34" charset="0"/>
                        </a:rPr>
                        <a:t> der </a:t>
                      </a:r>
                      <a:r>
                        <a:rPr lang="de-DE" sz="1000" i="0" dirty="0" err="1">
                          <a:effectLst/>
                          <a:latin typeface="Arial" panose="020B0604020202020204" pitchFamily="34" charset="0"/>
                          <a:ea typeface="Calibri" panose="020F0502020204030204" pitchFamily="34" charset="0"/>
                          <a:cs typeface="Arial" panose="020B0604020202020204" pitchFamily="34" charset="0"/>
                        </a:rPr>
                        <a:t>Steiererklärung</a:t>
                      </a:r>
                      <a:r>
                        <a:rPr lang="de-DE" sz="1000" i="0" dirty="0">
                          <a:effectLst/>
                          <a:latin typeface="Arial" panose="020B0604020202020204" pitchFamily="34" charset="0"/>
                          <a:ea typeface="Calibri" panose="020F0502020204030204" pitchFamily="34" charset="0"/>
                          <a:cs typeface="Arial" panose="020B0604020202020204" pitchFamily="34" charset="0"/>
                        </a:rPr>
                        <a:t> </a:t>
                      </a:r>
                      <a:r>
                        <a:rPr lang="de-DE" sz="1000" i="0" dirty="0" err="1">
                          <a:effectLst/>
                          <a:latin typeface="Arial" panose="020B0604020202020204" pitchFamily="34" charset="0"/>
                          <a:ea typeface="Calibri" panose="020F0502020204030204" pitchFamily="34" charset="0"/>
                          <a:cs typeface="Arial" panose="020B0604020202020204" pitchFamily="34" charset="0"/>
                        </a:rPr>
                        <a:t>mussen</a:t>
                      </a:r>
                      <a:r>
                        <a:rPr lang="de-DE" sz="1000" i="0" dirty="0">
                          <a:effectLst/>
                          <a:latin typeface="Arial" panose="020B0604020202020204" pitchFamily="34" charset="0"/>
                          <a:ea typeface="Calibri" panose="020F0502020204030204" pitchFamily="34" charset="0"/>
                          <a:cs typeface="Arial" panose="020B0604020202020204" pitchFamily="34" charset="0"/>
                        </a:rPr>
                        <a:t> </a:t>
                      </a:r>
                      <a:r>
                        <a:rPr lang="de-DE" sz="1000" i="0" dirty="0" err="1">
                          <a:effectLst/>
                          <a:latin typeface="Arial" panose="020B0604020202020204" pitchFamily="34" charset="0"/>
                          <a:ea typeface="Calibri" panose="020F0502020204030204" pitchFamily="34" charset="0"/>
                          <a:cs typeface="Arial" panose="020B0604020202020204" pitchFamily="34" charset="0"/>
                        </a:rPr>
                        <a:t>ugepasst</a:t>
                      </a:r>
                      <a:r>
                        <a:rPr lang="de-DE" sz="1000" i="0" dirty="0">
                          <a:effectLst/>
                          <a:latin typeface="Arial" panose="020B0604020202020204" pitchFamily="34" charset="0"/>
                          <a:ea typeface="Calibri" panose="020F0502020204030204" pitchFamily="34" charset="0"/>
                          <a:cs typeface="Arial" panose="020B0604020202020204" pitchFamily="34" charset="0"/>
                        </a:rPr>
                        <a:t> </a:t>
                      </a:r>
                      <a:r>
                        <a:rPr lang="de-DE" sz="1000" i="0" dirty="0" err="1">
                          <a:effectLst/>
                          <a:latin typeface="Arial" panose="020B0604020202020204" pitchFamily="34" charset="0"/>
                          <a:ea typeface="Calibri" panose="020F0502020204030204" pitchFamily="34" charset="0"/>
                          <a:cs typeface="Arial" panose="020B0604020202020204" pitchFamily="34" charset="0"/>
                        </a:rPr>
                        <a:t>gin</a:t>
                      </a:r>
                      <a:r>
                        <a:rPr lang="de-DE" sz="1000" i="0" dirty="0">
                          <a:effectLst/>
                          <a:latin typeface="Arial" panose="020B0604020202020204" pitchFamily="34" charset="0"/>
                          <a:ea typeface="Calibri" panose="020F0502020204030204" pitchFamily="34" charset="0"/>
                          <a:cs typeface="Arial" panose="020B0604020202020204" pitchFamily="34" charset="0"/>
                        </a:rPr>
                        <a:t>.</a:t>
                      </a:r>
                      <a:endParaRPr lang="fr-LU" sz="1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04.05.2022 =&gt; Ministre des Finances</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13.06.2022</a:t>
                      </a:r>
                    </a:p>
                  </a:txBody>
                  <a:tcPr marL="68580" marR="68580" marT="0" marB="0"/>
                </a:tc>
                <a:extLst>
                  <a:ext uri="{0D108BD9-81ED-4DB2-BD59-A6C34878D82A}">
                    <a16:rowId xmlns:a16="http://schemas.microsoft.com/office/drawing/2014/main" val="31540960"/>
                  </a:ext>
                </a:extLst>
              </a:tr>
              <a:tr h="14723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48)</a:t>
                      </a:r>
                    </a:p>
                  </a:txBody>
                  <a:tcPr marL="68580" marR="68580" marT="0" marB="0"/>
                </a:tc>
                <a:tc>
                  <a:txBody>
                    <a:bodyPr/>
                    <a:lstStyle/>
                    <a:p>
                      <a:pPr algn="just">
                        <a:lnSpc>
                          <a:spcPct val="107000"/>
                        </a:lnSpc>
                        <a:spcAft>
                          <a:spcPts val="0"/>
                        </a:spcAft>
                      </a:pPr>
                      <a:r>
                        <a:rPr lang="fr-LU" sz="1000" i="0" dirty="0">
                          <a:effectLst/>
                          <a:latin typeface="Arial" panose="020B0604020202020204" pitchFamily="34" charset="0"/>
                          <a:ea typeface="Calibri" panose="020F0502020204030204" pitchFamily="34" charset="0"/>
                          <a:cs typeface="Arial" panose="020B0604020202020204" pitchFamily="34" charset="0"/>
                        </a:rPr>
                        <a:t>2259 - LA RÉCUPÉRATION DE LA NATIONALITÉ LUXEMBOURGEOISE, CHANGEMENT DE PERMIS DE CONDUIRE ET AUTRES TITRES ET DIPLÔMES, CRÉATION D'UN PROGRAMME PERMETTANT AUX CITOYENS / LUXEMBOURGEOIS DE SE DÉPLACER AU LUXEMBOURG</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04.05.2022 =&gt; Ministre des Affaires étrangères et européennes</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2947735538"/>
                  </a:ext>
                </a:extLst>
              </a:tr>
              <a:tr h="14723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49)</a:t>
                      </a:r>
                    </a:p>
                  </a:txBody>
                  <a:tcPr marL="68580" marR="68580" marT="0" marB="0"/>
                </a:tc>
                <a:tc>
                  <a:txBody>
                    <a:bodyPr/>
                    <a:lstStyle/>
                    <a:p>
                      <a:pPr algn="just">
                        <a:lnSpc>
                          <a:spcPct val="107000"/>
                        </a:lnSpc>
                        <a:spcAft>
                          <a:spcPts val="0"/>
                        </a:spcAft>
                      </a:pPr>
                      <a:r>
                        <a:rPr lang="fr-LU" sz="1000" i="0" dirty="0">
                          <a:effectLst/>
                          <a:latin typeface="Arial" panose="020B0604020202020204" pitchFamily="34" charset="0"/>
                          <a:ea typeface="Calibri" panose="020F0502020204030204" pitchFamily="34" charset="0"/>
                          <a:cs typeface="Arial" panose="020B0604020202020204" pitchFamily="34" charset="0"/>
                        </a:rPr>
                        <a:t>2267 (reclassement) - Baisse provisoire du prix des carburants par le biais d'une suspension de la perception des accises et/ou de l'application d'un taux TVA intermédiaire, voire d'un taux TVA réduit. </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29.06.2022 =&gt; Ministre des Affaires étrangères et européennes</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1926416494"/>
                  </a:ext>
                </a:extLst>
              </a:tr>
              <a:tr h="645806">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tc>
                <a:tc>
                  <a:txBody>
                    <a:bodyPr/>
                    <a:lstStyle/>
                    <a:p>
                      <a:pPr algn="just">
                        <a:lnSpc>
                          <a:spcPct val="107000"/>
                        </a:lnSpc>
                        <a:spcAft>
                          <a:spcPts val="0"/>
                        </a:spcAft>
                      </a:pPr>
                      <a:r>
                        <a:rPr lang="fr-LU" sz="1000" i="0" dirty="0">
                          <a:effectLst/>
                          <a:latin typeface="Arial" panose="020B0604020202020204" pitchFamily="34" charset="0"/>
                          <a:ea typeface="Calibri" panose="020F0502020204030204" pitchFamily="34" charset="0"/>
                          <a:cs typeface="Arial" panose="020B0604020202020204" pitchFamily="34" charset="0"/>
                        </a:rPr>
                        <a:t>2271 - </a:t>
                      </a:r>
                      <a:r>
                        <a:rPr lang="fr-LU" sz="1000" i="0" dirty="0" err="1">
                          <a:effectLst/>
                          <a:latin typeface="Arial" panose="020B0604020202020204" pitchFamily="34" charset="0"/>
                          <a:ea typeface="Calibri" panose="020F0502020204030204" pitchFamily="34" charset="0"/>
                          <a:cs typeface="Arial" panose="020B0604020202020204" pitchFamily="34" charset="0"/>
                        </a:rPr>
                        <a:t>Petitioun</a:t>
                      </a:r>
                      <a:r>
                        <a:rPr lang="fr-LU" sz="1000" i="0" dirty="0">
                          <a:effectLst/>
                          <a:latin typeface="Arial" panose="020B0604020202020204" pitchFamily="34" charset="0"/>
                          <a:ea typeface="Calibri" panose="020F0502020204030204" pitchFamily="34" charset="0"/>
                          <a:cs typeface="Arial" panose="020B0604020202020204" pitchFamily="34" charset="0"/>
                        </a:rPr>
                        <a:t> - </a:t>
                      </a:r>
                      <a:r>
                        <a:rPr lang="fr-LU" sz="1000" i="0" dirty="0" err="1">
                          <a:effectLst/>
                          <a:latin typeface="Arial" panose="020B0604020202020204" pitchFamily="34" charset="0"/>
                          <a:ea typeface="Calibri" panose="020F0502020204030204" pitchFamily="34" charset="0"/>
                          <a:cs typeface="Arial" panose="020B0604020202020204" pitchFamily="34" charset="0"/>
                        </a:rPr>
                        <a:t>Senkung</a:t>
                      </a:r>
                      <a:r>
                        <a:rPr lang="fr-LU" sz="1000" i="0" dirty="0">
                          <a:effectLst/>
                          <a:latin typeface="Arial" panose="020B0604020202020204" pitchFamily="34" charset="0"/>
                          <a:ea typeface="Calibri" panose="020F0502020204030204" pitchFamily="34" charset="0"/>
                          <a:cs typeface="Arial" panose="020B0604020202020204" pitchFamily="34" charset="0"/>
                        </a:rPr>
                        <a:t> TVA op </a:t>
                      </a:r>
                      <a:r>
                        <a:rPr lang="fr-LU" sz="1000" i="0" dirty="0" err="1">
                          <a:effectLst/>
                          <a:latin typeface="Arial" panose="020B0604020202020204" pitchFamily="34" charset="0"/>
                          <a:ea typeface="Calibri" panose="020F0502020204030204" pitchFamily="34" charset="0"/>
                          <a:cs typeface="Arial" panose="020B0604020202020204" pitchFamily="34" charset="0"/>
                        </a:rPr>
                        <a:t>Mineralueleg</a:t>
                      </a:r>
                      <a:endParaRPr lang="fr-LU" sz="1000" i="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fr-LU" sz="1000" i="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fr-LU" sz="1000" i="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fr-LU" sz="1000" i="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04.05.2022 =&gt; Ministre des Finances</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29.06.2022 (prise de position commune du Ministre des Finances, du Ministre de l'Énergie et du Ministre de l'Aménagement du territoire)</a:t>
                      </a:r>
                    </a:p>
                  </a:txBody>
                  <a:tcPr marL="68580" marR="68580" marT="0" marB="0"/>
                </a:tc>
                <a:extLst>
                  <a:ext uri="{0D108BD9-81ED-4DB2-BD59-A6C34878D82A}">
                    <a16:rowId xmlns:a16="http://schemas.microsoft.com/office/drawing/2014/main" val="1070668712"/>
                  </a:ext>
                </a:extLst>
              </a:tr>
              <a:tr h="28104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51)</a:t>
                      </a:r>
                    </a:p>
                  </a:txBody>
                  <a:tcPr marL="68580" marR="68580" marT="0" marB="0"/>
                </a:tc>
                <a:tc>
                  <a:txBody>
                    <a:bodyPr/>
                    <a:lstStyle/>
                    <a:p>
                      <a:pPr algn="just">
                        <a:lnSpc>
                          <a:spcPct val="107000"/>
                        </a:lnSpc>
                        <a:spcAft>
                          <a:spcPts val="0"/>
                        </a:spcAft>
                      </a:pPr>
                      <a:r>
                        <a:rPr lang="fr-FR" sz="1000" i="0" dirty="0">
                          <a:effectLst/>
                          <a:latin typeface="Arial" panose="020B0604020202020204" pitchFamily="34" charset="0"/>
                          <a:ea typeface="Calibri" panose="020F0502020204030204" pitchFamily="34" charset="0"/>
                          <a:cs typeface="Arial" panose="020B0604020202020204" pitchFamily="34" charset="0"/>
                        </a:rPr>
                        <a:t>2273 - Pétition de rémunération totale congé parental femme </a:t>
                      </a:r>
                      <a:r>
                        <a:rPr lang="fr-FR" sz="1000" i="0" dirty="0" err="1">
                          <a:effectLst/>
                          <a:latin typeface="Arial" panose="020B0604020202020204" pitchFamily="34" charset="0"/>
                          <a:ea typeface="Calibri" panose="020F0502020204030204" pitchFamily="34" charset="0"/>
                          <a:cs typeface="Arial" panose="020B0604020202020204" pitchFamily="34" charset="0"/>
                        </a:rPr>
                        <a:t>luxembourg</a:t>
                      </a:r>
                      <a:endParaRPr lang="fr-LU" sz="1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23.05.2022 =&gt; Ministre du Travail, de l'Emploi et de l'Economie sociale et solidaire</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3839636610"/>
                  </a:ext>
                </a:extLst>
              </a:tr>
              <a:tr h="28104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52)</a:t>
                      </a:r>
                    </a:p>
                  </a:txBody>
                  <a:tcPr marL="68580" marR="68580" marT="0" marB="0"/>
                </a:tc>
                <a:tc>
                  <a:txBody>
                    <a:bodyPr/>
                    <a:lstStyle/>
                    <a:p>
                      <a:pPr algn="just">
                        <a:lnSpc>
                          <a:spcPct val="107000"/>
                        </a:lnSpc>
                        <a:spcAft>
                          <a:spcPts val="0"/>
                        </a:spcAft>
                      </a:pPr>
                      <a:r>
                        <a:rPr lang="de-DE" sz="1000" i="0" dirty="0">
                          <a:effectLst/>
                          <a:latin typeface="Arial" panose="020B0604020202020204" pitchFamily="34" charset="0"/>
                          <a:ea typeface="Calibri" panose="020F0502020204030204" pitchFamily="34" charset="0"/>
                          <a:cs typeface="Arial" panose="020B0604020202020204" pitchFamily="34" charset="0"/>
                        </a:rPr>
                        <a:t>2289 - Kontaktformular am Internet </a:t>
                      </a:r>
                      <a:r>
                        <a:rPr lang="de-DE" sz="1000" i="0" dirty="0" err="1">
                          <a:effectLst/>
                          <a:latin typeface="Arial" panose="020B0604020202020204" pitchFamily="34" charset="0"/>
                          <a:ea typeface="Calibri" panose="020F0502020204030204" pitchFamily="34" charset="0"/>
                          <a:cs typeface="Arial" panose="020B0604020202020204" pitchFamily="34" charset="0"/>
                        </a:rPr>
                        <a:t>un</a:t>
                      </a:r>
                      <a:r>
                        <a:rPr lang="de-DE" sz="1000" i="0" dirty="0">
                          <a:effectLst/>
                          <a:latin typeface="Arial" panose="020B0604020202020204" pitchFamily="34" charset="0"/>
                          <a:ea typeface="Calibri" panose="020F0502020204030204" pitchFamily="34" charset="0"/>
                          <a:cs typeface="Arial" panose="020B0604020202020204" pitchFamily="34" charset="0"/>
                        </a:rPr>
                        <a:t> Ministären an Verwaltungen</a:t>
                      </a:r>
                      <a:endParaRPr lang="fr-LU" sz="1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04.05.2022 =&gt; Ministre de la Fonction publique</a:t>
                      </a:r>
                    </a:p>
                  </a:txBody>
                  <a:tcPr marL="68580" marR="68580" marT="0" marB="0"/>
                </a:tc>
                <a:tc>
                  <a:txBody>
                    <a:bodyPr/>
                    <a:lstStyle/>
                    <a:p>
                      <a:pPr algn="just">
                        <a:lnSpc>
                          <a:spcPct val="107000"/>
                        </a:lnSpc>
                        <a:spcAft>
                          <a:spcPts val="0"/>
                        </a:spcAft>
                      </a:pPr>
                      <a:r>
                        <a:rPr lang="fr-LU" sz="1000" dirty="0" smtClean="0">
                          <a:effectLst/>
                          <a:latin typeface="Arial" panose="020B0604020202020204" pitchFamily="34" charset="0"/>
                          <a:ea typeface="Calibri" panose="020F0502020204030204" pitchFamily="34" charset="0"/>
                          <a:cs typeface="Arial" panose="020B0604020202020204" pitchFamily="34" charset="0"/>
                        </a:rPr>
                        <a:t>14.07.2022 (Ministre délégué à la Réforme administrative)</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84758226"/>
                  </a:ext>
                </a:extLst>
              </a:tr>
              <a:tr h="28104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53)</a:t>
                      </a:r>
                    </a:p>
                  </a:txBody>
                  <a:tcPr marL="68580" marR="68580" marT="0" marB="0"/>
                </a:tc>
                <a:tc>
                  <a:txBody>
                    <a:bodyPr/>
                    <a:lstStyle/>
                    <a:p>
                      <a:pPr algn="just">
                        <a:lnSpc>
                          <a:spcPct val="107000"/>
                        </a:lnSpc>
                        <a:spcAft>
                          <a:spcPts val="0"/>
                        </a:spcAft>
                      </a:pPr>
                      <a:r>
                        <a:rPr lang="de-DE" sz="1000" i="0" dirty="0">
                          <a:effectLst/>
                          <a:latin typeface="Arial" panose="020B0604020202020204" pitchFamily="34" charset="0"/>
                          <a:ea typeface="Calibri" panose="020F0502020204030204" pitchFamily="34" charset="0"/>
                          <a:cs typeface="Arial" panose="020B0604020202020204" pitchFamily="34" charset="0"/>
                        </a:rPr>
                        <a:t>2290 - </a:t>
                      </a:r>
                      <a:r>
                        <a:rPr lang="de-DE" sz="1000" i="0" dirty="0" err="1">
                          <a:effectLst/>
                          <a:latin typeface="Arial" panose="020B0604020202020204" pitchFamily="34" charset="0"/>
                          <a:ea typeface="Calibri" panose="020F0502020204030204" pitchFamily="34" charset="0"/>
                          <a:cs typeface="Arial" panose="020B0604020202020204" pitchFamily="34" charset="0"/>
                        </a:rPr>
                        <a:t>Delaien</a:t>
                      </a:r>
                      <a:r>
                        <a:rPr lang="de-DE" sz="1000" i="0" dirty="0">
                          <a:effectLst/>
                          <a:latin typeface="Arial" panose="020B0604020202020204" pitchFamily="34" charset="0"/>
                          <a:ea typeface="Calibri" panose="020F0502020204030204" pitchFamily="34" charset="0"/>
                          <a:cs typeface="Arial" panose="020B0604020202020204" pitchFamily="34" charset="0"/>
                        </a:rPr>
                        <a:t> bei juristischen an verwaltungstechnischen Prozeduren</a:t>
                      </a:r>
                      <a:endParaRPr lang="fr-LU" sz="1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04.05.2022 =&gt; Ministre de la Justice et Ministre de la Fonction publique</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1571696401"/>
                  </a:ext>
                </a:extLst>
              </a:tr>
              <a:tr h="28104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54)</a:t>
                      </a:r>
                    </a:p>
                  </a:txBody>
                  <a:tcPr marL="68580" marR="68580" marT="0" marB="0"/>
                </a:tc>
                <a:tc>
                  <a:txBody>
                    <a:bodyPr/>
                    <a:lstStyle/>
                    <a:p>
                      <a:pPr algn="just">
                        <a:lnSpc>
                          <a:spcPct val="107000"/>
                        </a:lnSpc>
                        <a:spcAft>
                          <a:spcPts val="0"/>
                        </a:spcAft>
                      </a:pPr>
                      <a:r>
                        <a:rPr lang="fr-LU" sz="1000" i="0" dirty="0">
                          <a:effectLst/>
                          <a:latin typeface="Arial" panose="020B0604020202020204" pitchFamily="34" charset="0"/>
                          <a:ea typeface="Calibri" panose="020F0502020204030204" pitchFamily="34" charset="0"/>
                          <a:cs typeface="Arial" panose="020B0604020202020204" pitchFamily="34" charset="0"/>
                        </a:rPr>
                        <a:t>2291 - </a:t>
                      </a:r>
                      <a:r>
                        <a:rPr lang="fr-LU" sz="1000" i="0" dirty="0" err="1">
                          <a:effectLst/>
                          <a:latin typeface="Arial" panose="020B0604020202020204" pitchFamily="34" charset="0"/>
                          <a:ea typeface="Calibri" panose="020F0502020204030204" pitchFamily="34" charset="0"/>
                          <a:cs typeface="Arial" panose="020B0604020202020204" pitchFamily="34" charset="0"/>
                        </a:rPr>
                        <a:t>Handysnummer</a:t>
                      </a:r>
                      <a:r>
                        <a:rPr lang="fr-LU" sz="1000" i="0" dirty="0">
                          <a:effectLst/>
                          <a:latin typeface="Arial" panose="020B0604020202020204" pitchFamily="34" charset="0"/>
                          <a:ea typeface="Calibri" panose="020F0502020204030204" pitchFamily="34" charset="0"/>
                          <a:cs typeface="Arial" panose="020B0604020202020204" pitchFamily="34" charset="0"/>
                        </a:rPr>
                        <a:t> net </a:t>
                      </a:r>
                      <a:r>
                        <a:rPr lang="fr-LU" sz="1000" i="0" dirty="0" err="1">
                          <a:effectLst/>
                          <a:latin typeface="Arial" panose="020B0604020202020204" pitchFamily="34" charset="0"/>
                          <a:ea typeface="Calibri" panose="020F0502020204030204" pitchFamily="34" charset="0"/>
                          <a:cs typeface="Arial" panose="020B0604020202020204" pitchFamily="34" charset="0"/>
                        </a:rPr>
                        <a:t>blockéieren</a:t>
                      </a:r>
                      <a:endParaRPr lang="fr-LU" sz="1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04.05.2022 =&gt; Ministre des Communications et des Médias</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16.06.2022</a:t>
                      </a:r>
                    </a:p>
                  </a:txBody>
                  <a:tcPr marL="68580" marR="68580" marT="0" marB="0"/>
                </a:tc>
                <a:extLst>
                  <a:ext uri="{0D108BD9-81ED-4DB2-BD59-A6C34878D82A}">
                    <a16:rowId xmlns:a16="http://schemas.microsoft.com/office/drawing/2014/main" val="4209142121"/>
                  </a:ext>
                </a:extLst>
              </a:tr>
              <a:tr h="28104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55)</a:t>
                      </a:r>
                    </a:p>
                  </a:txBody>
                  <a:tcPr marL="68580" marR="68580" marT="0" marB="0"/>
                </a:tc>
                <a:tc>
                  <a:txBody>
                    <a:bodyPr/>
                    <a:lstStyle/>
                    <a:p>
                      <a:pPr algn="just">
                        <a:lnSpc>
                          <a:spcPct val="107000"/>
                        </a:lnSpc>
                        <a:spcAft>
                          <a:spcPts val="0"/>
                        </a:spcAft>
                      </a:pPr>
                      <a:r>
                        <a:rPr lang="de-DE" sz="1000" i="0" dirty="0">
                          <a:effectLst/>
                          <a:latin typeface="Arial" panose="020B0604020202020204" pitchFamily="34" charset="0"/>
                          <a:ea typeface="Calibri" panose="020F0502020204030204" pitchFamily="34" charset="0"/>
                          <a:cs typeface="Arial" panose="020B0604020202020204" pitchFamily="34" charset="0"/>
                        </a:rPr>
                        <a:t>2324 - </a:t>
                      </a:r>
                      <a:r>
                        <a:rPr lang="de-DE" sz="1000" i="0" dirty="0" err="1">
                          <a:effectLst/>
                          <a:latin typeface="Arial" panose="020B0604020202020204" pitchFamily="34" charset="0"/>
                          <a:ea typeface="Calibri" panose="020F0502020204030204" pitchFamily="34" charset="0"/>
                          <a:cs typeface="Arial" panose="020B0604020202020204" pitchFamily="34" charset="0"/>
                        </a:rPr>
                        <a:t>Petitioun</a:t>
                      </a:r>
                      <a:r>
                        <a:rPr lang="de-DE" sz="1000" i="0" dirty="0">
                          <a:effectLst/>
                          <a:latin typeface="Arial" panose="020B0604020202020204" pitchFamily="34" charset="0"/>
                          <a:ea typeface="Calibri" panose="020F0502020204030204" pitchFamily="34" charset="0"/>
                          <a:cs typeface="Arial" panose="020B0604020202020204" pitchFamily="34" charset="0"/>
                        </a:rPr>
                        <a:t> </a:t>
                      </a:r>
                      <a:r>
                        <a:rPr lang="de-DE" sz="1000" i="0" dirty="0" err="1">
                          <a:effectLst/>
                          <a:latin typeface="Arial" panose="020B0604020202020204" pitchFamily="34" charset="0"/>
                          <a:ea typeface="Calibri" panose="020F0502020204030204" pitchFamily="34" charset="0"/>
                          <a:cs typeface="Arial" panose="020B0604020202020204" pitchFamily="34" charset="0"/>
                        </a:rPr>
                        <a:t>fir</a:t>
                      </a:r>
                      <a:r>
                        <a:rPr lang="de-DE" sz="1000" i="0" dirty="0">
                          <a:effectLst/>
                          <a:latin typeface="Arial" panose="020B0604020202020204" pitchFamily="34" charset="0"/>
                          <a:ea typeface="Calibri" panose="020F0502020204030204" pitchFamily="34" charset="0"/>
                          <a:cs typeface="Arial" panose="020B0604020202020204" pitchFamily="34" charset="0"/>
                        </a:rPr>
                        <a:t> </a:t>
                      </a:r>
                      <a:r>
                        <a:rPr lang="de-DE" sz="1000" i="0" dirty="0" err="1">
                          <a:effectLst/>
                          <a:latin typeface="Arial" panose="020B0604020202020204" pitchFamily="34" charset="0"/>
                          <a:ea typeface="Calibri" panose="020F0502020204030204" pitchFamily="34" charset="0"/>
                          <a:cs typeface="Arial" panose="020B0604020202020204" pitchFamily="34" charset="0"/>
                        </a:rPr>
                        <a:t>d'Wuelbefannen</a:t>
                      </a:r>
                      <a:r>
                        <a:rPr lang="de-DE" sz="1000" i="0" dirty="0">
                          <a:effectLst/>
                          <a:latin typeface="Arial" panose="020B0604020202020204" pitchFamily="34" charset="0"/>
                          <a:ea typeface="Calibri" panose="020F0502020204030204" pitchFamily="34" charset="0"/>
                          <a:cs typeface="Arial" panose="020B0604020202020204" pitchFamily="34" charset="0"/>
                        </a:rPr>
                        <a:t> an </a:t>
                      </a:r>
                      <a:r>
                        <a:rPr lang="de-DE" sz="1000" i="0" dirty="0" err="1">
                          <a:effectLst/>
                          <a:latin typeface="Arial" panose="020B0604020202020204" pitchFamily="34" charset="0"/>
                          <a:ea typeface="Calibri" panose="020F0502020204030204" pitchFamily="34" charset="0"/>
                          <a:cs typeface="Arial" panose="020B0604020202020204" pitchFamily="34" charset="0"/>
                        </a:rPr>
                        <a:t>d'Gesondheet</a:t>
                      </a:r>
                      <a:r>
                        <a:rPr lang="de-DE" sz="1000" i="0" dirty="0">
                          <a:effectLst/>
                          <a:latin typeface="Arial" panose="020B0604020202020204" pitchFamily="34" charset="0"/>
                          <a:ea typeface="Calibri" panose="020F0502020204030204" pitchFamily="34" charset="0"/>
                          <a:cs typeface="Arial" panose="020B0604020202020204" pitchFamily="34" charset="0"/>
                        </a:rPr>
                        <a:t> </a:t>
                      </a:r>
                      <a:r>
                        <a:rPr lang="de-DE" sz="1000" i="0" dirty="0" err="1">
                          <a:effectLst/>
                          <a:latin typeface="Arial" panose="020B0604020202020204" pitchFamily="34" charset="0"/>
                          <a:ea typeface="Calibri" panose="020F0502020204030204" pitchFamily="34" charset="0"/>
                          <a:cs typeface="Arial" panose="020B0604020202020204" pitchFamily="34" charset="0"/>
                        </a:rPr>
                        <a:t>vun</a:t>
                      </a:r>
                      <a:r>
                        <a:rPr lang="de-DE" sz="1000" i="0" dirty="0">
                          <a:effectLst/>
                          <a:latin typeface="Arial" panose="020B0604020202020204" pitchFamily="34" charset="0"/>
                          <a:ea typeface="Calibri" panose="020F0502020204030204" pitchFamily="34" charset="0"/>
                          <a:cs typeface="Arial" panose="020B0604020202020204" pitchFamily="34" charset="0"/>
                        </a:rPr>
                        <a:t> eise </a:t>
                      </a:r>
                      <a:r>
                        <a:rPr lang="de-DE" sz="1000" i="0" dirty="0" err="1">
                          <a:effectLst/>
                          <a:latin typeface="Arial" panose="020B0604020202020204" pitchFamily="34" charset="0"/>
                          <a:ea typeface="Calibri" panose="020F0502020204030204" pitchFamily="34" charset="0"/>
                          <a:cs typeface="Arial" panose="020B0604020202020204" pitchFamily="34" charset="0"/>
                        </a:rPr>
                        <a:t>Kanner</a:t>
                      </a:r>
                      <a:r>
                        <a:rPr lang="de-DE" sz="1000" i="0" dirty="0">
                          <a:effectLst/>
                          <a:latin typeface="Arial" panose="020B0604020202020204" pitchFamily="34" charset="0"/>
                          <a:ea typeface="Calibri" panose="020F0502020204030204" pitchFamily="34" charset="0"/>
                          <a:cs typeface="Arial" panose="020B0604020202020204" pitchFamily="34" charset="0"/>
                        </a:rPr>
                        <a:t>.</a:t>
                      </a:r>
                      <a:endParaRPr lang="fr-LU" sz="10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23.05.2022 =&gt; Ministre de l'Éducation nationale, de l'Enfance et de la Jeunesse</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2207396523"/>
                  </a:ext>
                </a:extLst>
              </a:tr>
            </a:tbl>
          </a:graphicData>
        </a:graphic>
      </p:graphicFrame>
      <p:sp>
        <p:nvSpPr>
          <p:cNvPr id="3" name="Espace réservé du numéro de diapositive 2"/>
          <p:cNvSpPr>
            <a:spLocks noGrp="1"/>
          </p:cNvSpPr>
          <p:nvPr>
            <p:ph type="sldNum" sz="quarter" idx="12"/>
          </p:nvPr>
        </p:nvSpPr>
        <p:spPr/>
        <p:txBody>
          <a:bodyPr/>
          <a:lstStyle/>
          <a:p>
            <a:fld id="{CA9E03D2-C399-4FB8-BC1A-71C2039434FC}" type="slidenum">
              <a:rPr lang="fr-LU" smtClean="0"/>
              <a:t>19</a:t>
            </a:fld>
            <a:endParaRPr lang="fr-LU" dirty="0"/>
          </a:p>
        </p:txBody>
      </p:sp>
    </p:spTree>
    <p:extLst>
      <p:ext uri="{BB962C8B-B14F-4D97-AF65-F5344CB8AC3E}">
        <p14:creationId xmlns:p14="http://schemas.microsoft.com/office/powerpoint/2010/main" val="1372994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19449" y="1955285"/>
            <a:ext cx="4125100" cy="646331"/>
          </a:xfrm>
          <a:prstGeom prst="rect">
            <a:avLst/>
          </a:prstGeom>
        </p:spPr>
        <p:txBody>
          <a:bodyPr wrap="square">
            <a:spAutoFit/>
          </a:bodyPr>
          <a:lstStyle/>
          <a:p>
            <a:pPr algn="just"/>
            <a:r>
              <a:rPr lang="fr-LU" b="1" u="sng" dirty="0">
                <a:cs typeface="Arial" panose="020B0604020202020204" pitchFamily="34" charset="0"/>
              </a:rPr>
              <a:t>Comment arriver au site petitiounen.lu par l’application de la Chambre ?</a:t>
            </a: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9821" y="3659258"/>
            <a:ext cx="1199801" cy="1561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re 8"/>
          <p:cNvSpPr>
            <a:spLocks noGrp="1"/>
          </p:cNvSpPr>
          <p:nvPr>
            <p:ph type="ctrTitle"/>
          </p:nvPr>
        </p:nvSpPr>
        <p:spPr>
          <a:xfrm>
            <a:off x="1903553" y="1885950"/>
            <a:ext cx="3238487" cy="2387600"/>
          </a:xfrm>
        </p:spPr>
        <p:txBody>
          <a:bodyPr/>
          <a:lstStyle/>
          <a:p>
            <a:r>
              <a:rPr lang="fr-LU" dirty="0">
                <a:sym typeface="Wingdings" panose="05000000000000000000" pitchFamily="2" charset="2"/>
              </a:rPr>
              <a:t> </a:t>
            </a:r>
            <a:endParaRPr lang="fr-LU" dirty="0"/>
          </a:p>
        </p:txBody>
      </p:sp>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4502" y="1839394"/>
            <a:ext cx="2190740" cy="4868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Ellipse 10"/>
          <p:cNvSpPr/>
          <p:nvPr/>
        </p:nvSpPr>
        <p:spPr>
          <a:xfrm>
            <a:off x="4263141" y="4439852"/>
            <a:ext cx="1940944" cy="563880"/>
          </a:xfrm>
          <a:prstGeom prst="ellipse">
            <a:avLst/>
          </a:prstGeom>
          <a:noFill/>
          <a:ln w="69850">
            <a:solidFill>
              <a:srgbClr val="C00000"/>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dirty="0"/>
          </a:p>
        </p:txBody>
      </p:sp>
      <p:cxnSp>
        <p:nvCxnSpPr>
          <p:cNvPr id="12" name="Connecteur droit avec flèche 11"/>
          <p:cNvCxnSpPr/>
          <p:nvPr/>
        </p:nvCxnSpPr>
        <p:spPr>
          <a:xfrm flipV="1">
            <a:off x="5233613" y="5084850"/>
            <a:ext cx="15240" cy="770868"/>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itre 8"/>
          <p:cNvSpPr txBox="1">
            <a:spLocks/>
          </p:cNvSpPr>
          <p:nvPr/>
        </p:nvSpPr>
        <p:spPr>
          <a:xfrm>
            <a:off x="7038714" y="1914659"/>
            <a:ext cx="1090054"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LU" dirty="0">
                <a:sym typeface="Wingdings" panose="05000000000000000000" pitchFamily="2" charset="2"/>
              </a:rPr>
              <a:t> </a:t>
            </a:r>
            <a:endParaRPr lang="fr-LU" dirty="0"/>
          </a:p>
        </p:txBody>
      </p:sp>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50257" y="1934234"/>
            <a:ext cx="2231753" cy="4773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Espace réservé du numéro de diapositive 3"/>
          <p:cNvSpPr>
            <a:spLocks noGrp="1"/>
          </p:cNvSpPr>
          <p:nvPr>
            <p:ph type="sldNum" sz="quarter" idx="12"/>
          </p:nvPr>
        </p:nvSpPr>
        <p:spPr/>
        <p:txBody>
          <a:bodyPr/>
          <a:lstStyle/>
          <a:p>
            <a:fld id="{CA9E03D2-C399-4FB8-BC1A-71C2039434FC}" type="slidenum">
              <a:rPr lang="fr-LU" smtClean="0"/>
              <a:t>2</a:t>
            </a:fld>
            <a:endParaRPr lang="fr-LU" dirty="0"/>
          </a:p>
        </p:txBody>
      </p:sp>
    </p:spTree>
    <p:extLst>
      <p:ext uri="{BB962C8B-B14F-4D97-AF65-F5344CB8AC3E}">
        <p14:creationId xmlns:p14="http://schemas.microsoft.com/office/powerpoint/2010/main" val="2946021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Espace réservé du contenu 3"/>
          <p:cNvGraphicFramePr>
            <a:graphicFrameLocks/>
          </p:cNvGraphicFramePr>
          <p:nvPr>
            <p:extLst>
              <p:ext uri="{D42A27DB-BD31-4B8C-83A1-F6EECF244321}">
                <p14:modId xmlns:p14="http://schemas.microsoft.com/office/powerpoint/2010/main" val="2182203758"/>
              </p:ext>
            </p:extLst>
          </p:nvPr>
        </p:nvGraphicFramePr>
        <p:xfrm>
          <a:off x="964863" y="2608475"/>
          <a:ext cx="10556915" cy="2609088"/>
        </p:xfrm>
        <a:graphic>
          <a:graphicData uri="http://schemas.openxmlformats.org/drawingml/2006/table">
            <a:tbl>
              <a:tblPr firstRow="1" firstCol="1" bandRow="1">
                <a:tableStyleId>{5C22544A-7EE6-4342-B048-85BDC9FD1C3A}</a:tableStyleId>
              </a:tblPr>
              <a:tblGrid>
                <a:gridCol w="640242">
                  <a:extLst>
                    <a:ext uri="{9D8B030D-6E8A-4147-A177-3AD203B41FA5}">
                      <a16:colId xmlns:a16="http://schemas.microsoft.com/office/drawing/2014/main" val="2575322326"/>
                    </a:ext>
                  </a:extLst>
                </a:gridCol>
                <a:gridCol w="5866672">
                  <a:extLst>
                    <a:ext uri="{9D8B030D-6E8A-4147-A177-3AD203B41FA5}">
                      <a16:colId xmlns:a16="http://schemas.microsoft.com/office/drawing/2014/main" val="3959572773"/>
                    </a:ext>
                  </a:extLst>
                </a:gridCol>
                <a:gridCol w="2375437">
                  <a:extLst>
                    <a:ext uri="{9D8B030D-6E8A-4147-A177-3AD203B41FA5}">
                      <a16:colId xmlns:a16="http://schemas.microsoft.com/office/drawing/2014/main" val="3677042604"/>
                    </a:ext>
                  </a:extLst>
                </a:gridCol>
                <a:gridCol w="1674564">
                  <a:extLst>
                    <a:ext uri="{9D8B030D-6E8A-4147-A177-3AD203B41FA5}">
                      <a16:colId xmlns:a16="http://schemas.microsoft.com/office/drawing/2014/main" val="1300305291"/>
                    </a:ext>
                  </a:extLst>
                </a:gridCol>
              </a:tblGrid>
              <a:tr h="0">
                <a:tc>
                  <a:txBody>
                    <a:bodyPr/>
                    <a:lstStyle/>
                    <a:p>
                      <a:pPr algn="just">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cs typeface="Arial" panose="020B0604020202020204" pitchFamily="34" charset="0"/>
                        </a:rPr>
                        <a:t>Le</a:t>
                      </a:r>
                      <a:r>
                        <a:rPr lang="fr-LU" sz="1000" baseline="0" dirty="0">
                          <a:effectLst/>
                          <a:latin typeface="Arial" panose="020B0604020202020204" pitchFamily="34" charset="0"/>
                          <a:cs typeface="Arial" panose="020B0604020202020204" pitchFamily="34" charset="0"/>
                        </a:rPr>
                        <a:t> n</a:t>
                      </a:r>
                      <a:r>
                        <a:rPr lang="fr-LU" sz="1000" dirty="0">
                          <a:effectLst/>
                          <a:latin typeface="Arial" panose="020B0604020202020204" pitchFamily="34" charset="0"/>
                          <a:cs typeface="Arial" panose="020B0604020202020204" pitchFamily="34" charset="0"/>
                        </a:rPr>
                        <a:t>uméro et</a:t>
                      </a:r>
                      <a:r>
                        <a:rPr lang="fr-LU" sz="1000" baseline="0" dirty="0">
                          <a:effectLst/>
                          <a:latin typeface="Arial" panose="020B0604020202020204" pitchFamily="34" charset="0"/>
                          <a:cs typeface="Arial" panose="020B0604020202020204" pitchFamily="34" charset="0"/>
                        </a:rPr>
                        <a:t> l’i</a:t>
                      </a:r>
                      <a:r>
                        <a:rPr lang="fr-LU" sz="1000" dirty="0">
                          <a:effectLst/>
                          <a:latin typeface="Arial" panose="020B0604020202020204" pitchFamily="34" charset="0"/>
                          <a:cs typeface="Arial" panose="020B0604020202020204" pitchFamily="34" charset="0"/>
                        </a:rPr>
                        <a:t>ntitulé de la pétition</a:t>
                      </a:r>
                      <a:endParaRPr lang="fr-LU" sz="1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cs typeface="Arial" panose="020B0604020202020204" pitchFamily="34" charset="0"/>
                        </a:rPr>
                        <a:t>La demande de prise de position gouvernementale : date + ministre compétent</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LU" sz="1000" dirty="0">
                          <a:effectLst/>
                          <a:latin typeface="Arial" panose="020B0604020202020204" pitchFamily="34" charset="0"/>
                          <a:cs typeface="Arial" panose="020B0604020202020204" pitchFamily="34" charset="0"/>
                        </a:rPr>
                        <a:t>La date de la réponse ministérielle</a:t>
                      </a:r>
                      <a:endParaRPr lang="fr-LU"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29094" marR="29094" marT="0" marB="0"/>
                </a:tc>
                <a:extLst>
                  <a:ext uri="{0D108BD9-81ED-4DB2-BD59-A6C34878D82A}">
                    <a16:rowId xmlns:a16="http://schemas.microsoft.com/office/drawing/2014/main" val="2977565785"/>
                  </a:ext>
                </a:extLst>
              </a:tr>
              <a:tr h="14723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56)</a:t>
                      </a:r>
                    </a:p>
                  </a:txBody>
                  <a:tcPr marL="68580" marR="68580" marT="0" marB="0"/>
                </a:tc>
                <a:tc>
                  <a:txBody>
                    <a:bodyPr/>
                    <a:lstStyle/>
                    <a:p>
                      <a:pPr algn="just">
                        <a:lnSpc>
                          <a:spcPct val="107000"/>
                        </a:lnSpc>
                        <a:spcAft>
                          <a:spcPts val="0"/>
                        </a:spcAft>
                      </a:pPr>
                      <a:r>
                        <a:rPr lang="de-DE" sz="1000" dirty="0">
                          <a:effectLst/>
                          <a:latin typeface="Arial" panose="020B0604020202020204" pitchFamily="34" charset="0"/>
                          <a:ea typeface="Calibri" panose="020F0502020204030204" pitchFamily="34" charset="0"/>
                          <a:cs typeface="Arial" panose="020B0604020202020204" pitchFamily="34" charset="0"/>
                        </a:rPr>
                        <a:t>2338 - Notverlängerung der Frist für die Unterschrift der 2. Phase des Verfahrens der luxemburgischen Staatsangehörigkeit, Art. 89 des Gesetzes vom 8. </a:t>
                      </a:r>
                      <a:r>
                        <a:rPr lang="fr-LU" sz="1000" dirty="0" err="1">
                          <a:effectLst/>
                          <a:latin typeface="Arial" panose="020B0604020202020204" pitchFamily="34" charset="0"/>
                          <a:ea typeface="Calibri" panose="020F0502020204030204" pitchFamily="34" charset="0"/>
                          <a:cs typeface="Arial" panose="020B0604020202020204" pitchFamily="34" charset="0"/>
                        </a:rPr>
                        <a:t>März</a:t>
                      </a:r>
                      <a:r>
                        <a:rPr lang="fr-LU" sz="1000" dirty="0">
                          <a:effectLst/>
                          <a:latin typeface="Arial" panose="020B0604020202020204" pitchFamily="34" charset="0"/>
                          <a:ea typeface="Calibri" panose="020F0502020204030204" pitchFamily="34" charset="0"/>
                          <a:cs typeface="Arial" panose="020B0604020202020204" pitchFamily="34" charset="0"/>
                        </a:rPr>
                        <a:t> 2017 </a:t>
                      </a:r>
                      <a:r>
                        <a:rPr lang="fr-LU" sz="1000" dirty="0" err="1">
                          <a:effectLst/>
                          <a:latin typeface="Arial" panose="020B0604020202020204" pitchFamily="34" charset="0"/>
                          <a:ea typeface="Calibri" panose="020F0502020204030204" pitchFamily="34" charset="0"/>
                          <a:cs typeface="Arial" panose="020B0604020202020204" pitchFamily="34" charset="0"/>
                        </a:rPr>
                        <a:t>aufgrund</a:t>
                      </a:r>
                      <a:r>
                        <a:rPr lang="fr-LU" sz="1000" dirty="0">
                          <a:effectLst/>
                          <a:latin typeface="Arial" panose="020B0604020202020204" pitchFamily="34" charset="0"/>
                          <a:ea typeface="Calibri" panose="020F0502020204030204" pitchFamily="34" charset="0"/>
                          <a:cs typeface="Arial" panose="020B0604020202020204" pitchFamily="34" charset="0"/>
                        </a:rPr>
                        <a:t> der </a:t>
                      </a:r>
                      <a:r>
                        <a:rPr lang="fr-LU" sz="1000" dirty="0" err="1">
                          <a:effectLst/>
                          <a:latin typeface="Arial" panose="020B0604020202020204" pitchFamily="34" charset="0"/>
                          <a:ea typeface="Calibri" panose="020F0502020204030204" pitchFamily="34" charset="0"/>
                          <a:cs typeface="Arial" panose="020B0604020202020204" pitchFamily="34" charset="0"/>
                        </a:rPr>
                        <a:t>Reiseeinschränkungen</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wegen</a:t>
                      </a:r>
                      <a:r>
                        <a:rPr lang="fr-LU" sz="1000" dirty="0">
                          <a:effectLst/>
                          <a:latin typeface="Arial" panose="020B0604020202020204" pitchFamily="34" charset="0"/>
                          <a:ea typeface="Calibri" panose="020F0502020204030204" pitchFamily="34" charset="0"/>
                          <a:cs typeface="Arial" panose="020B0604020202020204" pitchFamily="34" charset="0"/>
                        </a:rPr>
                        <a:t> COVID-19.</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29.06.2022 =&gt; Ministre de la Justice</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3114551940"/>
                  </a:ext>
                </a:extLst>
              </a:tr>
              <a:tr h="14723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57)</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2339 - Revue des forfaits dans la déclaration d'impôt</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29.06.2022 =&gt; Ministre des Finances</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31540960"/>
                  </a:ext>
                </a:extLst>
              </a:tr>
              <a:tr h="14723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58)</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2346 - Völkermord in der Ukraine</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29.06.2022 =&gt; Ministre des Affaires étrangères et européennes</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2947735538"/>
                  </a:ext>
                </a:extLst>
              </a:tr>
              <a:tr h="147234">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59)</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2371 - Pétition pour l'augmentation des limites actuelles de télétravail pour les frontaliers à 40%, soit 2 jours par semaine</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04.07.2022 =&gt; Ministre de la Sécurité sociale et Ministre des Finances </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1926416494"/>
                  </a:ext>
                </a:extLst>
              </a:tr>
              <a:tr h="26067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60)</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2377 - PÉTITION ORDINAIRE demandant d'établir des relations postales et diplomatiques avec l'Ordre de Malte</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04.07.2022 =&gt; Ministre des Affaires étrangères et européennes</a:t>
                      </a: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1070668712"/>
                  </a:ext>
                </a:extLst>
              </a:tr>
              <a:tr h="281048">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61)</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2388 - </a:t>
                      </a:r>
                      <a:r>
                        <a:rPr lang="fr-LU" sz="1000" dirty="0" err="1">
                          <a:effectLst/>
                          <a:latin typeface="Arial" panose="020B0604020202020204" pitchFamily="34" charset="0"/>
                          <a:ea typeface="Calibri" panose="020F0502020204030204" pitchFamily="34" charset="0"/>
                          <a:cs typeface="Arial" panose="020B0604020202020204" pitchFamily="34" charset="0"/>
                        </a:rPr>
                        <a:t>Pfand</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für</a:t>
                      </a:r>
                      <a:r>
                        <a:rPr lang="fr-LU" sz="1000" dirty="0">
                          <a:effectLst/>
                          <a:latin typeface="Arial" panose="020B0604020202020204" pitchFamily="34" charset="0"/>
                          <a:ea typeface="Calibri" panose="020F0502020204030204" pitchFamily="34" charset="0"/>
                          <a:cs typeface="Arial" panose="020B0604020202020204" pitchFamily="34" charset="0"/>
                        </a:rPr>
                        <a:t> </a:t>
                      </a:r>
                      <a:r>
                        <a:rPr lang="fr-LU" sz="1000" dirty="0" err="1">
                          <a:effectLst/>
                          <a:latin typeface="Arial" panose="020B0604020202020204" pitchFamily="34" charset="0"/>
                          <a:ea typeface="Calibri" panose="020F0502020204030204" pitchFamily="34" charset="0"/>
                          <a:cs typeface="Arial" panose="020B0604020202020204" pitchFamily="34" charset="0"/>
                        </a:rPr>
                        <a:t>Zigarettenkippen</a:t>
                      </a:r>
                      <a:endParaRPr lang="fr-L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fr-LU" sz="1000">
                          <a:effectLst/>
                          <a:latin typeface="Arial" panose="020B0604020202020204" pitchFamily="34" charset="0"/>
                          <a:ea typeface="Calibri" panose="020F0502020204030204" pitchFamily="34" charset="0"/>
                          <a:cs typeface="Arial" panose="020B0604020202020204" pitchFamily="34" charset="0"/>
                        </a:rPr>
                        <a:t>13.07.2022 =&gt; Ministre de l'Environnement, du Climat et du Développement durable</a:t>
                      </a:r>
                    </a:p>
                  </a:txBody>
                  <a:tcPr marL="68580" marR="68580" marT="0" marB="0"/>
                </a:tc>
                <a:tc>
                  <a:txBody>
                    <a:bodyPr/>
                    <a:lstStyle/>
                    <a:p>
                      <a:pPr algn="just">
                        <a:lnSpc>
                          <a:spcPct val="107000"/>
                        </a:lnSpc>
                        <a:spcAft>
                          <a:spcPts val="0"/>
                        </a:spcAft>
                      </a:pPr>
                      <a:r>
                        <a:rPr lang="fr-LU" sz="1000" dirty="0">
                          <a:effectLst/>
                          <a:latin typeface="Arial" panose="020B0604020202020204" pitchFamily="34" charset="0"/>
                          <a:ea typeface="Calibri" panose="020F0502020204030204" pitchFamily="34" charset="0"/>
                          <a:cs typeface="Arial" panose="020B0604020202020204" pitchFamily="34" charset="0"/>
                        </a:rPr>
                        <a:t>sans réponse à ce jour</a:t>
                      </a:r>
                    </a:p>
                  </a:txBody>
                  <a:tcPr marL="68580" marR="68580" marT="0" marB="0"/>
                </a:tc>
                <a:extLst>
                  <a:ext uri="{0D108BD9-81ED-4DB2-BD59-A6C34878D82A}">
                    <a16:rowId xmlns:a16="http://schemas.microsoft.com/office/drawing/2014/main" val="3839636610"/>
                  </a:ext>
                </a:extLst>
              </a:tr>
            </a:tbl>
          </a:graphicData>
        </a:graphic>
      </p:graphicFrame>
      <p:sp>
        <p:nvSpPr>
          <p:cNvPr id="3" name="Espace réservé du numéro de diapositive 2"/>
          <p:cNvSpPr>
            <a:spLocks noGrp="1"/>
          </p:cNvSpPr>
          <p:nvPr>
            <p:ph type="sldNum" sz="quarter" idx="12"/>
          </p:nvPr>
        </p:nvSpPr>
        <p:spPr/>
        <p:txBody>
          <a:bodyPr/>
          <a:lstStyle/>
          <a:p>
            <a:fld id="{CA9E03D2-C399-4FB8-BC1A-71C2039434FC}" type="slidenum">
              <a:rPr lang="fr-LU" smtClean="0"/>
              <a:t>20</a:t>
            </a:fld>
            <a:endParaRPr lang="fr-LU" dirty="0"/>
          </a:p>
        </p:txBody>
      </p:sp>
    </p:spTree>
    <p:extLst>
      <p:ext uri="{BB962C8B-B14F-4D97-AF65-F5344CB8AC3E}">
        <p14:creationId xmlns:p14="http://schemas.microsoft.com/office/powerpoint/2010/main" val="507320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027"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623" y="591415"/>
            <a:ext cx="9072131" cy="625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29750"/>
            <a:ext cx="12192000" cy="461665"/>
          </a:xfrm>
          <a:prstGeom prst="rect">
            <a:avLst/>
          </a:prstGeom>
        </p:spPr>
        <p:txBody>
          <a:bodyPr wrap="square">
            <a:spAutoFit/>
          </a:bodyPr>
          <a:lstStyle/>
          <a:p>
            <a:pPr>
              <a:spcAft>
                <a:spcPts val="0"/>
              </a:spcAft>
            </a:pPr>
            <a:r>
              <a:rPr lang="fr-LU" sz="1200" b="1" dirty="0">
                <a:latin typeface="Calibri" panose="020F0502020204030204" pitchFamily="34" charset="0"/>
                <a:ea typeface="Calibri" panose="020F0502020204030204" pitchFamily="34" charset="0"/>
              </a:rPr>
              <a:t>Conformément à l’article 165 (9) du Règlement de la Chambre des Députés, la prise de position du Ministre est envoyée au Président de la Chambre au plus tard dans un délai d'un mois. Le Président de la Chambre peut accorder un délai supplémentaire d'un mois. </a:t>
            </a:r>
            <a:endParaRPr lang="fr-LU" sz="1200" dirty="0">
              <a:latin typeface="Calibri" panose="020F0502020204030204" pitchFamily="34" charset="0"/>
              <a:ea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CA9E03D2-C399-4FB8-BC1A-71C2039434FC}" type="slidenum">
              <a:rPr lang="fr-LU" smtClean="0"/>
              <a:t>21</a:t>
            </a:fld>
            <a:endParaRPr lang="fr-LU" dirty="0"/>
          </a:p>
        </p:txBody>
      </p:sp>
    </p:spTree>
    <p:extLst>
      <p:ext uri="{BB962C8B-B14F-4D97-AF65-F5344CB8AC3E}">
        <p14:creationId xmlns:p14="http://schemas.microsoft.com/office/powerpoint/2010/main" val="1039809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026" name="Image 5"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04" y="0"/>
            <a:ext cx="10047392" cy="687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a:xfrm>
            <a:off x="8848344" y="6338062"/>
            <a:ext cx="2743200" cy="365125"/>
          </a:xfrm>
        </p:spPr>
        <p:txBody>
          <a:bodyPr/>
          <a:lstStyle/>
          <a:p>
            <a:fld id="{CA9E03D2-C399-4FB8-BC1A-71C2039434FC}" type="slidenum">
              <a:rPr lang="fr-LU" smtClean="0"/>
              <a:t>22</a:t>
            </a:fld>
            <a:endParaRPr lang="fr-LU" dirty="0"/>
          </a:p>
        </p:txBody>
      </p:sp>
    </p:spTree>
    <p:extLst>
      <p:ext uri="{BB962C8B-B14F-4D97-AF65-F5344CB8AC3E}">
        <p14:creationId xmlns:p14="http://schemas.microsoft.com/office/powerpoint/2010/main" val="724980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080182" y="1963400"/>
            <a:ext cx="1963486" cy="369332"/>
          </a:xfrm>
          <a:prstGeom prst="rect">
            <a:avLst/>
          </a:prstGeom>
        </p:spPr>
        <p:txBody>
          <a:bodyPr wrap="none">
            <a:spAutoFit/>
          </a:bodyPr>
          <a:lstStyle/>
          <a:p>
            <a:r>
              <a:rPr lang="fr-LU" b="1" u="sng" dirty="0">
                <a:cs typeface="Arial" panose="020B0604020202020204" pitchFamily="34" charset="0"/>
              </a:rPr>
              <a:t>Les débats publics</a:t>
            </a:r>
            <a:r>
              <a:rPr lang="fr-LU" b="1" dirty="0">
                <a:cs typeface="Arial" panose="020B0604020202020204" pitchFamily="34" charset="0"/>
              </a:rPr>
              <a:t> </a:t>
            </a:r>
            <a:endParaRPr lang="fr-LU" dirty="0"/>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54783">
            <a:off x="1769721" y="2754158"/>
            <a:ext cx="2598821" cy="1732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66694">
            <a:off x="4441708" y="2814350"/>
            <a:ext cx="2810301" cy="1873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12915">
            <a:off x="7152631" y="2813477"/>
            <a:ext cx="2420922" cy="1613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5640" y="4298206"/>
            <a:ext cx="2325714" cy="1550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2490" y="4424546"/>
            <a:ext cx="2839706" cy="1893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82801" y="4456721"/>
            <a:ext cx="2382663" cy="15884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13"/>
          <p:cNvSpPr/>
          <p:nvPr/>
        </p:nvSpPr>
        <p:spPr>
          <a:xfrm>
            <a:off x="23252" y="6510720"/>
            <a:ext cx="8225842" cy="307777"/>
          </a:xfrm>
          <a:prstGeom prst="rect">
            <a:avLst/>
          </a:prstGeom>
        </p:spPr>
        <p:txBody>
          <a:bodyPr wrap="none">
            <a:spAutoFit/>
          </a:bodyPr>
          <a:lstStyle/>
          <a:p>
            <a:r>
              <a:rPr lang="fr-LU" sz="1400" dirty="0"/>
              <a:t>Retrouvez toutes les photos et informations sur les débats publics sur </a:t>
            </a:r>
            <a:r>
              <a:rPr lang="fr-LU" sz="1400" dirty="0">
                <a:solidFill>
                  <a:schemeClr val="accent1">
                    <a:lumMod val="50000"/>
                  </a:schemeClr>
                </a:solidFill>
              </a:rPr>
              <a:t>https://www.petitions.lu/debats-publics</a:t>
            </a:r>
          </a:p>
        </p:txBody>
      </p:sp>
      <p:sp>
        <p:nvSpPr>
          <p:cNvPr id="4" name="Espace réservé du numéro de diapositive 3"/>
          <p:cNvSpPr>
            <a:spLocks noGrp="1"/>
          </p:cNvSpPr>
          <p:nvPr>
            <p:ph type="sldNum" sz="quarter" idx="12"/>
          </p:nvPr>
        </p:nvSpPr>
        <p:spPr/>
        <p:txBody>
          <a:bodyPr/>
          <a:lstStyle/>
          <a:p>
            <a:fld id="{CA9E03D2-C399-4FB8-BC1A-71C2039434FC}" type="slidenum">
              <a:rPr lang="fr-LU" smtClean="0"/>
              <a:t>23</a:t>
            </a:fld>
            <a:endParaRPr lang="fr-LU" dirty="0"/>
          </a:p>
        </p:txBody>
      </p:sp>
    </p:spTree>
    <p:extLst>
      <p:ext uri="{BB962C8B-B14F-4D97-AF65-F5344CB8AC3E}">
        <p14:creationId xmlns:p14="http://schemas.microsoft.com/office/powerpoint/2010/main" val="3558418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836035" y="582984"/>
            <a:ext cx="6750996" cy="753894"/>
          </a:xfrm>
          <a:prstGeom prst="rect">
            <a:avLst/>
          </a:prstGeom>
        </p:spPr>
      </p:pic>
      <p:sp>
        <p:nvSpPr>
          <p:cNvPr id="3" name="ZoneTexte 2"/>
          <p:cNvSpPr txBox="1"/>
          <p:nvPr/>
        </p:nvSpPr>
        <p:spPr>
          <a:xfrm>
            <a:off x="941295" y="1556882"/>
            <a:ext cx="10954870" cy="461665"/>
          </a:xfrm>
          <a:prstGeom prst="rect">
            <a:avLst/>
          </a:prstGeom>
          <a:noFill/>
        </p:spPr>
        <p:txBody>
          <a:bodyPr wrap="square" rtlCol="0">
            <a:spAutoFit/>
          </a:bodyPr>
          <a:lstStyle/>
          <a:p>
            <a:pPr algn="just"/>
            <a:r>
              <a:rPr lang="fr-LU" sz="2400" b="1" u="sng" dirty="0">
                <a:latin typeface="Arial" panose="020B0604020202020204" pitchFamily="34" charset="0"/>
                <a:cs typeface="Arial" panose="020B0604020202020204" pitchFamily="34" charset="0"/>
              </a:rPr>
              <a:t>2 </a:t>
            </a:r>
            <a:r>
              <a:rPr lang="fr-LU" sz="2400" b="1" u="sng" dirty="0" err="1">
                <a:latin typeface="Arial" panose="020B0604020202020204" pitchFamily="34" charset="0"/>
                <a:cs typeface="Arial" panose="020B0604020202020204" pitchFamily="34" charset="0"/>
              </a:rPr>
              <a:t>Deeg</a:t>
            </a:r>
            <a:r>
              <a:rPr lang="fr-LU" sz="2400" b="1" u="sng" dirty="0">
                <a:latin typeface="Arial" panose="020B0604020202020204" pitchFamily="34" charset="0"/>
                <a:cs typeface="Arial" panose="020B0604020202020204" pitchFamily="34" charset="0"/>
              </a:rPr>
              <a:t> </a:t>
            </a:r>
            <a:r>
              <a:rPr lang="fr-LU" sz="2400" b="1" u="sng" dirty="0" err="1">
                <a:latin typeface="Arial" panose="020B0604020202020204" pitchFamily="34" charset="0"/>
                <a:cs typeface="Arial" panose="020B0604020202020204" pitchFamily="34" charset="0"/>
              </a:rPr>
              <a:t>Aarbechtsdispenz</a:t>
            </a:r>
            <a:r>
              <a:rPr lang="fr-LU" sz="2400" b="1" u="sng" dirty="0">
                <a:latin typeface="Arial" panose="020B0604020202020204" pitchFamily="34" charset="0"/>
                <a:cs typeface="Arial" panose="020B0604020202020204" pitchFamily="34" charset="0"/>
              </a:rPr>
              <a:t> pro Mount </a:t>
            </a:r>
            <a:r>
              <a:rPr lang="fr-LU" sz="2400" b="1" u="sng" dirty="0" err="1">
                <a:latin typeface="Arial" panose="020B0604020202020204" pitchFamily="34" charset="0"/>
                <a:cs typeface="Arial" panose="020B0604020202020204" pitchFamily="34" charset="0"/>
              </a:rPr>
              <a:t>fir</a:t>
            </a:r>
            <a:r>
              <a:rPr lang="fr-LU" sz="2400" b="1" u="sng" dirty="0">
                <a:latin typeface="Arial" panose="020B0604020202020204" pitchFamily="34" charset="0"/>
                <a:cs typeface="Arial" panose="020B0604020202020204" pitchFamily="34" charset="0"/>
              </a:rPr>
              <a:t> </a:t>
            </a:r>
            <a:r>
              <a:rPr lang="fr-LU" sz="2400" b="1" u="sng" dirty="0" err="1">
                <a:latin typeface="Arial" panose="020B0604020202020204" pitchFamily="34" charset="0"/>
                <a:cs typeface="Arial" panose="020B0604020202020204" pitchFamily="34" charset="0"/>
              </a:rPr>
              <a:t>Fraen</a:t>
            </a:r>
            <a:r>
              <a:rPr lang="fr-LU" sz="2400" b="1" u="sng" dirty="0">
                <a:latin typeface="Arial" panose="020B0604020202020204" pitchFamily="34" charset="0"/>
                <a:cs typeface="Arial" panose="020B0604020202020204" pitchFamily="34" charset="0"/>
              </a:rPr>
              <a:t> </a:t>
            </a:r>
            <a:r>
              <a:rPr lang="fr-LU" sz="2400" b="1" u="sng" dirty="0" err="1">
                <a:latin typeface="Arial" panose="020B0604020202020204" pitchFamily="34" charset="0"/>
                <a:cs typeface="Arial" panose="020B0604020202020204" pitchFamily="34" charset="0"/>
              </a:rPr>
              <a:t>déi</a:t>
            </a:r>
            <a:r>
              <a:rPr lang="fr-LU" sz="2400" b="1" u="sng" dirty="0">
                <a:latin typeface="Arial" panose="020B0604020202020204" pitchFamily="34" charset="0"/>
                <a:cs typeface="Arial" panose="020B0604020202020204" pitchFamily="34" charset="0"/>
              </a:rPr>
              <a:t> hier </a:t>
            </a:r>
            <a:r>
              <a:rPr lang="fr-LU" sz="2400" b="1" u="sng" dirty="0" err="1">
                <a:latin typeface="Arial" panose="020B0604020202020204" pitchFamily="34" charset="0"/>
                <a:cs typeface="Arial" panose="020B0604020202020204" pitchFamily="34" charset="0"/>
              </a:rPr>
              <a:t>Deeg</a:t>
            </a:r>
            <a:r>
              <a:rPr lang="fr-LU" sz="2400" b="1" u="sng" dirty="0">
                <a:latin typeface="Arial" panose="020B0604020202020204" pitchFamily="34" charset="0"/>
                <a:cs typeface="Arial" panose="020B0604020202020204" pitchFamily="34" charset="0"/>
              </a:rPr>
              <a:t> </a:t>
            </a:r>
            <a:r>
              <a:rPr lang="fr-LU" sz="2400" b="1" u="sng" dirty="0" err="1">
                <a:latin typeface="Arial" panose="020B0604020202020204" pitchFamily="34" charset="0"/>
                <a:cs typeface="Arial" panose="020B0604020202020204" pitchFamily="34" charset="0"/>
              </a:rPr>
              <a:t>kréien</a:t>
            </a:r>
            <a:endParaRPr lang="fr-LU" sz="2400" u="sng" dirty="0">
              <a:latin typeface="Arial" panose="020B0604020202020204" pitchFamily="34" charset="0"/>
              <a:cs typeface="Arial" panose="020B0604020202020204" pitchFamily="34" charset="0"/>
            </a:endParaRPr>
          </a:p>
        </p:txBody>
      </p:sp>
      <p:sp>
        <p:nvSpPr>
          <p:cNvPr id="7" name="ZoneTexte 6"/>
          <p:cNvSpPr txBox="1"/>
          <p:nvPr/>
        </p:nvSpPr>
        <p:spPr>
          <a:xfrm>
            <a:off x="941295" y="2259249"/>
            <a:ext cx="7067968" cy="4678204"/>
          </a:xfrm>
          <a:prstGeom prst="rect">
            <a:avLst/>
          </a:prstGeom>
          <a:noFill/>
        </p:spPr>
        <p:txBody>
          <a:bodyPr wrap="square" rtlCol="0">
            <a:spAutoFit/>
          </a:bodyPr>
          <a:lstStyle/>
          <a:p>
            <a:r>
              <a:rPr lang="fr-LU" sz="2800" b="1" u="sng" dirty="0"/>
              <a:t>Débat</a:t>
            </a:r>
            <a:r>
              <a:rPr lang="fr-LU" sz="2800" b="1" dirty="0"/>
              <a:t>: 6 octobre 2021 </a:t>
            </a:r>
          </a:p>
          <a:p>
            <a:endParaRPr lang="fr-LU" sz="2800" dirty="0" smtClean="0"/>
          </a:p>
          <a:p>
            <a:pPr algn="just"/>
            <a:r>
              <a:rPr lang="fr-LU" sz="2400" b="1" u="sng" dirty="0" smtClean="0"/>
              <a:t>But</a:t>
            </a:r>
            <a:r>
              <a:rPr lang="fr-LU" sz="2400" b="1" dirty="0"/>
              <a:t>:</a:t>
            </a:r>
            <a:r>
              <a:rPr lang="fr-LU" sz="2400" dirty="0"/>
              <a:t> Beaucoup de femmes souffrent de douleurs abdominales, de mal de dos et de jambes lors de leurs menstruations. Le manque d'énergie et la fatigue jouent un grand rôle et ces deux éléments sont ceux dont on a essentiellement besoin pour pouvoir travailler de façon exemplaire. Le but est donc d'accorder </a:t>
            </a:r>
            <a:r>
              <a:rPr lang="fr-LU" sz="2400" dirty="0" smtClean="0"/>
              <a:t>aux femmes </a:t>
            </a:r>
            <a:r>
              <a:rPr lang="fr-LU" sz="2400" dirty="0"/>
              <a:t>une dispense légale de 2 jours pour pouvoir rester à la maison en cas de douleurs importantes liées à leurs menstruations.</a:t>
            </a:r>
          </a:p>
          <a:p>
            <a:endParaRPr lang="fr-LU" dirty="0"/>
          </a:p>
        </p:txBody>
      </p:sp>
      <p:pic>
        <p:nvPicPr>
          <p:cNvPr id="8" name="Image 7"/>
          <p:cNvPicPr>
            <a:picLocks noChangeAspect="1"/>
          </p:cNvPicPr>
          <p:nvPr/>
        </p:nvPicPr>
        <p:blipFill>
          <a:blip r:embed="rId3"/>
          <a:stretch>
            <a:fillRect/>
          </a:stretch>
        </p:blipFill>
        <p:spPr>
          <a:xfrm>
            <a:off x="8294621" y="2544442"/>
            <a:ext cx="3333750" cy="3728478"/>
          </a:xfrm>
          <a:prstGeom prst="rect">
            <a:avLst/>
          </a:prstGeom>
          <a:effectLst>
            <a:outerShdw blurRad="50800" dist="50800" dir="5400000" algn="ctr" rotWithShape="0">
              <a:srgbClr val="000000"/>
            </a:outerShdw>
          </a:effectLst>
        </p:spPr>
      </p:pic>
      <p:sp>
        <p:nvSpPr>
          <p:cNvPr id="4" name="Espace réservé du numéro de diapositive 3"/>
          <p:cNvSpPr>
            <a:spLocks noGrp="1"/>
          </p:cNvSpPr>
          <p:nvPr>
            <p:ph type="sldNum" sz="quarter" idx="12"/>
          </p:nvPr>
        </p:nvSpPr>
        <p:spPr/>
        <p:txBody>
          <a:bodyPr/>
          <a:lstStyle/>
          <a:p>
            <a:fld id="{CA9E03D2-C399-4FB8-BC1A-71C2039434FC}" type="slidenum">
              <a:rPr lang="fr-LU" smtClean="0"/>
              <a:t>24</a:t>
            </a:fld>
            <a:endParaRPr lang="fr-LU" dirty="0"/>
          </a:p>
        </p:txBody>
      </p:sp>
    </p:spTree>
    <p:extLst>
      <p:ext uri="{BB962C8B-B14F-4D97-AF65-F5344CB8AC3E}">
        <p14:creationId xmlns:p14="http://schemas.microsoft.com/office/powerpoint/2010/main" val="4165221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275140" y="255495"/>
            <a:ext cx="4329953" cy="769441"/>
          </a:xfrm>
          <a:prstGeom prst="rect">
            <a:avLst/>
          </a:prstGeom>
          <a:noFill/>
        </p:spPr>
        <p:txBody>
          <a:bodyPr wrap="square" rtlCol="0">
            <a:spAutoFit/>
          </a:bodyPr>
          <a:lstStyle/>
          <a:p>
            <a:r>
              <a:rPr lang="fr-LU" sz="4400" b="1" u="sng" dirty="0">
                <a:latin typeface="+mj-lt"/>
              </a:rPr>
              <a:t>Conclusions</a:t>
            </a:r>
            <a:endParaRPr lang="fr-LU" sz="4400" b="1" dirty="0">
              <a:latin typeface="+mj-lt"/>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250" y="1024935"/>
            <a:ext cx="4486006" cy="2990671"/>
          </a:xfrm>
          <a:prstGeom prst="rect">
            <a:avLst/>
          </a:prstGeom>
        </p:spPr>
      </p:pic>
      <p:sp>
        <p:nvSpPr>
          <p:cNvPr id="3" name="ZoneTexte 2"/>
          <p:cNvSpPr txBox="1"/>
          <p:nvPr/>
        </p:nvSpPr>
        <p:spPr>
          <a:xfrm>
            <a:off x="6055791" y="787191"/>
            <a:ext cx="5154754" cy="3570208"/>
          </a:xfrm>
          <a:prstGeom prst="rect">
            <a:avLst/>
          </a:prstGeom>
          <a:noFill/>
        </p:spPr>
        <p:txBody>
          <a:bodyPr wrap="square" rtlCol="0">
            <a:spAutoFit/>
          </a:bodyPr>
          <a:lstStyle/>
          <a:p>
            <a:pPr algn="just"/>
            <a:r>
              <a:rPr lang="fr-LU" sz="1600" dirty="0" smtClean="0"/>
              <a:t>La recherche de solutions adaptées pour soutenir les personnes qui connaissent des difficultés suite à des dysménorrhées nécessite une approche pluridisciplinaire et transversale et donc la concertation de plusieurs ministères, notamment le ministère </a:t>
            </a:r>
            <a:r>
              <a:rPr lang="fr-LU" sz="1600" dirty="0"/>
              <a:t>de l'Éducation nationale, de l'Enfance et de la Jeunesse </a:t>
            </a:r>
            <a:r>
              <a:rPr lang="fr-LU" sz="1600" dirty="0" smtClean="0"/>
              <a:t>en vue de </a:t>
            </a:r>
            <a:r>
              <a:rPr lang="fr-LU" sz="1600" dirty="0" err="1" smtClean="0"/>
              <a:t>détabouiser</a:t>
            </a:r>
            <a:r>
              <a:rPr lang="fr-LU" sz="1600" dirty="0" smtClean="0"/>
              <a:t> le sujet au niveau scolaire, le ministère de la Santé en vue d’actions de prévention et d’aides contre les douleurs, le ministère du Travail en vue de l’élaboration d’une campagne de sensibilisation auprès des entreprises - pour laquelle Monsieur le Ministre du Travail a signalé son accord - , et le ministère de l’Égalité entre les femmes et les hommes, étant donné que la problématique défavorise les </a:t>
            </a:r>
            <a:r>
              <a:rPr lang="fr-LU" sz="1600" dirty="0"/>
              <a:t>femmes. </a:t>
            </a:r>
            <a:endParaRPr lang="fr-LU" sz="1200" dirty="0"/>
          </a:p>
          <a:p>
            <a:endParaRPr lang="fr-LU" dirty="0"/>
          </a:p>
        </p:txBody>
      </p:sp>
      <p:sp>
        <p:nvSpPr>
          <p:cNvPr id="4" name="ZoneTexte 3"/>
          <p:cNvSpPr txBox="1"/>
          <p:nvPr/>
        </p:nvSpPr>
        <p:spPr>
          <a:xfrm>
            <a:off x="1041094" y="4149534"/>
            <a:ext cx="10456336" cy="2462213"/>
          </a:xfrm>
          <a:prstGeom prst="rect">
            <a:avLst/>
          </a:prstGeom>
          <a:noFill/>
        </p:spPr>
        <p:txBody>
          <a:bodyPr wrap="square" rtlCol="0">
            <a:spAutoFit/>
          </a:bodyPr>
          <a:lstStyle/>
          <a:p>
            <a:pPr algn="just"/>
            <a:r>
              <a:rPr lang="fr-LU" sz="1400" dirty="0" smtClean="0"/>
              <a:t>Une </a:t>
            </a:r>
            <a:r>
              <a:rPr lang="fr-LU" sz="1400" b="1" dirty="0"/>
              <a:t>réunion jointe </a:t>
            </a:r>
            <a:r>
              <a:rPr lang="fr-LU" sz="1400" dirty="0" smtClean="0"/>
              <a:t>(4 février 2022) avec </a:t>
            </a:r>
            <a:r>
              <a:rPr lang="fr-LU" sz="1400" dirty="0"/>
              <a:t>la Commission de la Santé et des Sports, la Commission de l'Éducation nationale, de l'Enfance, de la Jeunesse, de l'Enseignement supérieur et de la Recherche, la Commission du Travail, de l'Emploi et de la Sécurité sociale et la Commission des Affaires intérieures et de </a:t>
            </a:r>
            <a:r>
              <a:rPr lang="fr-LU" sz="1400" dirty="0" smtClean="0"/>
              <a:t>l‘Égalité entre </a:t>
            </a:r>
            <a:r>
              <a:rPr lang="fr-LU" sz="1400" dirty="0"/>
              <a:t>les femmes et les </a:t>
            </a:r>
            <a:r>
              <a:rPr lang="fr-LU" sz="1400" dirty="0" smtClean="0"/>
              <a:t>hommes, a été décidée pour trouver des solutions avec une approche pluridisciplinaire et transversale avec les 4 ministres concernés, qui sont priés de présenter les actions déjà réalisées ainsi que les actions futures en vue de trouver des solutions. Le sujet sera ainsi intensifié dans les programmes scolaires et une discussion sur le volet « maladie » sera menée afin de créer une nouvelle catégorie d’incapacité de travail. Lors de la </a:t>
            </a:r>
            <a:r>
              <a:rPr lang="fr-LU" sz="1400" b="1" dirty="0" smtClean="0"/>
              <a:t>réunion jointe du 4 février 2022 </a:t>
            </a:r>
            <a:r>
              <a:rPr lang="fr-LU" sz="1400" dirty="0" smtClean="0"/>
              <a:t>les 3 aspects suivants ont été évoquées :  </a:t>
            </a:r>
            <a:r>
              <a:rPr lang="fr-LU" sz="1400" dirty="0"/>
              <a:t> </a:t>
            </a:r>
          </a:p>
          <a:p>
            <a:pPr algn="just"/>
            <a:r>
              <a:rPr lang="fr-LU" sz="1400" dirty="0"/>
              <a:t>1. </a:t>
            </a:r>
            <a:r>
              <a:rPr lang="fr-LU" sz="1400" dirty="0" smtClean="0"/>
              <a:t>rechercher la flexibilité </a:t>
            </a:r>
            <a:r>
              <a:rPr lang="fr-LU" sz="1400" dirty="0"/>
              <a:t>dans les relations de travail ainsi que </a:t>
            </a:r>
            <a:r>
              <a:rPr lang="fr-LU" sz="1400" dirty="0" smtClean="0"/>
              <a:t>mener une </a:t>
            </a:r>
            <a:r>
              <a:rPr lang="fr-LU" sz="1400" dirty="0"/>
              <a:t>campagne d’information </a:t>
            </a:r>
            <a:r>
              <a:rPr lang="fr-LU" sz="1400" dirty="0" smtClean="0"/>
              <a:t>et de sensibilisation auprès </a:t>
            </a:r>
            <a:r>
              <a:rPr lang="fr-LU" sz="1400" dirty="0"/>
              <a:t>des entreprises qui devrait en faire </a:t>
            </a:r>
            <a:r>
              <a:rPr lang="fr-LU" sz="1400" dirty="0" smtClean="0"/>
              <a:t>état </a:t>
            </a:r>
            <a:endParaRPr lang="fr-LU" sz="1400" dirty="0"/>
          </a:p>
          <a:p>
            <a:pPr algn="just"/>
            <a:r>
              <a:rPr lang="fr-LU" sz="1400" dirty="0"/>
              <a:t>2. </a:t>
            </a:r>
            <a:r>
              <a:rPr lang="fr-LU" sz="1400" dirty="0" smtClean="0"/>
              <a:t>mettre en place dans les écoles l’emploi de </a:t>
            </a:r>
            <a:r>
              <a:rPr lang="fr-LU" sz="1400" dirty="0"/>
              <a:t>jetons réutilisables dans les distributeurs de produits d’hygiène </a:t>
            </a:r>
            <a:r>
              <a:rPr lang="fr-LU" sz="1400" dirty="0" smtClean="0"/>
              <a:t>féminine </a:t>
            </a:r>
            <a:endParaRPr lang="fr-LU" sz="1400" dirty="0"/>
          </a:p>
          <a:p>
            <a:pPr algn="just"/>
            <a:r>
              <a:rPr lang="fr-LU" sz="1400" dirty="0"/>
              <a:t>3. </a:t>
            </a:r>
            <a:r>
              <a:rPr lang="fr-LU" sz="1400" dirty="0" smtClean="0"/>
              <a:t>demander un </a:t>
            </a:r>
            <a:r>
              <a:rPr lang="fr-LU" sz="1400" dirty="0"/>
              <a:t>retour d’information relatif aux campagnes envisagées par le ministère de l'Égalité entre les femmes et les </a:t>
            </a:r>
            <a:r>
              <a:rPr lang="fr-LU" sz="1400" dirty="0" smtClean="0"/>
              <a:t>hommes.</a:t>
            </a:r>
            <a:endParaRPr lang="fr-LU" sz="1400" dirty="0"/>
          </a:p>
        </p:txBody>
      </p:sp>
      <p:sp>
        <p:nvSpPr>
          <p:cNvPr id="5" name="Espace réservé du numéro de diapositive 4"/>
          <p:cNvSpPr>
            <a:spLocks noGrp="1"/>
          </p:cNvSpPr>
          <p:nvPr>
            <p:ph type="sldNum" sz="quarter" idx="12"/>
          </p:nvPr>
        </p:nvSpPr>
        <p:spPr>
          <a:xfrm>
            <a:off x="11319569" y="6246622"/>
            <a:ext cx="579120" cy="365125"/>
          </a:xfrm>
        </p:spPr>
        <p:txBody>
          <a:bodyPr/>
          <a:lstStyle/>
          <a:p>
            <a:r>
              <a:rPr lang="fr-LU" dirty="0" smtClean="0"/>
              <a:t>25</a:t>
            </a:r>
            <a:endParaRPr lang="fr-LU" dirty="0"/>
          </a:p>
        </p:txBody>
      </p:sp>
    </p:spTree>
    <p:extLst>
      <p:ext uri="{BB962C8B-B14F-4D97-AF65-F5344CB8AC3E}">
        <p14:creationId xmlns:p14="http://schemas.microsoft.com/office/powerpoint/2010/main" val="4208566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0874" y="1399631"/>
            <a:ext cx="10515600" cy="1325563"/>
          </a:xfrm>
        </p:spPr>
        <p:txBody>
          <a:bodyPr>
            <a:normAutofit/>
          </a:bodyPr>
          <a:lstStyle/>
          <a:p>
            <a:r>
              <a:rPr lang="de-DE" sz="2400" b="1" u="sng" dirty="0">
                <a:latin typeface="Arial" panose="020B0604020202020204" pitchFamily="34" charset="0"/>
                <a:cs typeface="Arial" panose="020B0604020202020204" pitchFamily="34" charset="0"/>
              </a:rPr>
              <a:t>"Nein" zur neuen Reform betreffend die Ausbildung zum/r Erzieher/in </a:t>
            </a:r>
            <a:r>
              <a:rPr lang="de-DE" sz="2400" b="1" u="sng" dirty="0" err="1">
                <a:latin typeface="Arial" panose="020B0604020202020204" pitchFamily="34" charset="0"/>
                <a:cs typeface="Arial" panose="020B0604020202020204" pitchFamily="34" charset="0"/>
              </a:rPr>
              <a:t>in</a:t>
            </a:r>
            <a:r>
              <a:rPr lang="de-DE" sz="2400" b="1" u="sng" dirty="0">
                <a:latin typeface="Arial" panose="020B0604020202020204" pitchFamily="34" charset="0"/>
                <a:cs typeface="Arial" panose="020B0604020202020204" pitchFamily="34" charset="0"/>
              </a:rPr>
              <a:t> Luxemburg</a:t>
            </a:r>
          </a:p>
        </p:txBody>
      </p:sp>
      <p:sp>
        <p:nvSpPr>
          <p:cNvPr id="3" name="Espace réservé du contenu 2"/>
          <p:cNvSpPr>
            <a:spLocks noGrp="1"/>
          </p:cNvSpPr>
          <p:nvPr>
            <p:ph idx="1"/>
          </p:nvPr>
        </p:nvSpPr>
        <p:spPr>
          <a:xfrm>
            <a:off x="690875" y="2725194"/>
            <a:ext cx="6503139" cy="4351338"/>
          </a:xfrm>
        </p:spPr>
        <p:txBody>
          <a:bodyPr>
            <a:normAutofit/>
          </a:bodyPr>
          <a:lstStyle/>
          <a:p>
            <a:r>
              <a:rPr lang="fr-LU" b="1" u="sng" dirty="0"/>
              <a:t>Débat</a:t>
            </a:r>
            <a:r>
              <a:rPr lang="fr-LU" b="1" dirty="0"/>
              <a:t>: 19 octobre 2021 </a:t>
            </a:r>
          </a:p>
          <a:p>
            <a:endParaRPr lang="fr-LU" dirty="0"/>
          </a:p>
          <a:p>
            <a:pPr algn="just"/>
            <a:r>
              <a:rPr lang="fr-LU" sz="2400" b="1" u="sng" dirty="0"/>
              <a:t>But</a:t>
            </a:r>
            <a:r>
              <a:rPr lang="fr-LU" sz="2400" b="1" dirty="0"/>
              <a:t>: </a:t>
            </a:r>
            <a:r>
              <a:rPr lang="fr-LU" sz="2400" dirty="0"/>
              <a:t>évaluer la nouvelle réforme de la formation des éducateurs de manière éthiquement correcte et arrêter la mise en œuvre de cette innovation afin d'assurer la qualité éducative au </a:t>
            </a:r>
            <a:r>
              <a:rPr lang="fr-LU" sz="2400" dirty="0" smtClean="0"/>
              <a:t>Luxembourg</a:t>
            </a:r>
            <a:endParaRPr lang="fr-LU" sz="2400" dirty="0"/>
          </a:p>
        </p:txBody>
      </p:sp>
      <p:pic>
        <p:nvPicPr>
          <p:cNvPr id="4" name="Image 3"/>
          <p:cNvPicPr>
            <a:picLocks noChangeAspect="1"/>
          </p:cNvPicPr>
          <p:nvPr/>
        </p:nvPicPr>
        <p:blipFill>
          <a:blip r:embed="rId2"/>
          <a:stretch>
            <a:fillRect/>
          </a:stretch>
        </p:blipFill>
        <p:spPr>
          <a:xfrm>
            <a:off x="2836035" y="645737"/>
            <a:ext cx="6750996" cy="753894"/>
          </a:xfrm>
          <a:prstGeom prst="rect">
            <a:avLst/>
          </a:prstGeom>
        </p:spPr>
      </p:pic>
      <p:pic>
        <p:nvPicPr>
          <p:cNvPr id="5" name="Image 4"/>
          <p:cNvPicPr>
            <a:picLocks noChangeAspect="1"/>
          </p:cNvPicPr>
          <p:nvPr/>
        </p:nvPicPr>
        <p:blipFill>
          <a:blip r:embed="rId3"/>
          <a:stretch>
            <a:fillRect/>
          </a:stretch>
        </p:blipFill>
        <p:spPr>
          <a:xfrm>
            <a:off x="7875046" y="2351829"/>
            <a:ext cx="3190875" cy="3875657"/>
          </a:xfrm>
          <a:prstGeom prst="rect">
            <a:avLst/>
          </a:prstGeom>
          <a:effectLst>
            <a:outerShdw blurRad="50800" dist="50800" dir="5400000" algn="ctr" rotWithShape="0">
              <a:srgbClr val="000000"/>
            </a:outerShdw>
          </a:effectLst>
        </p:spPr>
      </p:pic>
      <p:sp>
        <p:nvSpPr>
          <p:cNvPr id="6" name="Espace réservé du numéro de diapositive 5"/>
          <p:cNvSpPr>
            <a:spLocks noGrp="1"/>
          </p:cNvSpPr>
          <p:nvPr>
            <p:ph type="sldNum" sz="quarter" idx="12"/>
          </p:nvPr>
        </p:nvSpPr>
        <p:spPr>
          <a:xfrm>
            <a:off x="8839200" y="6338062"/>
            <a:ext cx="2837688" cy="365125"/>
          </a:xfrm>
        </p:spPr>
        <p:txBody>
          <a:bodyPr/>
          <a:lstStyle/>
          <a:p>
            <a:fld id="{CA9E03D2-C399-4FB8-BC1A-71C2039434FC}" type="slidenum">
              <a:rPr lang="fr-LU" smtClean="0"/>
              <a:t>26</a:t>
            </a:fld>
            <a:endParaRPr lang="fr-LU" dirty="0"/>
          </a:p>
        </p:txBody>
      </p:sp>
    </p:spTree>
    <p:extLst>
      <p:ext uri="{BB962C8B-B14F-4D97-AF65-F5344CB8AC3E}">
        <p14:creationId xmlns:p14="http://schemas.microsoft.com/office/powerpoint/2010/main" val="2140772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5830" y="-232611"/>
            <a:ext cx="3932237" cy="1600200"/>
          </a:xfrm>
        </p:spPr>
        <p:txBody>
          <a:bodyPr>
            <a:normAutofit/>
          </a:bodyPr>
          <a:lstStyle/>
          <a:p>
            <a:r>
              <a:rPr lang="fr-LU" sz="4400" b="1" u="sng" dirty="0"/>
              <a:t>Conclusions</a:t>
            </a:r>
            <a:endParaRPr lang="fr-LU" sz="4400" b="1" dirty="0"/>
          </a:p>
        </p:txBody>
      </p:sp>
      <p:pic>
        <p:nvPicPr>
          <p:cNvPr id="8" name="Espace réservé du contenu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98" r="7798"/>
          <a:stretch>
            <a:fillRect/>
          </a:stretch>
        </p:blipFill>
        <p:spPr>
          <a:xfrm>
            <a:off x="855830" y="1682496"/>
            <a:ext cx="4555063" cy="3596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Espace réservé du texte 8"/>
          <p:cNvSpPr>
            <a:spLocks noGrp="1"/>
          </p:cNvSpPr>
          <p:nvPr>
            <p:ph type="body" sz="half" idx="2"/>
          </p:nvPr>
        </p:nvSpPr>
        <p:spPr>
          <a:xfrm>
            <a:off x="5983243" y="745250"/>
            <a:ext cx="4868278" cy="4283949"/>
          </a:xfrm>
        </p:spPr>
        <p:txBody>
          <a:bodyPr>
            <a:noAutofit/>
          </a:bodyPr>
          <a:lstStyle/>
          <a:p>
            <a:pPr algn="just"/>
            <a:r>
              <a:rPr lang="fr-LU" sz="1900" dirty="0"/>
              <a:t>Il est observé que la pétition publique n°1879 marque son désaccord avec un projet-pilote qui sera évalué au cours de l’année </a:t>
            </a:r>
            <a:r>
              <a:rPr lang="fr-LU" sz="1900" dirty="0" smtClean="0"/>
              <a:t>scolaire en cours </a:t>
            </a:r>
            <a:r>
              <a:rPr lang="fr-LU" sz="1900" dirty="0"/>
              <a:t>(2021/2022), le ministre de Ministre de l'Éducation nationale, de l'Enfance et de la Jeunesse </a:t>
            </a:r>
            <a:r>
              <a:rPr lang="fr-LU" sz="1900" dirty="0" smtClean="0"/>
              <a:t>s’étant </a:t>
            </a:r>
            <a:r>
              <a:rPr lang="fr-LU" sz="1900" dirty="0"/>
              <a:t>montré ouvert au dialogue et à une évaluation à la suite dudit projet-pilote qui permettra, le cas échéant, d’adapter le projet si nécessaire. Il est constaté que le ministre a également évoqué un deuxième site du LTPES. Du côté de la Chambre des Députés, la Commission de l'Éducation nationale, de l'Enfance, de la Jeunesse, de l'Enseignement supérieur et de la Recherche est la </a:t>
            </a:r>
            <a:r>
              <a:rPr lang="fr-LU" sz="1900" dirty="0" smtClean="0"/>
              <a:t>commission </a:t>
            </a:r>
            <a:r>
              <a:rPr lang="fr-LU" sz="1900" dirty="0"/>
              <a:t>parlementaire compétente pour assurer un tel suivi.</a:t>
            </a:r>
          </a:p>
        </p:txBody>
      </p:sp>
      <p:sp>
        <p:nvSpPr>
          <p:cNvPr id="3" name="Rectangle 2"/>
          <p:cNvSpPr/>
          <p:nvPr/>
        </p:nvSpPr>
        <p:spPr>
          <a:xfrm>
            <a:off x="682868" y="5492526"/>
            <a:ext cx="10168653" cy="1077218"/>
          </a:xfrm>
          <a:prstGeom prst="rect">
            <a:avLst/>
          </a:prstGeom>
        </p:spPr>
        <p:txBody>
          <a:bodyPr wrap="square">
            <a:spAutoFit/>
          </a:bodyPr>
          <a:lstStyle/>
          <a:p>
            <a:pPr algn="just"/>
            <a:r>
              <a:rPr lang="fr-LU" sz="1600" dirty="0" smtClean="0"/>
              <a:t>Le </a:t>
            </a:r>
            <a:r>
              <a:rPr lang="fr-LU" sz="1600" dirty="0"/>
              <a:t>ministre de l'Éducation nationale, de l'Enfance et de la </a:t>
            </a:r>
            <a:r>
              <a:rPr lang="fr-LU" sz="1600" dirty="0" smtClean="0"/>
              <a:t>Jeunesse s’étant prononcé en faveur d’une amélioration du dialogue avec les 3 syndicats des éducateurs, une réunion a été organisée. Par la suite un </a:t>
            </a:r>
            <a:r>
              <a:rPr lang="fr-LU" sz="1600" b="1" dirty="0"/>
              <a:t>accord </a:t>
            </a:r>
            <a:r>
              <a:rPr lang="fr-LU" sz="1600" dirty="0"/>
              <a:t>a été trouvé </a:t>
            </a:r>
            <a:r>
              <a:rPr lang="fr-LU" sz="1600" b="1" dirty="0"/>
              <a:t>le 16 novembre 2021</a:t>
            </a:r>
            <a:r>
              <a:rPr lang="fr-LU" sz="1600" dirty="0"/>
              <a:t> entre le ministère de l'Éducation nationale, de l'Enfance et de la Jeunesse et les 3 syndicats des éducateurs. </a:t>
            </a:r>
          </a:p>
        </p:txBody>
      </p:sp>
      <p:sp>
        <p:nvSpPr>
          <p:cNvPr id="4" name="Espace réservé du numéro de diapositive 3"/>
          <p:cNvSpPr>
            <a:spLocks noGrp="1"/>
          </p:cNvSpPr>
          <p:nvPr>
            <p:ph type="sldNum" sz="quarter" idx="12"/>
          </p:nvPr>
        </p:nvSpPr>
        <p:spPr>
          <a:xfrm>
            <a:off x="8756904" y="6200382"/>
            <a:ext cx="2743200" cy="365125"/>
          </a:xfrm>
        </p:spPr>
        <p:txBody>
          <a:bodyPr/>
          <a:lstStyle/>
          <a:p>
            <a:fld id="{CA9E03D2-C399-4FB8-BC1A-71C2039434FC}" type="slidenum">
              <a:rPr lang="fr-LU" smtClean="0"/>
              <a:t>27</a:t>
            </a:fld>
            <a:endParaRPr lang="fr-LU" dirty="0"/>
          </a:p>
        </p:txBody>
      </p:sp>
    </p:spTree>
    <p:extLst>
      <p:ext uri="{BB962C8B-B14F-4D97-AF65-F5344CB8AC3E}">
        <p14:creationId xmlns:p14="http://schemas.microsoft.com/office/powerpoint/2010/main" val="49284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9389" y="1399630"/>
            <a:ext cx="10515600" cy="1325563"/>
          </a:xfrm>
        </p:spPr>
        <p:txBody>
          <a:bodyPr>
            <a:normAutofit/>
          </a:bodyPr>
          <a:lstStyle/>
          <a:p>
            <a:r>
              <a:rPr lang="de-DE" sz="2400" b="1" u="sng" dirty="0">
                <a:latin typeface="Arial" panose="020B0604020202020204" pitchFamily="34" charset="0"/>
                <a:cs typeface="Arial" panose="020B0604020202020204" pitchFamily="34" charset="0"/>
              </a:rPr>
              <a:t>E Referendum </a:t>
            </a:r>
            <a:r>
              <a:rPr lang="de-DE" sz="2400" b="1" u="sng" dirty="0" err="1">
                <a:latin typeface="Arial" panose="020B0604020202020204" pitchFamily="34" charset="0"/>
                <a:cs typeface="Arial" panose="020B0604020202020204" pitchFamily="34" charset="0"/>
              </a:rPr>
              <a:t>iwwert</a:t>
            </a:r>
            <a:r>
              <a:rPr lang="de-DE" sz="2400" b="1" u="sng" dirty="0">
                <a:latin typeface="Arial" panose="020B0604020202020204" pitchFamily="34" charset="0"/>
                <a:cs typeface="Arial" panose="020B0604020202020204" pitchFamily="34" charset="0"/>
              </a:rPr>
              <a:t> </a:t>
            </a:r>
            <a:r>
              <a:rPr lang="de-DE" sz="2400" b="1" u="sng" dirty="0" err="1">
                <a:latin typeface="Arial" panose="020B0604020202020204" pitchFamily="34" charset="0"/>
                <a:cs typeface="Arial" panose="020B0604020202020204" pitchFamily="34" charset="0"/>
              </a:rPr>
              <a:t>ons</a:t>
            </a:r>
            <a:r>
              <a:rPr lang="de-DE" sz="2400" b="1" u="sng" dirty="0">
                <a:latin typeface="Arial" panose="020B0604020202020204" pitchFamily="34" charset="0"/>
                <a:cs typeface="Arial" panose="020B0604020202020204" pitchFamily="34" charset="0"/>
              </a:rPr>
              <a:t> Verfassungsreform</a:t>
            </a:r>
          </a:p>
        </p:txBody>
      </p:sp>
      <p:sp>
        <p:nvSpPr>
          <p:cNvPr id="3" name="Espace réservé du contenu 2"/>
          <p:cNvSpPr>
            <a:spLocks noGrp="1"/>
          </p:cNvSpPr>
          <p:nvPr>
            <p:ph idx="1"/>
          </p:nvPr>
        </p:nvSpPr>
        <p:spPr>
          <a:xfrm>
            <a:off x="529389" y="2506662"/>
            <a:ext cx="7372951" cy="4351338"/>
          </a:xfrm>
        </p:spPr>
        <p:txBody>
          <a:bodyPr>
            <a:normAutofit/>
          </a:bodyPr>
          <a:lstStyle/>
          <a:p>
            <a:r>
              <a:rPr lang="fr-LU" b="1" u="sng" dirty="0"/>
              <a:t>Débat</a:t>
            </a:r>
            <a:r>
              <a:rPr lang="fr-LU" b="1" dirty="0"/>
              <a:t>: 25 novembre 2021</a:t>
            </a:r>
          </a:p>
          <a:p>
            <a:endParaRPr lang="fr-LU" dirty="0"/>
          </a:p>
          <a:p>
            <a:pPr algn="just"/>
            <a:r>
              <a:rPr lang="fr-LU" sz="2400" b="1" u="sng" dirty="0"/>
              <a:t>But</a:t>
            </a:r>
            <a:r>
              <a:rPr lang="fr-LU" sz="2400" b="1" dirty="0"/>
              <a:t>: </a:t>
            </a:r>
            <a:r>
              <a:rPr lang="fr-LU" sz="2400" dirty="0"/>
              <a:t>Le but est que le Gouvernement ou la Chambre des Députés organise un référendum sur la réforme constitutionnelle, et permette ainsi aux électeurs de se prononcer sur la nouvelle Constitution.</a:t>
            </a:r>
            <a:endParaRPr lang="fr-LU" sz="2400" u="sng" dirty="0"/>
          </a:p>
          <a:p>
            <a:pPr marL="457200" lvl="1" indent="0">
              <a:buNone/>
            </a:pPr>
            <a:endParaRPr lang="fr-LU" u="sng" dirty="0"/>
          </a:p>
        </p:txBody>
      </p:sp>
      <p:pic>
        <p:nvPicPr>
          <p:cNvPr id="4" name="Image 3"/>
          <p:cNvPicPr>
            <a:picLocks noChangeAspect="1"/>
          </p:cNvPicPr>
          <p:nvPr/>
        </p:nvPicPr>
        <p:blipFill>
          <a:blip r:embed="rId2"/>
          <a:stretch>
            <a:fillRect/>
          </a:stretch>
        </p:blipFill>
        <p:spPr>
          <a:xfrm>
            <a:off x="2836035" y="645737"/>
            <a:ext cx="6750996" cy="753894"/>
          </a:xfrm>
          <a:prstGeom prst="rect">
            <a:avLst/>
          </a:prstGeom>
        </p:spPr>
      </p:pic>
      <p:pic>
        <p:nvPicPr>
          <p:cNvPr id="5" name="Image 4"/>
          <p:cNvPicPr>
            <a:picLocks noChangeAspect="1"/>
          </p:cNvPicPr>
          <p:nvPr/>
        </p:nvPicPr>
        <p:blipFill>
          <a:blip r:embed="rId3"/>
          <a:stretch>
            <a:fillRect/>
          </a:stretch>
        </p:blipFill>
        <p:spPr>
          <a:xfrm>
            <a:off x="8024931" y="1831974"/>
            <a:ext cx="3124200" cy="4000500"/>
          </a:xfrm>
          <a:prstGeom prst="rect">
            <a:avLst/>
          </a:prstGeom>
          <a:effectLst>
            <a:outerShdw blurRad="50800" dist="50800" dir="5400000" algn="ctr" rotWithShape="0">
              <a:srgbClr val="000000"/>
            </a:outerShdw>
          </a:effectLst>
        </p:spPr>
      </p:pic>
      <p:sp>
        <p:nvSpPr>
          <p:cNvPr id="6" name="Espace réservé du numéro de diapositive 5"/>
          <p:cNvSpPr>
            <a:spLocks noGrp="1"/>
          </p:cNvSpPr>
          <p:nvPr>
            <p:ph type="sldNum" sz="quarter" idx="12"/>
          </p:nvPr>
        </p:nvSpPr>
        <p:spPr>
          <a:xfrm>
            <a:off x="8866632" y="6264817"/>
            <a:ext cx="2743200" cy="365125"/>
          </a:xfrm>
        </p:spPr>
        <p:txBody>
          <a:bodyPr/>
          <a:lstStyle/>
          <a:p>
            <a:fld id="{CA9E03D2-C399-4FB8-BC1A-71C2039434FC}" type="slidenum">
              <a:rPr lang="fr-LU" smtClean="0"/>
              <a:t>28</a:t>
            </a:fld>
            <a:endParaRPr lang="fr-LU" dirty="0"/>
          </a:p>
        </p:txBody>
      </p:sp>
    </p:spTree>
    <p:extLst>
      <p:ext uri="{BB962C8B-B14F-4D97-AF65-F5344CB8AC3E}">
        <p14:creationId xmlns:p14="http://schemas.microsoft.com/office/powerpoint/2010/main" val="3158619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LU" b="1" u="sng" dirty="0"/>
              <a:t>Conclusions</a:t>
            </a:r>
            <a:endParaRPr lang="fr-LU" b="1" dirty="0"/>
          </a:p>
        </p:txBody>
      </p:sp>
      <p:sp>
        <p:nvSpPr>
          <p:cNvPr id="3" name="Espace réservé du contenu 2"/>
          <p:cNvSpPr>
            <a:spLocks noGrp="1"/>
          </p:cNvSpPr>
          <p:nvPr>
            <p:ph idx="1"/>
          </p:nvPr>
        </p:nvSpPr>
        <p:spPr>
          <a:xfrm>
            <a:off x="539496" y="1619249"/>
            <a:ext cx="5468112" cy="4737101"/>
          </a:xfrm>
        </p:spPr>
        <p:txBody>
          <a:bodyPr>
            <a:normAutofit fontScale="92500"/>
          </a:bodyPr>
          <a:lstStyle/>
          <a:p>
            <a:pPr marL="457200" lvl="1" indent="0" algn="just">
              <a:buNone/>
            </a:pPr>
            <a:r>
              <a:rPr lang="fr-LU" sz="2300" dirty="0"/>
              <a:t>Il est constaté qu’il n’existe pas de volonté au sein de la Chambre des Députés pour demander un référendum se substituant au deuxième vote constitutionnel sur les quatre propositions de révision, conformément à l’article 114, alinéa 3, de la Constitution. De plus, il est pris acte de la demande des pétitionnaires que les citoyens soient davantage informés sur les textes desdites propositions de révision. Ainsi, l’organisation d’une vaste campagne </a:t>
            </a:r>
            <a:r>
              <a:rPr lang="fr-LU" sz="2300" dirty="0" smtClean="0"/>
              <a:t>d’information dans les 3 langues administratives, </a:t>
            </a:r>
            <a:r>
              <a:rPr lang="fr-LU" sz="2300" dirty="0"/>
              <a:t>à savoir </a:t>
            </a:r>
            <a:r>
              <a:rPr lang="fr-LU" sz="2300" dirty="0" smtClean="0"/>
              <a:t>le luxembourgeois</a:t>
            </a:r>
            <a:r>
              <a:rPr lang="fr-LU" sz="2300" dirty="0"/>
              <a:t>, </a:t>
            </a:r>
            <a:r>
              <a:rPr lang="fr-LU" sz="2300" dirty="0" smtClean="0"/>
              <a:t>le français </a:t>
            </a:r>
            <a:r>
              <a:rPr lang="fr-LU" sz="2300" dirty="0"/>
              <a:t>et allemand </a:t>
            </a:r>
            <a:r>
              <a:rPr lang="fr-LU" sz="2300" dirty="0" smtClean="0"/>
              <a:t>,voire </a:t>
            </a:r>
            <a:r>
              <a:rPr lang="fr-LU" sz="2300" dirty="0"/>
              <a:t>une extension de cette dernière, est à intensifier.</a:t>
            </a:r>
          </a:p>
          <a:p>
            <a:pPr marL="457200" lvl="1" indent="0" algn="just">
              <a:buNone/>
            </a:pPr>
            <a:endParaRPr lang="fr-LU"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4335" y="2323927"/>
            <a:ext cx="4679465" cy="3119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Espace réservé du numéro de diapositive 3"/>
          <p:cNvSpPr>
            <a:spLocks noGrp="1"/>
          </p:cNvSpPr>
          <p:nvPr>
            <p:ph type="sldNum" sz="quarter" idx="12"/>
          </p:nvPr>
        </p:nvSpPr>
        <p:spPr>
          <a:xfrm>
            <a:off x="8610600" y="6173787"/>
            <a:ext cx="2743200" cy="365125"/>
          </a:xfrm>
        </p:spPr>
        <p:txBody>
          <a:bodyPr/>
          <a:lstStyle/>
          <a:p>
            <a:fld id="{CA9E03D2-C399-4FB8-BC1A-71C2039434FC}" type="slidenum">
              <a:rPr lang="fr-LU" smtClean="0"/>
              <a:t>29</a:t>
            </a:fld>
            <a:endParaRPr lang="fr-LU" dirty="0"/>
          </a:p>
        </p:txBody>
      </p:sp>
    </p:spTree>
    <p:extLst>
      <p:ext uri="{BB962C8B-B14F-4D97-AF65-F5344CB8AC3E}">
        <p14:creationId xmlns:p14="http://schemas.microsoft.com/office/powerpoint/2010/main" val="59389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71524" y="2775557"/>
            <a:ext cx="10239375" cy="2215991"/>
          </a:xfrm>
          <a:prstGeom prst="rect">
            <a:avLst/>
          </a:prstGeom>
        </p:spPr>
        <p:txBody>
          <a:bodyPr wrap="square">
            <a:spAutoFit/>
          </a:bodyPr>
          <a:lstStyle/>
          <a:p>
            <a:pPr algn="just">
              <a:spcAft>
                <a:spcPts val="0"/>
              </a:spcAft>
            </a:pPr>
            <a:r>
              <a:rPr lang="fr-LU" sz="2400" dirty="0">
                <a:ea typeface="Calibri" panose="020F0502020204030204" pitchFamily="34" charset="0"/>
                <a:cs typeface="Arial" panose="020B0604020202020204" pitchFamily="34" charset="0"/>
              </a:rPr>
              <a:t>Depuis le 12 mars 2014 (= dépôt de la première pétition publique) jusqu’au </a:t>
            </a:r>
            <a:r>
              <a:rPr lang="fr-LU" sz="2400" dirty="0" smtClean="0">
                <a:ea typeface="Calibri" panose="020F0502020204030204" pitchFamily="34" charset="0"/>
                <a:cs typeface="Arial" panose="020B0604020202020204" pitchFamily="34" charset="0"/>
              </a:rPr>
              <a:t>                  19 </a:t>
            </a:r>
            <a:r>
              <a:rPr lang="fr-LU" sz="2400" dirty="0">
                <a:ea typeface="Calibri" panose="020F0502020204030204" pitchFamily="34" charset="0"/>
                <a:cs typeface="Arial" panose="020B0604020202020204" pitchFamily="34" charset="0"/>
              </a:rPr>
              <a:t>juillet 2022 ont eu lieu et ont été enregistrées :</a:t>
            </a:r>
          </a:p>
          <a:p>
            <a:pPr algn="just">
              <a:spcAft>
                <a:spcPts val="0"/>
              </a:spcAft>
            </a:pPr>
            <a:endParaRPr lang="fr-LU" dirty="0">
              <a:ea typeface="Calibri" panose="020F0502020204030204" pitchFamily="34" charset="0"/>
              <a:cs typeface="Arial" panose="020B0604020202020204" pitchFamily="34" charset="0"/>
            </a:endParaRPr>
          </a:p>
          <a:p>
            <a:pPr marL="342900" indent="-342900" algn="just">
              <a:spcAft>
                <a:spcPts val="0"/>
              </a:spcAft>
              <a:buFont typeface="Arial" panose="020B0604020202020204" pitchFamily="34" charset="0"/>
              <a:buChar char="•"/>
            </a:pPr>
            <a:r>
              <a:rPr lang="fr-LU" sz="2400" b="1" dirty="0">
                <a:ea typeface="Calibri" panose="020F0502020204030204" pitchFamily="34" charset="0"/>
                <a:cs typeface="Arial" panose="020B0604020202020204" pitchFamily="34" charset="0"/>
              </a:rPr>
              <a:t>54 </a:t>
            </a:r>
            <a:r>
              <a:rPr lang="fr-LU" sz="2400" dirty="0">
                <a:ea typeface="Calibri" panose="020F0502020204030204" pitchFamily="34" charset="0"/>
                <a:cs typeface="Arial" panose="020B0604020202020204" pitchFamily="34" charset="0"/>
              </a:rPr>
              <a:t>débats publics</a:t>
            </a:r>
          </a:p>
          <a:p>
            <a:pPr marL="342900" indent="-342900">
              <a:spcAft>
                <a:spcPts val="0"/>
              </a:spcAft>
              <a:buFont typeface="Arial" panose="020B0604020202020204" pitchFamily="34" charset="0"/>
              <a:buChar char="•"/>
            </a:pPr>
            <a:endParaRPr lang="fr-LU" sz="2400" dirty="0">
              <a:ea typeface="Calibri" panose="020F0502020204030204" pitchFamily="34" charset="0"/>
              <a:cs typeface="Arial" panose="020B0604020202020204" pitchFamily="34" charset="0"/>
            </a:endParaRPr>
          </a:p>
          <a:p>
            <a:pPr marL="342900" indent="-342900">
              <a:spcAft>
                <a:spcPts val="0"/>
              </a:spcAft>
              <a:buFont typeface="Arial" panose="020B0604020202020204" pitchFamily="34" charset="0"/>
              <a:buChar char="•"/>
            </a:pPr>
            <a:r>
              <a:rPr lang="fr-LU" sz="2400" dirty="0" smtClean="0">
                <a:ea typeface="Calibri" panose="020F0502020204030204" pitchFamily="34" charset="0"/>
                <a:cs typeface="Arial" panose="020B0604020202020204" pitchFamily="34" charset="0"/>
              </a:rPr>
              <a:t>2084 </a:t>
            </a:r>
            <a:r>
              <a:rPr lang="fr-LU" sz="2400" dirty="0">
                <a:ea typeface="Calibri" panose="020F0502020204030204" pitchFamily="34" charset="0"/>
                <a:cs typeface="Arial" panose="020B0604020202020204" pitchFamily="34" charset="0"/>
              </a:rPr>
              <a:t>pétitions (dont </a:t>
            </a:r>
            <a:r>
              <a:rPr lang="fr-LU" sz="2400" dirty="0" smtClean="0">
                <a:ea typeface="Calibri" panose="020F0502020204030204" pitchFamily="34" charset="0"/>
                <a:cs typeface="Arial" panose="020B0604020202020204" pitchFamily="34" charset="0"/>
              </a:rPr>
              <a:t>1935 </a:t>
            </a:r>
            <a:r>
              <a:rPr lang="fr-LU" sz="2400" dirty="0">
                <a:ea typeface="Calibri" panose="020F0502020204030204" pitchFamily="34" charset="0"/>
                <a:cs typeface="Arial" panose="020B0604020202020204" pitchFamily="34" charset="0"/>
              </a:rPr>
              <a:t>pétitions publiques et 149 pétitions ordinaires)</a:t>
            </a:r>
          </a:p>
        </p:txBody>
      </p:sp>
      <p:sp>
        <p:nvSpPr>
          <p:cNvPr id="6" name="ZoneTexte 5"/>
          <p:cNvSpPr txBox="1"/>
          <p:nvPr/>
        </p:nvSpPr>
        <p:spPr>
          <a:xfrm>
            <a:off x="1314448" y="2039627"/>
            <a:ext cx="9563100" cy="461665"/>
          </a:xfrm>
          <a:prstGeom prst="rect">
            <a:avLst/>
          </a:prstGeom>
          <a:noFill/>
        </p:spPr>
        <p:txBody>
          <a:bodyPr wrap="square" rtlCol="0">
            <a:spAutoFit/>
          </a:bodyPr>
          <a:lstStyle/>
          <a:p>
            <a:pPr algn="ctr"/>
            <a:r>
              <a:rPr lang="fr-LU" sz="2400" b="1" u="sng" dirty="0">
                <a:solidFill>
                  <a:srgbClr val="000000"/>
                </a:solidFill>
              </a:rPr>
              <a:t>Aperçu global </a:t>
            </a:r>
          </a:p>
        </p:txBody>
      </p:sp>
      <p:sp>
        <p:nvSpPr>
          <p:cNvPr id="3" name="Espace réservé du numéro de diapositive 2"/>
          <p:cNvSpPr>
            <a:spLocks noGrp="1"/>
          </p:cNvSpPr>
          <p:nvPr>
            <p:ph type="sldNum" sz="quarter" idx="12"/>
          </p:nvPr>
        </p:nvSpPr>
        <p:spPr/>
        <p:txBody>
          <a:bodyPr/>
          <a:lstStyle/>
          <a:p>
            <a:fld id="{CA9E03D2-C399-4FB8-BC1A-71C2039434FC}" type="slidenum">
              <a:rPr lang="fr-LU" smtClean="0"/>
              <a:t>3</a:t>
            </a:fld>
            <a:endParaRPr lang="fr-LU" dirty="0"/>
          </a:p>
        </p:txBody>
      </p:sp>
    </p:spTree>
    <p:extLst>
      <p:ext uri="{BB962C8B-B14F-4D97-AF65-F5344CB8AC3E}">
        <p14:creationId xmlns:p14="http://schemas.microsoft.com/office/powerpoint/2010/main" val="2967788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2470" y="1508253"/>
            <a:ext cx="10515600" cy="1325563"/>
          </a:xfrm>
        </p:spPr>
        <p:txBody>
          <a:bodyPr>
            <a:normAutofit fontScale="90000"/>
          </a:bodyPr>
          <a:lstStyle/>
          <a:p>
            <a:pPr algn="just"/>
            <a:r>
              <a:rPr lang="fr-LU" sz="2700" b="1" u="sng" dirty="0">
                <a:latin typeface="Arial" panose="020B0604020202020204" pitchFamily="34" charset="0"/>
                <a:cs typeface="Arial" panose="020B0604020202020204" pitchFamily="34" charset="0"/>
              </a:rPr>
              <a:t>Pétition contre la vaccination obligatoire COVID19 pour les citoyens + Stop aux Vaccins de type thérapie génétique (COVID-19) à nos Enfants</a:t>
            </a:r>
            <a:r>
              <a:rPr lang="fr-LU" b="1" u="sng" dirty="0"/>
              <a:t/>
            </a:r>
            <a:br>
              <a:rPr lang="fr-LU" b="1" u="sng" dirty="0"/>
            </a:br>
            <a:endParaRPr lang="fr-LU" sz="2400" b="1" u="sng"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472470" y="2557952"/>
            <a:ext cx="5190200" cy="4135255"/>
          </a:xfrm>
        </p:spPr>
        <p:txBody>
          <a:bodyPr>
            <a:normAutofit lnSpcReduction="10000"/>
          </a:bodyPr>
          <a:lstStyle/>
          <a:p>
            <a:r>
              <a:rPr lang="fr-LU" b="1" u="sng" dirty="0"/>
              <a:t>Débat</a:t>
            </a:r>
            <a:r>
              <a:rPr lang="fr-LU" b="1" dirty="0"/>
              <a:t>: 12 janvier 2022 </a:t>
            </a:r>
          </a:p>
          <a:p>
            <a:pPr algn="just"/>
            <a:r>
              <a:rPr lang="fr-LU" sz="2400" b="1" u="sng" dirty="0"/>
              <a:t>But</a:t>
            </a:r>
            <a:r>
              <a:rPr lang="fr-LU" sz="2400" b="1" dirty="0"/>
              <a:t>:</a:t>
            </a:r>
            <a:r>
              <a:rPr lang="fr-LU" sz="2400" dirty="0"/>
              <a:t> </a:t>
            </a:r>
            <a:r>
              <a:rPr lang="fr-LU" sz="2400" dirty="0" smtClean="0"/>
              <a:t>Ne </a:t>
            </a:r>
            <a:r>
              <a:rPr lang="fr-LU" sz="2400" dirty="0"/>
              <a:t>pas rendre la vaccination COVID19 obligatoire pour les citoyens et ne pas instaurer, avec le temps, de discriminations entre les personnes vaccinées et les personnes non vaccinées. Tout déploiement de nouvelles thérapies génétiques à titre conditionnelles doivent comporter deux </a:t>
            </a:r>
            <a:r>
              <a:rPr lang="fr-LU" sz="2400" dirty="0" smtClean="0"/>
              <a:t>conditions, à savoir a) qu’il </a:t>
            </a:r>
            <a:r>
              <a:rPr lang="fr-LU" sz="2400" dirty="0"/>
              <a:t>n’y ait pas de traitement actif et </a:t>
            </a:r>
            <a:r>
              <a:rPr lang="fr-LU" sz="2400" dirty="0" smtClean="0"/>
              <a:t>b) qu’il y ait une/un efficacité/avantage avéré/e </a:t>
            </a:r>
            <a:r>
              <a:rPr lang="fr-LU" sz="2400" dirty="0"/>
              <a:t>pour le patient.</a:t>
            </a:r>
          </a:p>
          <a:p>
            <a:endParaRPr lang="fr-LU" dirty="0"/>
          </a:p>
          <a:p>
            <a:pPr marL="457200" lvl="1" indent="0" algn="just">
              <a:buNone/>
            </a:pPr>
            <a:endParaRPr lang="fr-LU" dirty="0"/>
          </a:p>
          <a:p>
            <a:endParaRPr lang="fr-LU" dirty="0"/>
          </a:p>
        </p:txBody>
      </p:sp>
      <p:pic>
        <p:nvPicPr>
          <p:cNvPr id="4" name="Image 3"/>
          <p:cNvPicPr>
            <a:picLocks noChangeAspect="1"/>
          </p:cNvPicPr>
          <p:nvPr/>
        </p:nvPicPr>
        <p:blipFill>
          <a:blip r:embed="rId2"/>
          <a:stretch>
            <a:fillRect/>
          </a:stretch>
        </p:blipFill>
        <p:spPr>
          <a:xfrm>
            <a:off x="2836035" y="645737"/>
            <a:ext cx="6750996" cy="753894"/>
          </a:xfrm>
          <a:prstGeom prst="rect">
            <a:avLst/>
          </a:prstGeom>
        </p:spPr>
      </p:pic>
      <p:pic>
        <p:nvPicPr>
          <p:cNvPr id="6" name="Image 5"/>
          <p:cNvPicPr>
            <a:picLocks noChangeAspect="1"/>
          </p:cNvPicPr>
          <p:nvPr/>
        </p:nvPicPr>
        <p:blipFill>
          <a:blip r:embed="rId3"/>
          <a:stretch>
            <a:fillRect/>
          </a:stretch>
        </p:blipFill>
        <p:spPr>
          <a:xfrm>
            <a:off x="5973890" y="2434608"/>
            <a:ext cx="2757264" cy="3546266"/>
          </a:xfrm>
          <a:prstGeom prst="rect">
            <a:avLst/>
          </a:prstGeom>
          <a:effectLst>
            <a:outerShdw blurRad="50800" dist="50800" dir="5400000" algn="ctr" rotWithShape="0">
              <a:srgbClr val="000000"/>
            </a:outerShdw>
          </a:effectLst>
        </p:spPr>
      </p:pic>
      <p:pic>
        <p:nvPicPr>
          <p:cNvPr id="7" name="Image 6"/>
          <p:cNvPicPr>
            <a:picLocks noChangeAspect="1"/>
          </p:cNvPicPr>
          <p:nvPr/>
        </p:nvPicPr>
        <p:blipFill>
          <a:blip r:embed="rId4"/>
          <a:stretch>
            <a:fillRect/>
          </a:stretch>
        </p:blipFill>
        <p:spPr>
          <a:xfrm>
            <a:off x="8731154" y="2435893"/>
            <a:ext cx="2783904" cy="3546266"/>
          </a:xfrm>
          <a:prstGeom prst="rect">
            <a:avLst/>
          </a:prstGeom>
          <a:effectLst>
            <a:outerShdw blurRad="50800" dist="50800" dir="5400000" algn="ctr" rotWithShape="0">
              <a:srgbClr val="000000"/>
            </a:outerShdw>
          </a:effectLst>
        </p:spPr>
      </p:pic>
      <p:sp>
        <p:nvSpPr>
          <p:cNvPr id="5" name="Espace réservé du numéro de diapositive 4"/>
          <p:cNvSpPr>
            <a:spLocks noGrp="1"/>
          </p:cNvSpPr>
          <p:nvPr>
            <p:ph type="sldNum" sz="quarter" idx="12"/>
          </p:nvPr>
        </p:nvSpPr>
        <p:spPr/>
        <p:txBody>
          <a:bodyPr/>
          <a:lstStyle/>
          <a:p>
            <a:fld id="{CA9E03D2-C399-4FB8-BC1A-71C2039434FC}" type="slidenum">
              <a:rPr lang="fr-LU" smtClean="0"/>
              <a:t>30</a:t>
            </a:fld>
            <a:endParaRPr lang="fr-LU" dirty="0"/>
          </a:p>
        </p:txBody>
      </p:sp>
    </p:spTree>
    <p:extLst>
      <p:ext uri="{BB962C8B-B14F-4D97-AF65-F5344CB8AC3E}">
        <p14:creationId xmlns:p14="http://schemas.microsoft.com/office/powerpoint/2010/main" val="1407169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LU" b="1" u="sng" dirty="0"/>
              <a:t>Conclusions</a:t>
            </a:r>
            <a:r>
              <a:rPr lang="fr-LU" b="1" dirty="0"/>
              <a:t> </a:t>
            </a:r>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10288" y="2051342"/>
            <a:ext cx="4743512" cy="3162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ZoneTexte 2"/>
          <p:cNvSpPr txBox="1"/>
          <p:nvPr/>
        </p:nvSpPr>
        <p:spPr>
          <a:xfrm>
            <a:off x="684919" y="1544384"/>
            <a:ext cx="5210978" cy="4708981"/>
          </a:xfrm>
          <a:prstGeom prst="rect">
            <a:avLst/>
          </a:prstGeom>
          <a:noFill/>
        </p:spPr>
        <p:txBody>
          <a:bodyPr wrap="square" rtlCol="0">
            <a:spAutoFit/>
          </a:bodyPr>
          <a:lstStyle/>
          <a:p>
            <a:pPr algn="just"/>
            <a:r>
              <a:rPr lang="fr-LU" sz="2000" dirty="0"/>
              <a:t>Le présent débat n’ayant pas traité des sujets déclarés dans les textes des pétitions, les membres des commissions concernées désirent réfléchir sur le rôle des experts et la gestion des débats publics afin de mieux assurer le respect du sujet lancé par l’initiateur d’une pétition ainsi que </a:t>
            </a:r>
            <a:r>
              <a:rPr lang="fr-LU" sz="2000" dirty="0" smtClean="0"/>
              <a:t>celui de </a:t>
            </a:r>
            <a:r>
              <a:rPr lang="fr-LU" sz="2000" dirty="0"/>
              <a:t>l’expression des signataires ayant soutenu un objet déterminé à débattre</a:t>
            </a:r>
            <a:r>
              <a:rPr lang="fr-LU" sz="2000" dirty="0" smtClean="0"/>
              <a:t>. Même si les députés expriment un avis différent de celui du pétitionnaire, l’avis de ce dernier doit être respecté en vertu du principe démocratique. Suite à ce débat public, le déroulement de tous les débats subséquents est ajusté au respect du sujet et du pétitionnaire qui est dès lors mieux encadré.     </a:t>
            </a:r>
            <a:endParaRPr lang="fr-LU" sz="2000" dirty="0"/>
          </a:p>
        </p:txBody>
      </p:sp>
      <p:sp>
        <p:nvSpPr>
          <p:cNvPr id="4" name="Espace réservé du numéro de diapositive 3"/>
          <p:cNvSpPr>
            <a:spLocks noGrp="1"/>
          </p:cNvSpPr>
          <p:nvPr>
            <p:ph type="sldNum" sz="quarter" idx="12"/>
          </p:nvPr>
        </p:nvSpPr>
        <p:spPr/>
        <p:txBody>
          <a:bodyPr/>
          <a:lstStyle/>
          <a:p>
            <a:fld id="{CA9E03D2-C399-4FB8-BC1A-71C2039434FC}" type="slidenum">
              <a:rPr lang="fr-LU" smtClean="0"/>
              <a:t>31</a:t>
            </a:fld>
            <a:endParaRPr lang="fr-LU" dirty="0"/>
          </a:p>
        </p:txBody>
      </p:sp>
    </p:spTree>
    <p:extLst>
      <p:ext uri="{BB962C8B-B14F-4D97-AF65-F5344CB8AC3E}">
        <p14:creationId xmlns:p14="http://schemas.microsoft.com/office/powerpoint/2010/main" val="190619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3162" y="1704431"/>
            <a:ext cx="10924665" cy="1325563"/>
          </a:xfrm>
        </p:spPr>
        <p:txBody>
          <a:bodyPr>
            <a:normAutofit fontScale="90000"/>
          </a:bodyPr>
          <a:lstStyle/>
          <a:p>
            <a:r>
              <a:rPr lang="fr-LU" sz="2700" b="1" u="sng" dirty="0">
                <a:latin typeface="Arial" panose="020B0604020202020204" pitchFamily="34" charset="0"/>
                <a:cs typeface="Arial" panose="020B0604020202020204" pitchFamily="34" charset="0"/>
              </a:rPr>
              <a:t>Egalisation </a:t>
            </a:r>
            <a:r>
              <a:rPr lang="fr-LU" sz="2700" b="1" u="sng" dirty="0" smtClean="0">
                <a:latin typeface="Arial" panose="020B0604020202020204" pitchFamily="34" charset="0"/>
                <a:cs typeface="Arial" panose="020B0604020202020204" pitchFamily="34" charset="0"/>
              </a:rPr>
              <a:t>des </a:t>
            </a:r>
            <a:r>
              <a:rPr lang="fr-LU" sz="2700" b="1" u="sng" dirty="0">
                <a:latin typeface="Arial" panose="020B0604020202020204" pitchFamily="34" charset="0"/>
                <a:cs typeface="Arial" panose="020B0604020202020204" pitchFamily="34" charset="0"/>
              </a:rPr>
              <a:t>mesures ,,</a:t>
            </a:r>
            <a:r>
              <a:rPr lang="fr-LU" sz="2700" b="1" u="sng" dirty="0" err="1">
                <a:latin typeface="Arial" panose="020B0604020202020204" pitchFamily="34" charset="0"/>
                <a:cs typeface="Arial" panose="020B0604020202020204" pitchFamily="34" charset="0"/>
              </a:rPr>
              <a:t>CovidCheck</a:t>
            </a:r>
            <a:r>
              <a:rPr lang="fr-LU" sz="2700" b="1" u="sng" dirty="0">
                <a:latin typeface="Arial" panose="020B0604020202020204" pitchFamily="34" charset="0"/>
                <a:cs typeface="Arial" panose="020B0604020202020204" pitchFamily="34" charset="0"/>
              </a:rPr>
              <a:t>" à l'ensemble de la population + Tests </a:t>
            </a:r>
            <a:r>
              <a:rPr lang="fr-LU" sz="2700" b="1" u="sng" dirty="0" smtClean="0">
                <a:latin typeface="Arial" panose="020B0604020202020204" pitchFamily="34" charset="0"/>
                <a:cs typeface="Arial" panose="020B0604020202020204" pitchFamily="34" charset="0"/>
              </a:rPr>
              <a:t>gratuit PCR </a:t>
            </a:r>
            <a:r>
              <a:rPr lang="fr-LU" sz="2700" b="1" u="sng" dirty="0">
                <a:latin typeface="Arial" panose="020B0604020202020204" pitchFamily="34" charset="0"/>
                <a:cs typeface="Arial" panose="020B0604020202020204" pitchFamily="34" charset="0"/>
              </a:rPr>
              <a:t>aux résidents</a:t>
            </a:r>
            <a:r>
              <a:rPr lang="fr-LU" b="1" u="sng" dirty="0"/>
              <a:t/>
            </a:r>
            <a:br>
              <a:rPr lang="fr-LU" b="1" u="sng" dirty="0"/>
            </a:br>
            <a:endParaRPr lang="fr-LU" b="1" u="sng" dirty="0"/>
          </a:p>
        </p:txBody>
      </p:sp>
      <p:sp>
        <p:nvSpPr>
          <p:cNvPr id="3" name="Espace réservé du contenu 2"/>
          <p:cNvSpPr>
            <a:spLocks noGrp="1"/>
          </p:cNvSpPr>
          <p:nvPr>
            <p:ph idx="1"/>
          </p:nvPr>
        </p:nvSpPr>
        <p:spPr>
          <a:xfrm>
            <a:off x="749728" y="2537180"/>
            <a:ext cx="5607919" cy="4351338"/>
          </a:xfrm>
        </p:spPr>
        <p:txBody>
          <a:bodyPr>
            <a:normAutofit/>
          </a:bodyPr>
          <a:lstStyle/>
          <a:p>
            <a:r>
              <a:rPr lang="fr-LU" b="1" u="sng" dirty="0"/>
              <a:t>Débat</a:t>
            </a:r>
            <a:r>
              <a:rPr lang="fr-LU" b="1" dirty="0"/>
              <a:t>: 23 février 2022</a:t>
            </a:r>
          </a:p>
          <a:p>
            <a:r>
              <a:rPr lang="fr-LU" sz="2000" b="1" u="sng" dirty="0"/>
              <a:t>But</a:t>
            </a:r>
            <a:r>
              <a:rPr lang="fr-LU" sz="2000" b="1" dirty="0"/>
              <a:t>: </a:t>
            </a:r>
          </a:p>
          <a:p>
            <a:pPr lvl="1" algn="just"/>
            <a:r>
              <a:rPr lang="fr-LU" sz="1800" dirty="0"/>
              <a:t>lever les contraintes et les discriminations qui se mettent en place pour forcer les non-vaccinés à céder et à se laisser </a:t>
            </a:r>
            <a:r>
              <a:rPr lang="fr-LU" sz="1800" dirty="0" smtClean="0"/>
              <a:t>vacciner</a:t>
            </a:r>
            <a:r>
              <a:rPr lang="fr-LU" sz="1800" dirty="0"/>
              <a:t> </a:t>
            </a:r>
          </a:p>
          <a:p>
            <a:pPr marL="914400" lvl="2" indent="0" algn="just">
              <a:buNone/>
            </a:pPr>
            <a:r>
              <a:rPr lang="fr-LU" sz="1800" dirty="0"/>
              <a:t>Une de deux propositions suivantes est demandée: </a:t>
            </a:r>
          </a:p>
          <a:p>
            <a:pPr marL="914400" lvl="2" indent="0" algn="just">
              <a:buNone/>
            </a:pPr>
            <a:r>
              <a:rPr lang="fr-LU" sz="1800" dirty="0"/>
              <a:t>- que le </a:t>
            </a:r>
            <a:r>
              <a:rPr lang="fr-LU" sz="1800" dirty="0" err="1"/>
              <a:t>CovidCheck</a:t>
            </a:r>
            <a:r>
              <a:rPr lang="fr-LU" sz="1800" dirty="0"/>
              <a:t> ne soit plus requis</a:t>
            </a:r>
          </a:p>
          <a:p>
            <a:pPr marL="914400" lvl="2" indent="0" algn="just">
              <a:buNone/>
            </a:pPr>
            <a:r>
              <a:rPr lang="fr-LU" sz="1800" dirty="0"/>
              <a:t>- ou que les tests soient remboursés et requis pour tous (vaccinés, guéris ou non-vaccinés).</a:t>
            </a:r>
          </a:p>
          <a:p>
            <a:pPr lvl="1" algn="just">
              <a:lnSpc>
                <a:spcPct val="120000"/>
              </a:lnSpc>
            </a:pPr>
            <a:r>
              <a:rPr lang="fr-LU" sz="1800" dirty="0"/>
              <a:t>offrir (gratuité) des tests PCR COVID-19, même en l'absence de symptômes COVID-19 et sans ordonnance </a:t>
            </a:r>
            <a:r>
              <a:rPr lang="fr-LU" sz="1800" dirty="0" smtClean="0"/>
              <a:t>médicale</a:t>
            </a:r>
            <a:endParaRPr lang="fr-LU" sz="1800" dirty="0"/>
          </a:p>
          <a:p>
            <a:endParaRPr lang="fr-LU" sz="1900" dirty="0"/>
          </a:p>
        </p:txBody>
      </p:sp>
      <p:pic>
        <p:nvPicPr>
          <p:cNvPr id="4" name="Image 3"/>
          <p:cNvPicPr>
            <a:picLocks noChangeAspect="1"/>
          </p:cNvPicPr>
          <p:nvPr/>
        </p:nvPicPr>
        <p:blipFill>
          <a:blip r:embed="rId2"/>
          <a:stretch>
            <a:fillRect/>
          </a:stretch>
        </p:blipFill>
        <p:spPr>
          <a:xfrm>
            <a:off x="2836035" y="645737"/>
            <a:ext cx="6750996" cy="753894"/>
          </a:xfrm>
          <a:prstGeom prst="rect">
            <a:avLst/>
          </a:prstGeom>
        </p:spPr>
      </p:pic>
      <p:pic>
        <p:nvPicPr>
          <p:cNvPr id="5" name="Image 4"/>
          <p:cNvPicPr>
            <a:picLocks noChangeAspect="1"/>
          </p:cNvPicPr>
          <p:nvPr/>
        </p:nvPicPr>
        <p:blipFill>
          <a:blip r:embed="rId3"/>
          <a:stretch>
            <a:fillRect/>
          </a:stretch>
        </p:blipFill>
        <p:spPr>
          <a:xfrm>
            <a:off x="6357647" y="2537180"/>
            <a:ext cx="2445859" cy="3119795"/>
          </a:xfrm>
          <a:prstGeom prst="rect">
            <a:avLst/>
          </a:prstGeom>
          <a:effectLst>
            <a:outerShdw blurRad="50800" dist="50800" dir="5400000" algn="ctr" rotWithShape="0">
              <a:srgbClr val="000000"/>
            </a:outerShdw>
          </a:effectLst>
        </p:spPr>
      </p:pic>
      <p:pic>
        <p:nvPicPr>
          <p:cNvPr id="7" name="Image 6"/>
          <p:cNvPicPr>
            <a:picLocks noChangeAspect="1"/>
          </p:cNvPicPr>
          <p:nvPr/>
        </p:nvPicPr>
        <p:blipFill>
          <a:blip r:embed="rId4"/>
          <a:stretch>
            <a:fillRect/>
          </a:stretch>
        </p:blipFill>
        <p:spPr>
          <a:xfrm>
            <a:off x="8914397" y="2537181"/>
            <a:ext cx="2453431" cy="3119795"/>
          </a:xfrm>
          <a:prstGeom prst="rect">
            <a:avLst/>
          </a:prstGeom>
          <a:effectLst>
            <a:outerShdw blurRad="50800" dist="50800" dir="5400000" algn="ctr" rotWithShape="0">
              <a:srgbClr val="000000"/>
            </a:outerShdw>
          </a:effectLst>
        </p:spPr>
      </p:pic>
      <p:sp>
        <p:nvSpPr>
          <p:cNvPr id="6" name="Espace réservé du numéro de diapositive 5"/>
          <p:cNvSpPr>
            <a:spLocks noGrp="1"/>
          </p:cNvSpPr>
          <p:nvPr>
            <p:ph type="sldNum" sz="quarter" idx="12"/>
          </p:nvPr>
        </p:nvSpPr>
        <p:spPr>
          <a:xfrm>
            <a:off x="8769512" y="6191758"/>
            <a:ext cx="2743200" cy="365125"/>
          </a:xfrm>
        </p:spPr>
        <p:txBody>
          <a:bodyPr/>
          <a:lstStyle/>
          <a:p>
            <a:fld id="{CA9E03D2-C399-4FB8-BC1A-71C2039434FC}" type="slidenum">
              <a:rPr lang="fr-LU" smtClean="0"/>
              <a:t>32</a:t>
            </a:fld>
            <a:endParaRPr lang="fr-LU" dirty="0"/>
          </a:p>
        </p:txBody>
      </p:sp>
    </p:spTree>
    <p:extLst>
      <p:ext uri="{BB962C8B-B14F-4D97-AF65-F5344CB8AC3E}">
        <p14:creationId xmlns:p14="http://schemas.microsoft.com/office/powerpoint/2010/main" val="4205780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LU" b="1" u="sng" dirty="0"/>
              <a:t>Conclusions</a:t>
            </a:r>
            <a:r>
              <a:rPr lang="fr-LU" b="1" dirty="0"/>
              <a:t> </a:t>
            </a: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87795" y="1942680"/>
            <a:ext cx="5266005" cy="3510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ZoneTexte 2"/>
          <p:cNvSpPr txBox="1"/>
          <p:nvPr/>
        </p:nvSpPr>
        <p:spPr>
          <a:xfrm>
            <a:off x="838200" y="1942680"/>
            <a:ext cx="4912605" cy="3631763"/>
          </a:xfrm>
          <a:prstGeom prst="rect">
            <a:avLst/>
          </a:prstGeom>
          <a:noFill/>
        </p:spPr>
        <p:txBody>
          <a:bodyPr wrap="square" rtlCol="0">
            <a:spAutoFit/>
          </a:bodyPr>
          <a:lstStyle/>
          <a:p>
            <a:pPr algn="just"/>
            <a:r>
              <a:rPr lang="fr-LU" sz="2300" dirty="0"/>
              <a:t>Depuis le début de la pandémie le souci est de définir des mesures qui permettent d’observer le difficile équilibre entre la protection de la population et la sauvegarde des libertés fondamentales. Cet exercice tient compte d’une étroite surveillance des paramètres et des évolutions successives liées à la situation épidémiologique.</a:t>
            </a:r>
          </a:p>
        </p:txBody>
      </p:sp>
      <p:sp>
        <p:nvSpPr>
          <p:cNvPr id="4" name="Espace réservé du numéro de diapositive 3"/>
          <p:cNvSpPr>
            <a:spLocks noGrp="1"/>
          </p:cNvSpPr>
          <p:nvPr>
            <p:ph type="sldNum" sz="quarter" idx="12"/>
          </p:nvPr>
        </p:nvSpPr>
        <p:spPr>
          <a:xfrm>
            <a:off x="8671560" y="6136894"/>
            <a:ext cx="2743200" cy="365125"/>
          </a:xfrm>
        </p:spPr>
        <p:txBody>
          <a:bodyPr/>
          <a:lstStyle/>
          <a:p>
            <a:fld id="{CA9E03D2-C399-4FB8-BC1A-71C2039434FC}" type="slidenum">
              <a:rPr lang="fr-LU" smtClean="0"/>
              <a:t>33</a:t>
            </a:fld>
            <a:endParaRPr lang="fr-LU" dirty="0"/>
          </a:p>
        </p:txBody>
      </p:sp>
    </p:spTree>
    <p:extLst>
      <p:ext uri="{BB962C8B-B14F-4D97-AF65-F5344CB8AC3E}">
        <p14:creationId xmlns:p14="http://schemas.microsoft.com/office/powerpoint/2010/main" val="3702306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2646" y="1397182"/>
            <a:ext cx="10515600" cy="1325563"/>
          </a:xfrm>
        </p:spPr>
        <p:txBody>
          <a:bodyPr>
            <a:normAutofit/>
          </a:bodyPr>
          <a:lstStyle/>
          <a:p>
            <a:pPr algn="just"/>
            <a:r>
              <a:rPr lang="fr-LU" sz="2400" b="1" u="sng" dirty="0">
                <a:latin typeface="Arial" panose="020B0604020202020204" pitchFamily="34" charset="0"/>
                <a:cs typeface="Arial" panose="020B0604020202020204" pitchFamily="34" charset="0"/>
              </a:rPr>
              <a:t>Pétition contre l'obligation de présenter le </a:t>
            </a:r>
            <a:r>
              <a:rPr lang="fr-LU" sz="2400" b="1" u="sng" dirty="0" err="1">
                <a:latin typeface="Arial" panose="020B0604020202020204" pitchFamily="34" charset="0"/>
                <a:cs typeface="Arial" panose="020B0604020202020204" pitchFamily="34" charset="0"/>
              </a:rPr>
              <a:t>Covid</a:t>
            </a:r>
            <a:r>
              <a:rPr lang="fr-LU" sz="2400" b="1" u="sng" dirty="0">
                <a:latin typeface="Arial" panose="020B0604020202020204" pitchFamily="34" charset="0"/>
                <a:cs typeface="Arial" panose="020B0604020202020204" pitchFamily="34" charset="0"/>
              </a:rPr>
              <a:t> Check dans les institutions publiques (les hôpitaux, les écoles, etc.) et les entreprises privées</a:t>
            </a:r>
          </a:p>
        </p:txBody>
      </p:sp>
      <p:sp>
        <p:nvSpPr>
          <p:cNvPr id="3" name="Espace réservé du contenu 2"/>
          <p:cNvSpPr>
            <a:spLocks noGrp="1"/>
          </p:cNvSpPr>
          <p:nvPr>
            <p:ph idx="1"/>
          </p:nvPr>
        </p:nvSpPr>
        <p:spPr>
          <a:xfrm>
            <a:off x="702646" y="2722745"/>
            <a:ext cx="7042212" cy="3970981"/>
          </a:xfrm>
        </p:spPr>
        <p:txBody>
          <a:bodyPr>
            <a:normAutofit/>
          </a:bodyPr>
          <a:lstStyle/>
          <a:p>
            <a:r>
              <a:rPr lang="fr-LU" b="1" u="sng" dirty="0"/>
              <a:t>Débat</a:t>
            </a:r>
            <a:r>
              <a:rPr lang="fr-LU" b="1" dirty="0"/>
              <a:t>: 9 mars 2022 </a:t>
            </a:r>
          </a:p>
          <a:p>
            <a:pPr algn="just"/>
            <a:r>
              <a:rPr lang="fr-LU" b="1" u="sng" dirty="0"/>
              <a:t>But</a:t>
            </a:r>
            <a:r>
              <a:rPr lang="fr-LU" b="1" dirty="0"/>
              <a:t>:</a:t>
            </a:r>
            <a:r>
              <a:rPr lang="fr-LU" dirty="0"/>
              <a:t> </a:t>
            </a:r>
            <a:r>
              <a:rPr lang="fr-LU" sz="2700" dirty="0"/>
              <a:t>préserver le droit d'accès aux institutions publiques pour tout citoyen indifféremment de la présentation ou non d'un passeport sanitaire (</a:t>
            </a:r>
            <a:r>
              <a:rPr lang="fr-LU" sz="2700" dirty="0" err="1"/>
              <a:t>CovidCheck</a:t>
            </a:r>
            <a:r>
              <a:rPr lang="fr-LU" sz="2700" dirty="0"/>
              <a:t>) et assurer l'égalité des chances sur le marché du travail pour tout citoyen sans être conditionné par la possession d'un passeport </a:t>
            </a:r>
            <a:r>
              <a:rPr lang="fr-LU" sz="2700" dirty="0" smtClean="0"/>
              <a:t>sanitaire</a:t>
            </a:r>
            <a:endParaRPr lang="fr-LU" sz="2700" dirty="0"/>
          </a:p>
          <a:p>
            <a:endParaRPr lang="fr-LU" dirty="0"/>
          </a:p>
        </p:txBody>
      </p:sp>
      <p:pic>
        <p:nvPicPr>
          <p:cNvPr id="4" name="Image 3"/>
          <p:cNvPicPr>
            <a:picLocks noChangeAspect="1"/>
          </p:cNvPicPr>
          <p:nvPr/>
        </p:nvPicPr>
        <p:blipFill>
          <a:blip r:embed="rId2"/>
          <a:stretch>
            <a:fillRect/>
          </a:stretch>
        </p:blipFill>
        <p:spPr>
          <a:xfrm>
            <a:off x="2836035" y="645737"/>
            <a:ext cx="6750996" cy="753894"/>
          </a:xfrm>
          <a:prstGeom prst="rect">
            <a:avLst/>
          </a:prstGeom>
        </p:spPr>
      </p:pic>
      <p:pic>
        <p:nvPicPr>
          <p:cNvPr id="6" name="Image 5"/>
          <p:cNvPicPr>
            <a:picLocks noChangeAspect="1"/>
          </p:cNvPicPr>
          <p:nvPr/>
        </p:nvPicPr>
        <p:blipFill>
          <a:blip r:embed="rId3"/>
          <a:stretch>
            <a:fillRect/>
          </a:stretch>
        </p:blipFill>
        <p:spPr>
          <a:xfrm>
            <a:off x="8141671" y="2454680"/>
            <a:ext cx="3076575" cy="3895725"/>
          </a:xfrm>
          <a:prstGeom prst="rect">
            <a:avLst/>
          </a:prstGeom>
          <a:effectLst>
            <a:outerShdw blurRad="50800" dist="50800" dir="5400000" algn="ctr" rotWithShape="0">
              <a:srgbClr val="000000"/>
            </a:outerShdw>
          </a:effectLst>
        </p:spPr>
      </p:pic>
      <p:sp>
        <p:nvSpPr>
          <p:cNvPr id="5" name="Espace réservé du numéro de diapositive 4"/>
          <p:cNvSpPr>
            <a:spLocks noGrp="1"/>
          </p:cNvSpPr>
          <p:nvPr>
            <p:ph type="sldNum" sz="quarter" idx="12"/>
          </p:nvPr>
        </p:nvSpPr>
        <p:spPr>
          <a:xfrm>
            <a:off x="9031223" y="6356350"/>
            <a:ext cx="3004459" cy="337376"/>
          </a:xfrm>
        </p:spPr>
        <p:txBody>
          <a:bodyPr/>
          <a:lstStyle/>
          <a:p>
            <a:fld id="{CA9E03D2-C399-4FB8-BC1A-71C2039434FC}" type="slidenum">
              <a:rPr lang="fr-LU" smtClean="0"/>
              <a:t>34</a:t>
            </a:fld>
            <a:endParaRPr lang="fr-LU" dirty="0"/>
          </a:p>
        </p:txBody>
      </p:sp>
    </p:spTree>
    <p:extLst>
      <p:ext uri="{BB962C8B-B14F-4D97-AF65-F5344CB8AC3E}">
        <p14:creationId xmlns:p14="http://schemas.microsoft.com/office/powerpoint/2010/main" val="421345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LU" b="1" u="sng" dirty="0"/>
              <a:t>Conclusions</a:t>
            </a:r>
            <a:r>
              <a:rPr lang="fr-LU" b="1" dirty="0"/>
              <a:t> </a:t>
            </a:r>
          </a:p>
        </p:txBody>
      </p:sp>
      <p:sp>
        <p:nvSpPr>
          <p:cNvPr id="3" name="Espace réservé du contenu 2"/>
          <p:cNvSpPr>
            <a:spLocks noGrp="1"/>
          </p:cNvSpPr>
          <p:nvPr>
            <p:ph idx="1"/>
          </p:nvPr>
        </p:nvSpPr>
        <p:spPr>
          <a:xfrm>
            <a:off x="838200" y="1825625"/>
            <a:ext cx="10515600" cy="1721806"/>
          </a:xfrm>
        </p:spPr>
        <p:txBody>
          <a:bodyPr/>
          <a:lstStyle/>
          <a:p>
            <a:pPr marL="0" indent="0" algn="just">
              <a:buNone/>
            </a:pPr>
            <a:r>
              <a:rPr lang="fr-LU" dirty="0" smtClean="0"/>
              <a:t>Le moment du débat de la pétition a été bien choisi, car une semaine après les discussions un </a:t>
            </a:r>
            <a:r>
              <a:rPr lang="fr-LU" dirty="0"/>
              <a:t>projet de loi visant à supprimer un important nombre de mesures qui avaient été décidées dans le cadre de la lutte contre la pandémie </a:t>
            </a:r>
            <a:r>
              <a:rPr lang="fr-LU" dirty="0" smtClean="0"/>
              <a:t>a été lancé. </a:t>
            </a:r>
            <a:endParaRPr lang="fr-LU"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649" y="3528132"/>
            <a:ext cx="3928891" cy="2619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ZoneTexte 6"/>
          <p:cNvSpPr txBox="1"/>
          <p:nvPr/>
        </p:nvSpPr>
        <p:spPr>
          <a:xfrm>
            <a:off x="5159107" y="3547431"/>
            <a:ext cx="5960126" cy="1661993"/>
          </a:xfrm>
          <a:prstGeom prst="rect">
            <a:avLst/>
          </a:prstGeom>
          <a:noFill/>
        </p:spPr>
        <p:txBody>
          <a:bodyPr wrap="square" rtlCol="0">
            <a:spAutoFit/>
          </a:bodyPr>
          <a:lstStyle/>
          <a:p>
            <a:pPr algn="just"/>
            <a:r>
              <a:rPr lang="fr-LU" sz="2800" dirty="0" smtClean="0"/>
              <a:t>Le Gouvernement a été invité à </a:t>
            </a:r>
            <a:r>
              <a:rPr lang="fr-LU" sz="2800" dirty="0"/>
              <a:t>procéder à une analyse rétrospective de la </a:t>
            </a:r>
            <a:r>
              <a:rPr lang="fr-LU" sz="2800" dirty="0" smtClean="0"/>
              <a:t>pandémie.</a:t>
            </a:r>
            <a:endParaRPr lang="fr-LU" sz="2800" dirty="0"/>
          </a:p>
          <a:p>
            <a:endParaRPr lang="fr-LU" dirty="0"/>
          </a:p>
        </p:txBody>
      </p:sp>
      <p:sp>
        <p:nvSpPr>
          <p:cNvPr id="8" name="Espace réservé du numéro de diapositive 7"/>
          <p:cNvSpPr>
            <a:spLocks noGrp="1"/>
          </p:cNvSpPr>
          <p:nvPr>
            <p:ph type="sldNum" sz="quarter" idx="12"/>
          </p:nvPr>
        </p:nvSpPr>
        <p:spPr>
          <a:xfrm>
            <a:off x="8784336" y="5888736"/>
            <a:ext cx="2743200" cy="448691"/>
          </a:xfrm>
        </p:spPr>
        <p:txBody>
          <a:bodyPr/>
          <a:lstStyle/>
          <a:p>
            <a:fld id="{CA9E03D2-C399-4FB8-BC1A-71C2039434FC}" type="slidenum">
              <a:rPr lang="fr-LU" smtClean="0"/>
              <a:t>35</a:t>
            </a:fld>
            <a:endParaRPr lang="fr-LU" dirty="0"/>
          </a:p>
        </p:txBody>
      </p:sp>
    </p:spTree>
    <p:extLst>
      <p:ext uri="{BB962C8B-B14F-4D97-AF65-F5344CB8AC3E}">
        <p14:creationId xmlns:p14="http://schemas.microsoft.com/office/powerpoint/2010/main" val="2440767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1720" y="1397182"/>
            <a:ext cx="10515600" cy="1325563"/>
          </a:xfrm>
        </p:spPr>
        <p:txBody>
          <a:bodyPr>
            <a:normAutofit/>
          </a:bodyPr>
          <a:lstStyle/>
          <a:p>
            <a:pPr algn="just"/>
            <a:r>
              <a:rPr lang="de-DE" sz="2400" b="1" u="sng" dirty="0" err="1">
                <a:latin typeface="Arial" panose="020B0604020202020204" pitchFamily="34" charset="0"/>
                <a:cs typeface="Arial" panose="020B0604020202020204" pitchFamily="34" charset="0"/>
              </a:rPr>
              <a:t>Ënnerstëtzung</a:t>
            </a:r>
            <a:r>
              <a:rPr lang="de-DE" sz="2400" b="1" u="sng" dirty="0">
                <a:latin typeface="Arial" panose="020B0604020202020204" pitchFamily="34" charset="0"/>
                <a:cs typeface="Arial" panose="020B0604020202020204" pitchFamily="34" charset="0"/>
              </a:rPr>
              <a:t> </a:t>
            </a:r>
            <a:r>
              <a:rPr lang="de-DE" sz="2400" b="1" u="sng" dirty="0" err="1">
                <a:latin typeface="Arial" panose="020B0604020202020204" pitchFamily="34" charset="0"/>
                <a:cs typeface="Arial" panose="020B0604020202020204" pitchFamily="34" charset="0"/>
              </a:rPr>
              <a:t>fir</a:t>
            </a:r>
            <a:r>
              <a:rPr lang="de-DE" sz="2400" b="1" u="sng" dirty="0">
                <a:latin typeface="Arial" panose="020B0604020202020204" pitchFamily="34" charset="0"/>
                <a:cs typeface="Arial" panose="020B0604020202020204" pitchFamily="34" charset="0"/>
              </a:rPr>
              <a:t> </a:t>
            </a:r>
            <a:r>
              <a:rPr lang="de-DE" sz="2400" b="1" u="sng" dirty="0" err="1">
                <a:latin typeface="Arial" panose="020B0604020202020204" pitchFamily="34" charset="0"/>
                <a:cs typeface="Arial" panose="020B0604020202020204" pitchFamily="34" charset="0"/>
              </a:rPr>
              <a:t>d'Elteren</a:t>
            </a:r>
            <a:r>
              <a:rPr lang="de-DE" sz="2400" b="1" u="sng" dirty="0">
                <a:latin typeface="Arial" panose="020B0604020202020204" pitchFamily="34" charset="0"/>
                <a:cs typeface="Arial" panose="020B0604020202020204" pitchFamily="34" charset="0"/>
              </a:rPr>
              <a:t> </a:t>
            </a:r>
            <a:r>
              <a:rPr lang="de-DE" sz="2400" b="1" u="sng" dirty="0" err="1">
                <a:latin typeface="Arial" panose="020B0604020202020204" pitchFamily="34" charset="0"/>
                <a:cs typeface="Arial" panose="020B0604020202020204" pitchFamily="34" charset="0"/>
              </a:rPr>
              <a:t>deenen</a:t>
            </a:r>
            <a:r>
              <a:rPr lang="de-DE" sz="2400" b="1" u="sng" dirty="0">
                <a:latin typeface="Arial" panose="020B0604020202020204" pitchFamily="34" charset="0"/>
                <a:cs typeface="Arial" panose="020B0604020202020204" pitchFamily="34" charset="0"/>
              </a:rPr>
              <a:t> hier </a:t>
            </a:r>
            <a:r>
              <a:rPr lang="de-DE" sz="2400" b="1" u="sng" dirty="0" err="1">
                <a:latin typeface="Arial" panose="020B0604020202020204" pitchFamily="34" charset="0"/>
                <a:cs typeface="Arial" panose="020B0604020202020204" pitchFamily="34" charset="0"/>
              </a:rPr>
              <a:t>Kanner</a:t>
            </a:r>
            <a:r>
              <a:rPr lang="de-DE" sz="2400" b="1" u="sng" dirty="0">
                <a:latin typeface="Arial" panose="020B0604020202020204" pitchFamily="34" charset="0"/>
                <a:cs typeface="Arial" panose="020B0604020202020204" pitchFamily="34" charset="0"/>
              </a:rPr>
              <a:t> NET an eng </a:t>
            </a:r>
            <a:r>
              <a:rPr lang="de-DE" sz="2400" b="1" u="sng" dirty="0" err="1">
                <a:latin typeface="Arial" panose="020B0604020202020204" pitchFamily="34" charset="0"/>
                <a:cs typeface="Arial" panose="020B0604020202020204" pitchFamily="34" charset="0"/>
              </a:rPr>
              <a:t>Maison</a:t>
            </a:r>
            <a:r>
              <a:rPr lang="de-DE" sz="2400" b="1" u="sng" dirty="0">
                <a:latin typeface="Arial" panose="020B0604020202020204" pitchFamily="34" charset="0"/>
                <a:cs typeface="Arial" panose="020B0604020202020204" pitchFamily="34" charset="0"/>
              </a:rPr>
              <a:t> </a:t>
            </a:r>
            <a:r>
              <a:rPr lang="de-DE" sz="2400" b="1" u="sng" dirty="0" err="1">
                <a:latin typeface="Arial" panose="020B0604020202020204" pitchFamily="34" charset="0"/>
                <a:cs typeface="Arial" panose="020B0604020202020204" pitchFamily="34" charset="0"/>
              </a:rPr>
              <a:t>relais</a:t>
            </a:r>
            <a:r>
              <a:rPr lang="de-DE" sz="2400" b="1" u="sng" dirty="0">
                <a:latin typeface="Arial" panose="020B0604020202020204" pitchFamily="34" charset="0"/>
                <a:cs typeface="Arial" panose="020B0604020202020204" pitchFamily="34" charset="0"/>
              </a:rPr>
              <a:t> </a:t>
            </a:r>
            <a:r>
              <a:rPr lang="de-DE" sz="2400" b="1" u="sng" dirty="0" err="1">
                <a:latin typeface="Arial" panose="020B0604020202020204" pitchFamily="34" charset="0"/>
                <a:cs typeface="Arial" panose="020B0604020202020204" pitchFamily="34" charset="0"/>
              </a:rPr>
              <a:t>ginn</a:t>
            </a:r>
            <a:r>
              <a:rPr lang="de-DE" sz="2400" b="1" u="sng" dirty="0">
                <a:latin typeface="Arial" panose="020B0604020202020204" pitchFamily="34" charset="0"/>
                <a:cs typeface="Arial" panose="020B0604020202020204" pitchFamily="34" charset="0"/>
              </a:rPr>
              <a:t>.</a:t>
            </a:r>
          </a:p>
        </p:txBody>
      </p:sp>
      <p:sp>
        <p:nvSpPr>
          <p:cNvPr id="3" name="Espace réservé du contenu 2"/>
          <p:cNvSpPr>
            <a:spLocks noGrp="1"/>
          </p:cNvSpPr>
          <p:nvPr>
            <p:ph idx="1"/>
          </p:nvPr>
        </p:nvSpPr>
        <p:spPr>
          <a:xfrm>
            <a:off x="581373" y="2873141"/>
            <a:ext cx="7979343" cy="3984859"/>
          </a:xfrm>
        </p:spPr>
        <p:txBody>
          <a:bodyPr>
            <a:normAutofit/>
          </a:bodyPr>
          <a:lstStyle/>
          <a:p>
            <a:r>
              <a:rPr lang="fr-LU" b="1" u="sng" dirty="0"/>
              <a:t>Débat</a:t>
            </a:r>
            <a:r>
              <a:rPr lang="fr-LU" b="1" dirty="0"/>
              <a:t>: 5 mai 2022 </a:t>
            </a:r>
          </a:p>
          <a:p>
            <a:pPr algn="just"/>
            <a:r>
              <a:rPr lang="fr-LU" sz="2600" b="1" u="sng" dirty="0"/>
              <a:t>But</a:t>
            </a:r>
            <a:r>
              <a:rPr lang="fr-LU" sz="2600" b="1" dirty="0"/>
              <a:t>:</a:t>
            </a:r>
            <a:r>
              <a:rPr lang="fr-LU" sz="2600" dirty="0"/>
              <a:t> Le but est que les parents dont les enfants ne vont pas dans une maison relais et/ou dont les enfants vivent à la maison ou avec un autre membre de la famille (grands-parents, tantes ou oncles, etc.) </a:t>
            </a:r>
            <a:r>
              <a:rPr lang="fr-LU" sz="2600" dirty="0" smtClean="0"/>
              <a:t>reçoivent </a:t>
            </a:r>
            <a:r>
              <a:rPr lang="fr-LU" sz="2600" dirty="0"/>
              <a:t>une aide financière pour manger à midi.</a:t>
            </a:r>
          </a:p>
        </p:txBody>
      </p:sp>
      <p:pic>
        <p:nvPicPr>
          <p:cNvPr id="4" name="Image 3"/>
          <p:cNvPicPr>
            <a:picLocks noChangeAspect="1"/>
          </p:cNvPicPr>
          <p:nvPr/>
        </p:nvPicPr>
        <p:blipFill>
          <a:blip r:embed="rId2"/>
          <a:stretch>
            <a:fillRect/>
          </a:stretch>
        </p:blipFill>
        <p:spPr>
          <a:xfrm>
            <a:off x="2836035" y="645737"/>
            <a:ext cx="6750996" cy="753894"/>
          </a:xfrm>
          <a:prstGeom prst="rect">
            <a:avLst/>
          </a:prstGeom>
        </p:spPr>
      </p:pic>
      <p:pic>
        <p:nvPicPr>
          <p:cNvPr id="6" name="Image 5"/>
          <p:cNvPicPr>
            <a:picLocks noChangeAspect="1"/>
          </p:cNvPicPr>
          <p:nvPr/>
        </p:nvPicPr>
        <p:blipFill>
          <a:blip r:embed="rId3"/>
          <a:stretch>
            <a:fillRect/>
          </a:stretch>
        </p:blipFill>
        <p:spPr>
          <a:xfrm>
            <a:off x="8650369" y="2316330"/>
            <a:ext cx="2992850" cy="3820066"/>
          </a:xfrm>
          <a:prstGeom prst="rect">
            <a:avLst/>
          </a:prstGeom>
          <a:effectLst>
            <a:outerShdw blurRad="50800" dist="50800" dir="5400000" algn="ctr" rotWithShape="0">
              <a:srgbClr val="000000"/>
            </a:outerShdw>
          </a:effectLst>
        </p:spPr>
      </p:pic>
      <p:sp>
        <p:nvSpPr>
          <p:cNvPr id="5" name="Espace réservé du numéro de diapositive 4"/>
          <p:cNvSpPr>
            <a:spLocks noGrp="1"/>
          </p:cNvSpPr>
          <p:nvPr>
            <p:ph type="sldNum" sz="quarter" idx="12"/>
          </p:nvPr>
        </p:nvSpPr>
        <p:spPr/>
        <p:txBody>
          <a:bodyPr/>
          <a:lstStyle/>
          <a:p>
            <a:fld id="{CA9E03D2-C399-4FB8-BC1A-71C2039434FC}" type="slidenum">
              <a:rPr lang="fr-LU" smtClean="0"/>
              <a:t>36</a:t>
            </a:fld>
            <a:endParaRPr lang="fr-LU" dirty="0"/>
          </a:p>
        </p:txBody>
      </p:sp>
    </p:spTree>
    <p:extLst>
      <p:ext uri="{BB962C8B-B14F-4D97-AF65-F5344CB8AC3E}">
        <p14:creationId xmlns:p14="http://schemas.microsoft.com/office/powerpoint/2010/main" val="1476869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LU" u="sng" dirty="0"/>
              <a:t>Conclusions</a:t>
            </a:r>
            <a:r>
              <a:rPr lang="fr-LU" dirty="0"/>
              <a:t> </a:t>
            </a: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1" y="1961649"/>
            <a:ext cx="4712368" cy="3141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ZoneTexte 2"/>
          <p:cNvSpPr txBox="1"/>
          <p:nvPr/>
        </p:nvSpPr>
        <p:spPr>
          <a:xfrm>
            <a:off x="5952744" y="1524258"/>
            <a:ext cx="5744635" cy="3416320"/>
          </a:xfrm>
          <a:prstGeom prst="rect">
            <a:avLst/>
          </a:prstGeom>
          <a:noFill/>
        </p:spPr>
        <p:txBody>
          <a:bodyPr wrap="square" rtlCol="0">
            <a:spAutoFit/>
          </a:bodyPr>
          <a:lstStyle/>
          <a:p>
            <a:pPr algn="just"/>
            <a:r>
              <a:rPr lang="fr-LU" sz="2400" dirty="0"/>
              <a:t>Comme les députés n'ont pas trouvé de position commune, une réunion jointe des commissions concernées (Travail, Famille, Éducation nationale) sera organisée dans le but d'élucider les différents points de </a:t>
            </a:r>
            <a:r>
              <a:rPr lang="fr-LU" sz="2400" dirty="0" smtClean="0"/>
              <a:t>vue, comme par exemple combien de familles sont concernées et combien d’enfants ne peuvent pas profiter de la gratuité de l’encadrement et des repas.</a:t>
            </a:r>
            <a:endParaRPr lang="fr-LU" sz="2400" dirty="0"/>
          </a:p>
        </p:txBody>
      </p:sp>
      <p:sp>
        <p:nvSpPr>
          <p:cNvPr id="4" name="Espace réservé du numéro de diapositive 3"/>
          <p:cNvSpPr>
            <a:spLocks noGrp="1"/>
          </p:cNvSpPr>
          <p:nvPr>
            <p:ph type="sldNum" sz="quarter" idx="12"/>
          </p:nvPr>
        </p:nvSpPr>
        <p:spPr/>
        <p:txBody>
          <a:bodyPr/>
          <a:lstStyle/>
          <a:p>
            <a:fld id="{CA9E03D2-C399-4FB8-BC1A-71C2039434FC}" type="slidenum">
              <a:rPr lang="fr-LU" smtClean="0"/>
              <a:t>37</a:t>
            </a:fld>
            <a:endParaRPr lang="fr-LU"/>
          </a:p>
        </p:txBody>
      </p:sp>
    </p:spTree>
    <p:extLst>
      <p:ext uri="{BB962C8B-B14F-4D97-AF65-F5344CB8AC3E}">
        <p14:creationId xmlns:p14="http://schemas.microsoft.com/office/powerpoint/2010/main" val="1724707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512" y="1452537"/>
            <a:ext cx="10515600" cy="1325563"/>
          </a:xfrm>
        </p:spPr>
        <p:txBody>
          <a:bodyPr>
            <a:normAutofit/>
          </a:bodyPr>
          <a:lstStyle/>
          <a:p>
            <a:pPr algn="just"/>
            <a:r>
              <a:rPr lang="de-DE" sz="2400" b="1" u="sng" dirty="0">
                <a:latin typeface="Arial" panose="020B0604020202020204" pitchFamily="34" charset="0"/>
                <a:cs typeface="Arial" panose="020B0604020202020204" pitchFamily="34" charset="0"/>
              </a:rPr>
              <a:t>Überarbeitung, Änderung und Anpassung des Sexualstrafrechts in Luxemburg</a:t>
            </a:r>
          </a:p>
        </p:txBody>
      </p:sp>
      <p:sp>
        <p:nvSpPr>
          <p:cNvPr id="3" name="Espace réservé du contenu 2"/>
          <p:cNvSpPr>
            <a:spLocks noGrp="1"/>
          </p:cNvSpPr>
          <p:nvPr>
            <p:ph idx="1"/>
          </p:nvPr>
        </p:nvSpPr>
        <p:spPr>
          <a:xfrm>
            <a:off x="759682" y="2626251"/>
            <a:ext cx="7326700" cy="3928785"/>
          </a:xfrm>
        </p:spPr>
        <p:txBody>
          <a:bodyPr>
            <a:normAutofit/>
          </a:bodyPr>
          <a:lstStyle/>
          <a:p>
            <a:r>
              <a:rPr lang="fr-LU" b="1" u="sng" dirty="0"/>
              <a:t>Débat</a:t>
            </a:r>
            <a:r>
              <a:rPr lang="fr-LU" b="1" dirty="0"/>
              <a:t>: 16 mai 2022 </a:t>
            </a:r>
          </a:p>
          <a:p>
            <a:r>
              <a:rPr lang="fr-LU" b="1" u="sng" dirty="0"/>
              <a:t>But</a:t>
            </a:r>
            <a:r>
              <a:rPr lang="fr-LU" b="1" dirty="0"/>
              <a:t>: </a:t>
            </a:r>
          </a:p>
          <a:p>
            <a:pPr lvl="1" algn="just"/>
            <a:r>
              <a:rPr lang="fr-LU" sz="2000" dirty="0"/>
              <a:t>élargir la définition du viol</a:t>
            </a:r>
          </a:p>
          <a:p>
            <a:pPr lvl="1" algn="just"/>
            <a:r>
              <a:rPr lang="fr-LU" sz="2000" dirty="0"/>
              <a:t>abolir la prescription pour les délits sexuels</a:t>
            </a:r>
          </a:p>
          <a:p>
            <a:pPr lvl="1" algn="just"/>
            <a:r>
              <a:rPr lang="fr-LU" sz="2000" dirty="0"/>
              <a:t>proportionner la sanction à la gravité du crime commis par le délinquant sexuel.</a:t>
            </a:r>
          </a:p>
          <a:p>
            <a:pPr marL="0" indent="0" algn="just">
              <a:buNone/>
            </a:pPr>
            <a:r>
              <a:rPr lang="fr-LU" sz="2000" dirty="0"/>
              <a:t>Ces changements devraient contribuer à améliorer la protection des enfants, des jeunes et des adultes en tant que victimes de violences sexuelles et, eu égard aux conséquences psycho-traumatologiques et physiologiques à long terme sur la santé des victimes, à permettre des conséquences juridiques appropriées pour les auteurs.</a:t>
            </a:r>
          </a:p>
        </p:txBody>
      </p:sp>
      <p:pic>
        <p:nvPicPr>
          <p:cNvPr id="4" name="Image 3"/>
          <p:cNvPicPr>
            <a:picLocks noChangeAspect="1"/>
          </p:cNvPicPr>
          <p:nvPr/>
        </p:nvPicPr>
        <p:blipFill>
          <a:blip r:embed="rId2"/>
          <a:stretch>
            <a:fillRect/>
          </a:stretch>
        </p:blipFill>
        <p:spPr>
          <a:xfrm>
            <a:off x="2836035" y="645737"/>
            <a:ext cx="6750996" cy="753894"/>
          </a:xfrm>
          <a:prstGeom prst="rect">
            <a:avLst/>
          </a:prstGeom>
        </p:spPr>
      </p:pic>
      <p:pic>
        <p:nvPicPr>
          <p:cNvPr id="8" name="Image 7"/>
          <p:cNvPicPr>
            <a:picLocks noChangeAspect="1"/>
          </p:cNvPicPr>
          <p:nvPr/>
        </p:nvPicPr>
        <p:blipFill>
          <a:blip r:embed="rId3"/>
          <a:stretch>
            <a:fillRect/>
          </a:stretch>
        </p:blipFill>
        <p:spPr>
          <a:xfrm>
            <a:off x="8257072" y="2573345"/>
            <a:ext cx="2747040" cy="3398740"/>
          </a:xfrm>
          <a:prstGeom prst="rect">
            <a:avLst/>
          </a:prstGeom>
          <a:effectLst>
            <a:outerShdw blurRad="50800" dist="50800" dir="5400000" algn="ctr" rotWithShape="0">
              <a:srgbClr val="000000"/>
            </a:outerShdw>
          </a:effectLst>
        </p:spPr>
      </p:pic>
      <p:sp>
        <p:nvSpPr>
          <p:cNvPr id="5" name="Espace réservé du numéro de diapositive 4"/>
          <p:cNvSpPr>
            <a:spLocks noGrp="1"/>
          </p:cNvSpPr>
          <p:nvPr>
            <p:ph type="sldNum" sz="quarter" idx="12"/>
          </p:nvPr>
        </p:nvSpPr>
        <p:spPr/>
        <p:txBody>
          <a:bodyPr/>
          <a:lstStyle/>
          <a:p>
            <a:fld id="{CA9E03D2-C399-4FB8-BC1A-71C2039434FC}" type="slidenum">
              <a:rPr lang="fr-LU" smtClean="0"/>
              <a:t>38</a:t>
            </a:fld>
            <a:endParaRPr lang="fr-LU" dirty="0"/>
          </a:p>
        </p:txBody>
      </p:sp>
    </p:spTree>
    <p:extLst>
      <p:ext uri="{BB962C8B-B14F-4D97-AF65-F5344CB8AC3E}">
        <p14:creationId xmlns:p14="http://schemas.microsoft.com/office/powerpoint/2010/main" val="3753360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68725"/>
            <a:ext cx="10515600" cy="1325563"/>
          </a:xfrm>
        </p:spPr>
        <p:txBody>
          <a:bodyPr/>
          <a:lstStyle/>
          <a:p>
            <a:r>
              <a:rPr lang="fr-LU" u="sng" dirty="0"/>
              <a:t>Conclusions</a:t>
            </a:r>
            <a:endParaRPr lang="fr-LU"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325988"/>
            <a:ext cx="3532632" cy="2355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4769312" y="1238256"/>
            <a:ext cx="6849736" cy="2140522"/>
          </a:xfrm>
          <a:prstGeom prst="rect">
            <a:avLst/>
          </a:prstGeom>
        </p:spPr>
        <p:txBody>
          <a:bodyPr wrap="square">
            <a:spAutoFit/>
          </a:bodyPr>
          <a:lstStyle/>
          <a:p>
            <a:pPr algn="just">
              <a:lnSpc>
                <a:spcPct val="107000"/>
              </a:lnSpc>
              <a:spcAft>
                <a:spcPts val="800"/>
              </a:spcAft>
            </a:pPr>
            <a:r>
              <a:rPr lang="fr-LU" sz="1700" dirty="0">
                <a:ea typeface="Calibri" panose="020F0502020204030204" pitchFamily="34" charset="0"/>
                <a:cs typeface="Times New Roman" panose="02020603050405020304" pitchFamily="18" charset="0"/>
              </a:rPr>
              <a:t>Il est constaté que le Gouvernement est en train d’élaborer un questionnaire qui sera envoyé aux acteurs et aux associations organisant des activités s’adressant aux victimes d’abus sexuels. Ce questionnaire vise à dresser un état des lieux des offres existantes et à déterminer la nécessité de mettre en place un point de contact </a:t>
            </a:r>
            <a:r>
              <a:rPr lang="fr-LU" sz="1700" dirty="0" smtClean="0">
                <a:ea typeface="Calibri" panose="020F0502020204030204" pitchFamily="34" charset="0"/>
                <a:cs typeface="Times New Roman" panose="02020603050405020304" pitchFamily="18" charset="0"/>
              </a:rPr>
              <a:t>central et neutre </a:t>
            </a:r>
            <a:r>
              <a:rPr lang="fr-LU" sz="1700" dirty="0">
                <a:ea typeface="Calibri" panose="020F0502020204030204" pitchFamily="34" charset="0"/>
                <a:cs typeface="Times New Roman" panose="02020603050405020304" pitchFamily="18" charset="0"/>
              </a:rPr>
              <a:t>afin d’améliorer la prise en charge des victimes d’abus sexuels.</a:t>
            </a:r>
          </a:p>
          <a:p>
            <a:pPr algn="just">
              <a:lnSpc>
                <a:spcPct val="107000"/>
              </a:lnSpc>
              <a:spcAft>
                <a:spcPts val="800"/>
              </a:spcAft>
            </a:pPr>
            <a:r>
              <a:rPr lang="fr-LU" sz="1700" dirty="0">
                <a:latin typeface="Arial" panose="020B0604020202020204" pitchFamily="34" charset="0"/>
                <a:ea typeface="Calibri" panose="020F0502020204030204" pitchFamily="34" charset="0"/>
                <a:cs typeface="Times New Roman" panose="02020603050405020304" pitchFamily="18" charset="0"/>
              </a:rPr>
              <a:t> </a:t>
            </a:r>
            <a:endParaRPr lang="fr-LU"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38200" y="3873363"/>
            <a:ext cx="10866303" cy="2599494"/>
          </a:xfrm>
          <a:prstGeom prst="rect">
            <a:avLst/>
          </a:prstGeom>
        </p:spPr>
        <p:txBody>
          <a:bodyPr wrap="square">
            <a:spAutoFit/>
          </a:bodyPr>
          <a:lstStyle/>
          <a:p>
            <a:pPr algn="just">
              <a:lnSpc>
                <a:spcPct val="107000"/>
              </a:lnSpc>
              <a:spcAft>
                <a:spcPts val="800"/>
              </a:spcAft>
            </a:pPr>
            <a:r>
              <a:rPr lang="fr-LU" sz="1700" dirty="0">
                <a:ea typeface="Calibri" panose="020F0502020204030204" pitchFamily="34" charset="0"/>
                <a:cs typeface="Times New Roman" panose="02020603050405020304" pitchFamily="18" charset="0"/>
              </a:rPr>
              <a:t>Dans le contexte de ce questionnaire, il est décidé de discuter des autres questions soulevées par les pétitionnaires, dont notamment une meilleure sensibilisation </a:t>
            </a:r>
            <a:r>
              <a:rPr lang="fr-LU" sz="1700" dirty="0" smtClean="0">
                <a:ea typeface="Calibri" panose="020F0502020204030204" pitchFamily="34" charset="0"/>
                <a:cs typeface="Times New Roman" panose="02020603050405020304" pitchFamily="18" charset="0"/>
              </a:rPr>
              <a:t>dans </a:t>
            </a:r>
            <a:r>
              <a:rPr lang="fr-LU" sz="1700" dirty="0">
                <a:ea typeface="Calibri" panose="020F0502020204030204" pitchFamily="34" charset="0"/>
                <a:cs typeface="Times New Roman" panose="02020603050405020304" pitchFamily="18" charset="0"/>
              </a:rPr>
              <a:t>les écoles, lors d’une réunion jointe de la Commission de la Justice, de la Commission de l’Éducation nationale, de l’Enfance, de la Jeunesse, de l’Enseignement supérieur et de la Recherche, de la Commission des Affaires intérieures et de l’Égalité entre les femmes et les hommes, de la Commission de la Santé et des Sports et de la Commission de la Famille et de l’Intégration. Une telle réunion jointe sera convoquée dans le courant de l’automne 2022</a:t>
            </a:r>
            <a:r>
              <a:rPr lang="fr-LU" sz="1700" dirty="0" smtClean="0">
                <a:ea typeface="Calibri" panose="020F0502020204030204" pitchFamily="34" charset="0"/>
                <a:cs typeface="Times New Roman" panose="02020603050405020304" pitchFamily="18" charset="0"/>
              </a:rPr>
              <a:t>. Les points soulevés sont les suivants : 1) mise en place d’un point de contact central et neutre 2</a:t>
            </a:r>
            <a:r>
              <a:rPr lang="fr-LU" sz="1700" dirty="0">
                <a:ea typeface="Calibri" panose="020F0502020204030204" pitchFamily="34" charset="0"/>
                <a:cs typeface="Times New Roman" panose="02020603050405020304" pitchFamily="18" charset="0"/>
              </a:rPr>
              <a:t>) sensibilisation </a:t>
            </a:r>
            <a:r>
              <a:rPr lang="fr-LU" sz="1700" dirty="0" smtClean="0">
                <a:ea typeface="Calibri" panose="020F0502020204030204" pitchFamily="34" charset="0"/>
                <a:cs typeface="Times New Roman" panose="02020603050405020304" pitchFamily="18" charset="0"/>
              </a:rPr>
              <a:t>des parents et sensibilisation </a:t>
            </a:r>
            <a:r>
              <a:rPr lang="fr-LU" sz="1700" dirty="0">
                <a:ea typeface="Calibri" panose="020F0502020204030204" pitchFamily="34" charset="0"/>
                <a:cs typeface="Times New Roman" panose="02020603050405020304" pitchFamily="18" charset="0"/>
              </a:rPr>
              <a:t>dans les écoles </a:t>
            </a:r>
            <a:r>
              <a:rPr lang="fr-LU" sz="1700" dirty="0" smtClean="0">
                <a:ea typeface="Calibri" panose="020F0502020204030204" pitchFamily="34" charset="0"/>
                <a:cs typeface="Times New Roman" panose="02020603050405020304" pitchFamily="18" charset="0"/>
              </a:rPr>
              <a:t>3) offre </a:t>
            </a:r>
            <a:r>
              <a:rPr lang="fr-LU" sz="1700" dirty="0">
                <a:ea typeface="Calibri" panose="020F0502020204030204" pitchFamily="34" charset="0"/>
                <a:cs typeface="Times New Roman" panose="02020603050405020304" pitchFamily="18" charset="0"/>
              </a:rPr>
              <a:t>de formations aux enseignants et aux éducateurs afin </a:t>
            </a:r>
            <a:r>
              <a:rPr lang="fr-LU" sz="1700" dirty="0" smtClean="0"/>
              <a:t>de </a:t>
            </a:r>
            <a:r>
              <a:rPr lang="fr-LU" sz="1700" dirty="0"/>
              <a:t>les aider à reconnaître le jeu traumatique chez les mineurs à partir de l’âge de trois </a:t>
            </a:r>
            <a:r>
              <a:rPr lang="fr-LU" sz="1700" dirty="0" smtClean="0"/>
              <a:t>ans 4) thérapies pour les victimes et les auteurs (en tant qu’action préventive).</a:t>
            </a:r>
            <a:endParaRPr lang="fr-LU" sz="1700" dirty="0">
              <a:ea typeface="Calibri" panose="020F0502020204030204" pitchFamily="34" charset="0"/>
              <a:cs typeface="Times New Roman" panose="02020603050405020304" pitchFamily="18" charset="0"/>
            </a:endParaRPr>
          </a:p>
        </p:txBody>
      </p:sp>
      <p:sp>
        <p:nvSpPr>
          <p:cNvPr id="6" name="Espace réservé du numéro de diapositive 5"/>
          <p:cNvSpPr>
            <a:spLocks noGrp="1"/>
          </p:cNvSpPr>
          <p:nvPr>
            <p:ph type="sldNum" sz="quarter" idx="12"/>
          </p:nvPr>
        </p:nvSpPr>
        <p:spPr>
          <a:xfrm>
            <a:off x="11353800" y="6382052"/>
            <a:ext cx="682752" cy="365125"/>
          </a:xfrm>
        </p:spPr>
        <p:txBody>
          <a:bodyPr/>
          <a:lstStyle/>
          <a:p>
            <a:fld id="{CA9E03D2-C399-4FB8-BC1A-71C2039434FC}" type="slidenum">
              <a:rPr lang="fr-LU" smtClean="0"/>
              <a:t>39</a:t>
            </a:fld>
            <a:endParaRPr lang="fr-LU" dirty="0"/>
          </a:p>
        </p:txBody>
      </p:sp>
    </p:spTree>
    <p:extLst>
      <p:ext uri="{BB962C8B-B14F-4D97-AF65-F5344CB8AC3E}">
        <p14:creationId xmlns:p14="http://schemas.microsoft.com/office/powerpoint/2010/main" val="267429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0" y="129968"/>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1227" y="1731143"/>
            <a:ext cx="11544187" cy="938719"/>
          </a:xfrm>
          <a:prstGeom prst="rect">
            <a:avLst/>
          </a:prstGeom>
        </p:spPr>
        <p:txBody>
          <a:bodyPr wrap="square">
            <a:spAutoFit/>
          </a:bodyPr>
          <a:lstStyle/>
          <a:p>
            <a:pPr algn="ctr"/>
            <a:r>
              <a:rPr lang="fr-LU" sz="2000" b="1" u="sng" dirty="0">
                <a:solidFill>
                  <a:srgbClr val="000000"/>
                </a:solidFill>
              </a:rPr>
              <a:t>Tableau comparatif </a:t>
            </a:r>
            <a:endParaRPr lang="fr-LU" sz="2000" b="1" u="sng" dirty="0" smtClean="0">
              <a:solidFill>
                <a:srgbClr val="000000"/>
              </a:solidFill>
            </a:endParaRPr>
          </a:p>
          <a:p>
            <a:pPr algn="ctr"/>
            <a:endParaRPr lang="fr-LU" sz="2000" b="1" u="sng" dirty="0">
              <a:solidFill>
                <a:srgbClr val="000000"/>
              </a:solidFill>
            </a:endParaRPr>
          </a:p>
          <a:p>
            <a:pPr algn="ctr"/>
            <a:r>
              <a:rPr lang="fr-LU" sz="1500" dirty="0" smtClean="0"/>
              <a:t>La </a:t>
            </a:r>
            <a:r>
              <a:rPr lang="fr-LU" sz="1500" u="sng" dirty="0"/>
              <a:t>moyenne </a:t>
            </a:r>
            <a:r>
              <a:rPr lang="fr-LU" sz="1500" b="1" u="sng" dirty="0"/>
              <a:t>par jour</a:t>
            </a:r>
            <a:r>
              <a:rPr lang="fr-LU" sz="1500" u="sng" dirty="0"/>
              <a:t> sur une période d’une année</a:t>
            </a:r>
            <a:r>
              <a:rPr lang="fr-LU" sz="1500" dirty="0"/>
              <a:t> de la réception de nouvelles demandes de pétition publique et ordinaire est de </a:t>
            </a:r>
            <a:r>
              <a:rPr lang="fr-LU" sz="1500" b="1" dirty="0"/>
              <a:t>1,3</a:t>
            </a:r>
            <a:r>
              <a:rPr lang="fr-LU" sz="1500" dirty="0"/>
              <a:t>.</a:t>
            </a:r>
            <a:r>
              <a:rPr lang="fr-LU" sz="1400" dirty="0"/>
              <a:t>                                                             </a:t>
            </a:r>
            <a:endParaRPr lang="fr-LU" sz="1400" b="0" i="0" u="none" strike="noStrike" baseline="0" dirty="0">
              <a:solidFill>
                <a:srgbClr val="000000"/>
              </a:solidFill>
              <a:latin typeface="Arial" panose="020B0604020202020204"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1194689907"/>
              </p:ext>
            </p:extLst>
          </p:nvPr>
        </p:nvGraphicFramePr>
        <p:xfrm>
          <a:off x="753973" y="2713151"/>
          <a:ext cx="10684044" cy="4147791"/>
        </p:xfrm>
        <a:graphic>
          <a:graphicData uri="http://schemas.openxmlformats.org/drawingml/2006/table">
            <a:tbl>
              <a:tblPr firstRow="1" bandRow="1">
                <a:tableStyleId>{5940675A-B579-460E-94D1-54222C63F5DA}</a:tableStyleId>
              </a:tblPr>
              <a:tblGrid>
                <a:gridCol w="3561348">
                  <a:extLst>
                    <a:ext uri="{9D8B030D-6E8A-4147-A177-3AD203B41FA5}">
                      <a16:colId xmlns:a16="http://schemas.microsoft.com/office/drawing/2014/main" val="3183222192"/>
                    </a:ext>
                  </a:extLst>
                </a:gridCol>
                <a:gridCol w="3561348">
                  <a:extLst>
                    <a:ext uri="{9D8B030D-6E8A-4147-A177-3AD203B41FA5}">
                      <a16:colId xmlns:a16="http://schemas.microsoft.com/office/drawing/2014/main" val="1212129143"/>
                    </a:ext>
                  </a:extLst>
                </a:gridCol>
                <a:gridCol w="3561348">
                  <a:extLst>
                    <a:ext uri="{9D8B030D-6E8A-4147-A177-3AD203B41FA5}">
                      <a16:colId xmlns:a16="http://schemas.microsoft.com/office/drawing/2014/main" val="3296541909"/>
                    </a:ext>
                  </a:extLst>
                </a:gridCol>
              </a:tblGrid>
              <a:tr h="308745">
                <a:tc>
                  <a:txBody>
                    <a:bodyPr/>
                    <a:lstStyle/>
                    <a:p>
                      <a:pPr algn="ctr"/>
                      <a:r>
                        <a:rPr lang="fr-LU" sz="1300" b="1" dirty="0"/>
                        <a:t>10</a:t>
                      </a:r>
                      <a:r>
                        <a:rPr lang="fr-LU" sz="1300" b="1" baseline="0" dirty="0"/>
                        <a:t> juillet 2019 – 22 juillet 2020 </a:t>
                      </a:r>
                      <a:endParaRPr lang="fr-LU" sz="1300" b="1" dirty="0"/>
                    </a:p>
                  </a:txBody>
                  <a:tcPr/>
                </a:tc>
                <a:tc>
                  <a:txBody>
                    <a:bodyPr/>
                    <a:lstStyle/>
                    <a:p>
                      <a:pPr algn="ctr"/>
                      <a:r>
                        <a:rPr lang="fr-LU" sz="1300" b="1" dirty="0"/>
                        <a:t>23 juillet 2020</a:t>
                      </a:r>
                      <a:r>
                        <a:rPr lang="fr-LU" sz="1300" b="1" baseline="0" dirty="0"/>
                        <a:t> – </a:t>
                      </a:r>
                      <a:r>
                        <a:rPr lang="fr-LU" sz="1300" b="1" baseline="0" dirty="0">
                          <a:solidFill>
                            <a:schemeClr val="tx1"/>
                          </a:solidFill>
                        </a:rPr>
                        <a:t>13</a:t>
                      </a:r>
                      <a:r>
                        <a:rPr lang="fr-LU" sz="1300" b="1" baseline="0" dirty="0"/>
                        <a:t> juillet 2021</a:t>
                      </a:r>
                      <a:endParaRPr lang="fr-LU" sz="13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LU" sz="1300" b="1" dirty="0">
                          <a:solidFill>
                            <a:schemeClr val="tx1"/>
                          </a:solidFill>
                        </a:rPr>
                        <a:t>14 juillet 2021</a:t>
                      </a:r>
                      <a:r>
                        <a:rPr lang="fr-LU" sz="1300" b="1" baseline="0" dirty="0">
                          <a:solidFill>
                            <a:schemeClr val="tx1"/>
                          </a:solidFill>
                        </a:rPr>
                        <a:t> – 11 juillet 2022 </a:t>
                      </a:r>
                      <a:r>
                        <a:rPr lang="fr-LU" sz="1300" b="0" baseline="0" dirty="0">
                          <a:solidFill>
                            <a:schemeClr val="tx1"/>
                          </a:solidFill>
                        </a:rPr>
                        <a:t>(date de la dernière réunion parlementaire de la Commission des Pétitions)</a:t>
                      </a:r>
                      <a:endParaRPr lang="fr-LU" sz="1300" b="0" dirty="0">
                        <a:solidFill>
                          <a:schemeClr val="tx1"/>
                        </a:solidFill>
                      </a:endParaRPr>
                    </a:p>
                  </a:txBody>
                  <a:tcPr/>
                </a:tc>
                <a:extLst>
                  <a:ext uri="{0D108BD9-81ED-4DB2-BD59-A6C34878D82A}">
                    <a16:rowId xmlns:a16="http://schemas.microsoft.com/office/drawing/2014/main" val="1781091391"/>
                  </a:ext>
                </a:extLst>
              </a:tr>
              <a:tr h="308745">
                <a:tc>
                  <a:txBody>
                    <a:bodyPr/>
                    <a:lstStyle/>
                    <a:p>
                      <a:pPr algn="just"/>
                      <a:r>
                        <a:rPr lang="fr-LU" sz="1300" b="1" dirty="0"/>
                        <a:t>26</a:t>
                      </a:r>
                      <a:r>
                        <a:rPr lang="fr-LU" sz="1300" b="0" dirty="0"/>
                        <a:t> réunions de la Commission</a:t>
                      </a:r>
                      <a:r>
                        <a:rPr lang="fr-LU" sz="1300" b="0" baseline="0" dirty="0"/>
                        <a:t> des Pétitions </a:t>
                      </a:r>
                      <a:endParaRPr lang="fr-LU" sz="1300" b="0" dirty="0"/>
                    </a:p>
                  </a:txBody>
                  <a:tcPr/>
                </a:tc>
                <a:tc>
                  <a:txBody>
                    <a:bodyPr/>
                    <a:lstStyle/>
                    <a:p>
                      <a:pPr algn="just"/>
                      <a:r>
                        <a:rPr lang="fr-LU" sz="1300" b="1" dirty="0">
                          <a:solidFill>
                            <a:schemeClr val="tx1"/>
                          </a:solidFill>
                        </a:rPr>
                        <a:t>23</a:t>
                      </a:r>
                      <a:r>
                        <a:rPr lang="fr-LU" sz="1300" b="0" dirty="0"/>
                        <a:t> réunions de la Commission des Pétitions</a:t>
                      </a:r>
                    </a:p>
                  </a:txBody>
                  <a:tcPr/>
                </a:tc>
                <a:tc>
                  <a:txBody>
                    <a:bodyPr/>
                    <a:lstStyle/>
                    <a:p>
                      <a:pPr algn="just"/>
                      <a:r>
                        <a:rPr lang="fr-LU" sz="1300" b="1" dirty="0">
                          <a:solidFill>
                            <a:schemeClr val="tx1"/>
                          </a:solidFill>
                        </a:rPr>
                        <a:t>27</a:t>
                      </a:r>
                      <a:r>
                        <a:rPr lang="fr-LU" sz="1300" b="0" dirty="0">
                          <a:solidFill>
                            <a:schemeClr val="tx1"/>
                          </a:solidFill>
                        </a:rPr>
                        <a:t> réunions de la Commission des Pétitions</a:t>
                      </a:r>
                    </a:p>
                  </a:txBody>
                  <a:tcPr/>
                </a:tc>
                <a:extLst>
                  <a:ext uri="{0D108BD9-81ED-4DB2-BD59-A6C34878D82A}">
                    <a16:rowId xmlns:a16="http://schemas.microsoft.com/office/drawing/2014/main" val="2067678152"/>
                  </a:ext>
                </a:extLst>
              </a:tr>
              <a:tr h="771861">
                <a:tc>
                  <a:txBody>
                    <a:bodyPr/>
                    <a:lstStyle/>
                    <a:p>
                      <a:pPr algn="just"/>
                      <a:r>
                        <a:rPr lang="fr-LU" sz="1300" b="1" dirty="0"/>
                        <a:t>7 </a:t>
                      </a:r>
                      <a:r>
                        <a:rPr lang="fr-LU" sz="1300" b="0" dirty="0"/>
                        <a:t>débats publics</a:t>
                      </a:r>
                      <a:endParaRPr lang="fr-LU" sz="1300" b="0" i="1" dirty="0"/>
                    </a:p>
                  </a:txBody>
                  <a:tcPr/>
                </a:tc>
                <a:tc>
                  <a:txBody>
                    <a:bodyPr/>
                    <a:lstStyle/>
                    <a:p>
                      <a:pPr algn="just"/>
                      <a:r>
                        <a:rPr lang="fr-LU" sz="1300" b="1" dirty="0">
                          <a:solidFill>
                            <a:schemeClr val="tx1"/>
                          </a:solidFill>
                        </a:rPr>
                        <a:t>6 </a:t>
                      </a:r>
                      <a:r>
                        <a:rPr lang="fr-LU" sz="1300" b="0" dirty="0"/>
                        <a:t>débats</a:t>
                      </a:r>
                      <a:r>
                        <a:rPr lang="fr-LU" sz="1300" b="0" baseline="0" dirty="0"/>
                        <a:t> publics + </a:t>
                      </a:r>
                      <a:r>
                        <a:rPr lang="fr-LU" sz="1300" b="1" i="0" baseline="0" dirty="0">
                          <a:solidFill>
                            <a:schemeClr val="tx1"/>
                          </a:solidFill>
                        </a:rPr>
                        <a:t>1</a:t>
                      </a:r>
                      <a:r>
                        <a:rPr lang="fr-LU" sz="1300" b="0" i="1" baseline="0" dirty="0"/>
                        <a:t> </a:t>
                      </a:r>
                      <a:r>
                        <a:rPr lang="fr-LU" sz="1300" b="1" i="0" baseline="0" dirty="0"/>
                        <a:t>en automne </a:t>
                      </a:r>
                      <a:r>
                        <a:rPr lang="fr-LU" sz="1300" b="0" i="1" baseline="0" dirty="0"/>
                        <a:t>(Pétition publique n°1865 : </a:t>
                      </a:r>
                      <a:r>
                        <a:rPr lang="fr-LU" sz="1300" i="1" dirty="0"/>
                        <a:t>2 jours de dispense de travail par mois pour les femmes qui ont leurs menstruations.</a:t>
                      </a:r>
                      <a:r>
                        <a:rPr lang="fr-LU" sz="1300" b="0" i="1" baseline="0" dirty="0"/>
                        <a:t>)</a:t>
                      </a:r>
                      <a:endParaRPr lang="fr-LU" sz="1300" b="0" i="1"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LU" sz="1300" b="1" dirty="0">
                          <a:solidFill>
                            <a:schemeClr val="tx1"/>
                          </a:solidFill>
                        </a:rPr>
                        <a:t>1 débat</a:t>
                      </a:r>
                      <a:r>
                        <a:rPr lang="fr-LU" sz="1300" b="1" baseline="0" dirty="0">
                          <a:solidFill>
                            <a:schemeClr val="tx1"/>
                          </a:solidFill>
                        </a:rPr>
                        <a:t> public ayant eu lieu le 6 octobre 2021 </a:t>
                      </a:r>
                      <a:r>
                        <a:rPr kumimoji="0" lang="fr-LU" sz="1300" b="0" i="1" u="none" strike="noStrike" kern="1200" cap="none" spc="0" normalizeH="0" baseline="0" noProof="0" dirty="0">
                          <a:ln>
                            <a:noFill/>
                          </a:ln>
                          <a:solidFill>
                            <a:schemeClr val="tx1"/>
                          </a:solidFill>
                          <a:effectLst/>
                          <a:uLnTx/>
                          <a:uFillTx/>
                          <a:latin typeface="+mn-lt"/>
                          <a:ea typeface="+mn-ea"/>
                          <a:cs typeface="+mn-cs"/>
                        </a:rPr>
                        <a:t>(Pétition publique n°1865 : LU: 2 </a:t>
                      </a:r>
                      <a:r>
                        <a:rPr kumimoji="0" lang="fr-LU" sz="1300" b="0" i="1" u="none" strike="noStrike" kern="1200" cap="none" spc="0" normalizeH="0" baseline="0" noProof="0" dirty="0" err="1">
                          <a:ln>
                            <a:noFill/>
                          </a:ln>
                          <a:solidFill>
                            <a:schemeClr val="tx1"/>
                          </a:solidFill>
                          <a:effectLst/>
                          <a:uLnTx/>
                          <a:uFillTx/>
                          <a:latin typeface="+mn-lt"/>
                          <a:ea typeface="+mn-ea"/>
                          <a:cs typeface="+mn-cs"/>
                        </a:rPr>
                        <a:t>Deeg</a:t>
                      </a:r>
                      <a:r>
                        <a:rPr kumimoji="0" lang="fr-LU" sz="1300" b="0" i="1" u="none" strike="noStrike" kern="1200" cap="none" spc="0" normalizeH="0" baseline="0" noProof="0" dirty="0">
                          <a:ln>
                            <a:noFill/>
                          </a:ln>
                          <a:solidFill>
                            <a:schemeClr val="tx1"/>
                          </a:solidFill>
                          <a:effectLst/>
                          <a:uLnTx/>
                          <a:uFillTx/>
                          <a:latin typeface="+mn-lt"/>
                          <a:ea typeface="+mn-ea"/>
                          <a:cs typeface="+mn-cs"/>
                        </a:rPr>
                        <a:t> </a:t>
                      </a:r>
                      <a:r>
                        <a:rPr kumimoji="0" lang="fr-LU" sz="1300" b="0" i="1" u="none" strike="noStrike" kern="1200" cap="none" spc="0" normalizeH="0" baseline="0" noProof="0" dirty="0" err="1">
                          <a:ln>
                            <a:noFill/>
                          </a:ln>
                          <a:solidFill>
                            <a:schemeClr val="tx1"/>
                          </a:solidFill>
                          <a:effectLst/>
                          <a:uLnTx/>
                          <a:uFillTx/>
                          <a:latin typeface="+mn-lt"/>
                          <a:ea typeface="+mn-ea"/>
                          <a:cs typeface="+mn-cs"/>
                        </a:rPr>
                        <a:t>Aarbechtsdispenz</a:t>
                      </a:r>
                      <a:r>
                        <a:rPr kumimoji="0" lang="fr-LU" sz="1300" b="0" i="1" u="none" strike="noStrike" kern="1200" cap="none" spc="0" normalizeH="0" baseline="0" noProof="0" dirty="0">
                          <a:ln>
                            <a:noFill/>
                          </a:ln>
                          <a:solidFill>
                            <a:schemeClr val="tx1"/>
                          </a:solidFill>
                          <a:effectLst/>
                          <a:uLnTx/>
                          <a:uFillTx/>
                          <a:latin typeface="+mn-lt"/>
                          <a:ea typeface="+mn-ea"/>
                          <a:cs typeface="+mn-cs"/>
                        </a:rPr>
                        <a:t> pro Mount </a:t>
                      </a:r>
                      <a:r>
                        <a:rPr kumimoji="0" lang="fr-LU" sz="1300" b="0" i="1" u="none" strike="noStrike" kern="1200" cap="none" spc="0" normalizeH="0" baseline="0" noProof="0" dirty="0" err="1">
                          <a:ln>
                            <a:noFill/>
                          </a:ln>
                          <a:solidFill>
                            <a:schemeClr val="tx1"/>
                          </a:solidFill>
                          <a:effectLst/>
                          <a:uLnTx/>
                          <a:uFillTx/>
                          <a:latin typeface="+mn-lt"/>
                          <a:ea typeface="+mn-ea"/>
                          <a:cs typeface="+mn-cs"/>
                        </a:rPr>
                        <a:t>fir</a:t>
                      </a:r>
                      <a:r>
                        <a:rPr kumimoji="0" lang="fr-LU" sz="1300" b="0" i="1" u="none" strike="noStrike" kern="1200" cap="none" spc="0" normalizeH="0" baseline="0" noProof="0" dirty="0">
                          <a:ln>
                            <a:noFill/>
                          </a:ln>
                          <a:solidFill>
                            <a:schemeClr val="tx1"/>
                          </a:solidFill>
                          <a:effectLst/>
                          <a:uLnTx/>
                          <a:uFillTx/>
                          <a:latin typeface="+mn-lt"/>
                          <a:ea typeface="+mn-ea"/>
                          <a:cs typeface="+mn-cs"/>
                        </a:rPr>
                        <a:t> </a:t>
                      </a:r>
                      <a:r>
                        <a:rPr kumimoji="0" lang="fr-LU" sz="1300" b="0" i="1" u="none" strike="noStrike" kern="1200" cap="none" spc="0" normalizeH="0" baseline="0" noProof="0" dirty="0" err="1">
                          <a:ln>
                            <a:noFill/>
                          </a:ln>
                          <a:solidFill>
                            <a:schemeClr val="tx1"/>
                          </a:solidFill>
                          <a:effectLst/>
                          <a:uLnTx/>
                          <a:uFillTx/>
                          <a:latin typeface="+mn-lt"/>
                          <a:ea typeface="+mn-ea"/>
                          <a:cs typeface="+mn-cs"/>
                        </a:rPr>
                        <a:t>Fraen</a:t>
                      </a:r>
                      <a:r>
                        <a:rPr kumimoji="0" lang="fr-LU" sz="1300" b="0" i="1" u="none" strike="noStrike" kern="1200" cap="none" spc="0" normalizeH="0" baseline="0" noProof="0" dirty="0">
                          <a:ln>
                            <a:noFill/>
                          </a:ln>
                          <a:solidFill>
                            <a:schemeClr val="tx1"/>
                          </a:solidFill>
                          <a:effectLst/>
                          <a:uLnTx/>
                          <a:uFillTx/>
                          <a:latin typeface="+mn-lt"/>
                          <a:ea typeface="+mn-ea"/>
                          <a:cs typeface="+mn-cs"/>
                        </a:rPr>
                        <a:t> </a:t>
                      </a:r>
                      <a:r>
                        <a:rPr kumimoji="0" lang="fr-LU" sz="1300" b="0" i="1" u="none" strike="noStrike" kern="1200" cap="none" spc="0" normalizeH="0" baseline="0" noProof="0" dirty="0" err="1">
                          <a:ln>
                            <a:noFill/>
                          </a:ln>
                          <a:solidFill>
                            <a:schemeClr val="tx1"/>
                          </a:solidFill>
                          <a:effectLst/>
                          <a:uLnTx/>
                          <a:uFillTx/>
                          <a:latin typeface="+mn-lt"/>
                          <a:ea typeface="+mn-ea"/>
                          <a:cs typeface="+mn-cs"/>
                        </a:rPr>
                        <a:t>déi</a:t>
                      </a:r>
                      <a:r>
                        <a:rPr kumimoji="0" lang="fr-LU" sz="1300" b="0" i="1" u="none" strike="noStrike" kern="1200" cap="none" spc="0" normalizeH="0" baseline="0" noProof="0" dirty="0">
                          <a:ln>
                            <a:noFill/>
                          </a:ln>
                          <a:solidFill>
                            <a:schemeClr val="tx1"/>
                          </a:solidFill>
                          <a:effectLst/>
                          <a:uLnTx/>
                          <a:uFillTx/>
                          <a:latin typeface="+mn-lt"/>
                          <a:ea typeface="+mn-ea"/>
                          <a:cs typeface="+mn-cs"/>
                        </a:rPr>
                        <a:t> hier </a:t>
                      </a:r>
                      <a:r>
                        <a:rPr kumimoji="0" lang="fr-LU" sz="1300" b="0" i="1" u="none" strike="noStrike" kern="1200" cap="none" spc="0" normalizeH="0" baseline="0" noProof="0" dirty="0" err="1">
                          <a:ln>
                            <a:noFill/>
                          </a:ln>
                          <a:solidFill>
                            <a:schemeClr val="tx1"/>
                          </a:solidFill>
                          <a:effectLst/>
                          <a:uLnTx/>
                          <a:uFillTx/>
                          <a:latin typeface="+mn-lt"/>
                          <a:ea typeface="+mn-ea"/>
                          <a:cs typeface="+mn-cs"/>
                        </a:rPr>
                        <a:t>Deeg</a:t>
                      </a:r>
                      <a:r>
                        <a:rPr kumimoji="0" lang="fr-LU" sz="1300" b="0" i="1" u="none" strike="noStrike" kern="1200" cap="none" spc="0" normalizeH="0" baseline="0" noProof="0" dirty="0">
                          <a:ln>
                            <a:noFill/>
                          </a:ln>
                          <a:solidFill>
                            <a:schemeClr val="tx1"/>
                          </a:solidFill>
                          <a:effectLst/>
                          <a:uLnTx/>
                          <a:uFillTx/>
                          <a:latin typeface="+mn-lt"/>
                          <a:ea typeface="+mn-ea"/>
                          <a:cs typeface="+mn-cs"/>
                        </a:rPr>
                        <a:t> </a:t>
                      </a:r>
                      <a:r>
                        <a:rPr kumimoji="0" lang="fr-LU" sz="1300" b="0" i="1" u="none" strike="noStrike" kern="1200" cap="none" spc="0" normalizeH="0" baseline="0" noProof="0" dirty="0" err="1">
                          <a:ln>
                            <a:noFill/>
                          </a:ln>
                          <a:solidFill>
                            <a:schemeClr val="tx1"/>
                          </a:solidFill>
                          <a:effectLst/>
                          <a:uLnTx/>
                          <a:uFillTx/>
                          <a:latin typeface="+mn-lt"/>
                          <a:ea typeface="+mn-ea"/>
                          <a:cs typeface="+mn-cs"/>
                        </a:rPr>
                        <a:t>kréien</a:t>
                      </a:r>
                      <a:r>
                        <a:rPr kumimoji="0" lang="fr-LU" sz="1300" b="0" i="1" u="none" strike="noStrike" kern="1200" cap="none" spc="0" normalizeH="0" baseline="0" noProof="0" dirty="0">
                          <a:ln>
                            <a:noFill/>
                          </a:ln>
                          <a:solidFill>
                            <a:schemeClr val="tx1"/>
                          </a:solidFill>
                          <a:effectLst/>
                          <a:uLnTx/>
                          <a:uFillTx/>
                          <a:latin typeface="+mn-lt"/>
                          <a:ea typeface="+mn-ea"/>
                          <a:cs typeface="+mn-cs"/>
                        </a:rPr>
                        <a:t>. FR: 2 jours de dispense de travail par mois pour les femmes qui ont leurs menstruations.)</a:t>
                      </a:r>
                      <a:r>
                        <a:rPr lang="fr-LU" sz="1300" b="1" dirty="0">
                          <a:solidFill>
                            <a:schemeClr val="tx1"/>
                          </a:solidFill>
                        </a:rPr>
                        <a:t> + </a:t>
                      </a:r>
                      <a:r>
                        <a:rPr lang="fr-LU" sz="1300" b="1" dirty="0" smtClean="0">
                          <a:solidFill>
                            <a:schemeClr val="tx1"/>
                          </a:solidFill>
                        </a:rPr>
                        <a:t>7 </a:t>
                      </a:r>
                      <a:r>
                        <a:rPr lang="fr-LU" sz="1300" b="1" dirty="0">
                          <a:solidFill>
                            <a:schemeClr val="tx1"/>
                          </a:solidFill>
                        </a:rPr>
                        <a:t>débats </a:t>
                      </a:r>
                      <a:r>
                        <a:rPr lang="fr-LU" sz="1300" b="1" dirty="0" smtClean="0">
                          <a:solidFill>
                            <a:schemeClr val="tx1"/>
                          </a:solidFill>
                        </a:rPr>
                        <a:t>publics                                  dont 2 débats publics sont doubles,                                               car ils combinent 2 pétitions similaires                                     =&gt; total = 10 débats publics (10 pétitions ont donc été débattues)  </a:t>
                      </a:r>
                      <a:endParaRPr lang="fr-LU" sz="1300" b="1" i="1" dirty="0">
                        <a:solidFill>
                          <a:schemeClr val="tx1"/>
                        </a:solidFill>
                      </a:endParaRPr>
                    </a:p>
                  </a:txBody>
                  <a:tcPr/>
                </a:tc>
                <a:extLst>
                  <a:ext uri="{0D108BD9-81ED-4DB2-BD59-A6C34878D82A}">
                    <a16:rowId xmlns:a16="http://schemas.microsoft.com/office/drawing/2014/main" val="2487841262"/>
                  </a:ext>
                </a:extLst>
              </a:tr>
              <a:tr h="540303">
                <a:tc>
                  <a:txBody>
                    <a:bodyPr/>
                    <a:lstStyle/>
                    <a:p>
                      <a:pPr algn="just"/>
                      <a:r>
                        <a:rPr lang="fr-LU" sz="1300" b="1" dirty="0"/>
                        <a:t>326</a:t>
                      </a:r>
                      <a:r>
                        <a:rPr lang="fr-LU" sz="1300" b="0" dirty="0"/>
                        <a:t> pétitions</a:t>
                      </a:r>
                      <a:r>
                        <a:rPr lang="fr-LU" sz="1300" b="0" baseline="0" dirty="0"/>
                        <a:t> publiques (dont </a:t>
                      </a:r>
                      <a:r>
                        <a:rPr lang="fr-LU" sz="1300" b="1" baseline="0" dirty="0"/>
                        <a:t>203</a:t>
                      </a:r>
                      <a:r>
                        <a:rPr lang="fr-LU" sz="1300" b="0" baseline="0" dirty="0"/>
                        <a:t> ont été déclarées recevables)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LU" sz="1300" b="1" dirty="0">
                          <a:solidFill>
                            <a:schemeClr val="tx1"/>
                          </a:solidFill>
                        </a:rPr>
                        <a:t>271 </a:t>
                      </a:r>
                      <a:r>
                        <a:rPr lang="fr-LU" sz="1300" b="0" dirty="0"/>
                        <a:t>pétitions</a:t>
                      </a:r>
                      <a:r>
                        <a:rPr lang="fr-LU" sz="1300" b="0" baseline="0" dirty="0"/>
                        <a:t> publiques (dont </a:t>
                      </a:r>
                      <a:r>
                        <a:rPr lang="fr-LU" sz="1300" b="1" baseline="0" dirty="0">
                          <a:solidFill>
                            <a:schemeClr val="tx1"/>
                          </a:solidFill>
                        </a:rPr>
                        <a:t>159</a:t>
                      </a:r>
                      <a:r>
                        <a:rPr lang="fr-LU" sz="1300" b="0" baseline="0" dirty="0"/>
                        <a:t> ont été déclarées recevables)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LU" sz="1300" b="1" dirty="0">
                          <a:solidFill>
                            <a:schemeClr val="tx1"/>
                          </a:solidFill>
                        </a:rPr>
                        <a:t>428 </a:t>
                      </a:r>
                      <a:r>
                        <a:rPr lang="fr-LU" sz="1300" b="0" dirty="0">
                          <a:solidFill>
                            <a:schemeClr val="tx1"/>
                          </a:solidFill>
                        </a:rPr>
                        <a:t>pétitions</a:t>
                      </a:r>
                      <a:r>
                        <a:rPr lang="fr-LU" sz="1300" b="0" baseline="0" dirty="0">
                          <a:solidFill>
                            <a:schemeClr val="tx1"/>
                          </a:solidFill>
                        </a:rPr>
                        <a:t> publiques (dont </a:t>
                      </a:r>
                      <a:r>
                        <a:rPr lang="fr-LU" sz="1300" b="1" baseline="0" dirty="0">
                          <a:solidFill>
                            <a:schemeClr val="tx1"/>
                          </a:solidFill>
                        </a:rPr>
                        <a:t>231</a:t>
                      </a:r>
                      <a:r>
                        <a:rPr lang="fr-LU" sz="1300" b="0" baseline="0" dirty="0">
                          <a:solidFill>
                            <a:schemeClr val="tx1"/>
                          </a:solidFill>
                        </a:rPr>
                        <a:t> ont été déclarées recevables)</a:t>
                      </a:r>
                    </a:p>
                  </a:txBody>
                  <a:tcPr/>
                </a:tc>
                <a:extLst>
                  <a:ext uri="{0D108BD9-81ED-4DB2-BD59-A6C34878D82A}">
                    <a16:rowId xmlns:a16="http://schemas.microsoft.com/office/drawing/2014/main" val="522954849"/>
                  </a:ext>
                </a:extLst>
              </a:tr>
              <a:tr h="540303">
                <a:tc>
                  <a:txBody>
                    <a:bodyPr/>
                    <a:lstStyle/>
                    <a:p>
                      <a:pPr algn="just"/>
                      <a:r>
                        <a:rPr lang="fr-LU" sz="1300" b="1" baseline="0" dirty="0"/>
                        <a:t>28</a:t>
                      </a:r>
                      <a:r>
                        <a:rPr lang="fr-LU" sz="1300" b="0" baseline="0" dirty="0"/>
                        <a:t> pétitions ordinaires (dont 16 ont été déclarées recevables)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LU" sz="1300" b="1" dirty="0">
                          <a:solidFill>
                            <a:schemeClr val="tx1"/>
                          </a:solidFill>
                        </a:rPr>
                        <a:t>14</a:t>
                      </a:r>
                      <a:r>
                        <a:rPr lang="fr-LU" sz="1300" b="0" dirty="0"/>
                        <a:t> </a:t>
                      </a:r>
                      <a:r>
                        <a:rPr lang="fr-LU" sz="1300" b="0" baseline="0" dirty="0"/>
                        <a:t>pétitions ordinaires (dont </a:t>
                      </a:r>
                      <a:r>
                        <a:rPr lang="fr-LU" sz="1300" b="1" baseline="0" dirty="0">
                          <a:solidFill>
                            <a:schemeClr val="tx1"/>
                          </a:solidFill>
                        </a:rPr>
                        <a:t>14</a:t>
                      </a:r>
                      <a:r>
                        <a:rPr lang="fr-LU" sz="1300" b="0" baseline="0" dirty="0"/>
                        <a:t> ont été déclarées recevables)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LU" sz="1300" b="1" dirty="0">
                          <a:solidFill>
                            <a:schemeClr val="tx1"/>
                          </a:solidFill>
                        </a:rPr>
                        <a:t>49</a:t>
                      </a:r>
                      <a:r>
                        <a:rPr lang="fr-LU" sz="1300" b="0" dirty="0">
                          <a:solidFill>
                            <a:schemeClr val="tx1"/>
                          </a:solidFill>
                        </a:rPr>
                        <a:t> </a:t>
                      </a:r>
                      <a:r>
                        <a:rPr lang="fr-LU" sz="1300" b="0" baseline="0" dirty="0">
                          <a:solidFill>
                            <a:schemeClr val="tx1"/>
                          </a:solidFill>
                        </a:rPr>
                        <a:t>pétitions ordinaires (dont </a:t>
                      </a:r>
                      <a:r>
                        <a:rPr lang="fr-LU" sz="1300" b="1" baseline="0" dirty="0">
                          <a:solidFill>
                            <a:schemeClr val="tx1"/>
                          </a:solidFill>
                        </a:rPr>
                        <a:t>34</a:t>
                      </a:r>
                      <a:r>
                        <a:rPr lang="fr-LU" sz="1300" b="0" baseline="0" dirty="0">
                          <a:solidFill>
                            <a:schemeClr val="tx1"/>
                          </a:solidFill>
                        </a:rPr>
                        <a:t> ont été déclarées recevables)</a:t>
                      </a:r>
                    </a:p>
                  </a:txBody>
                  <a:tcPr/>
                </a:tc>
                <a:extLst>
                  <a:ext uri="{0D108BD9-81ED-4DB2-BD59-A6C34878D82A}">
                    <a16:rowId xmlns:a16="http://schemas.microsoft.com/office/drawing/2014/main" val="2361703030"/>
                  </a:ext>
                </a:extLst>
              </a:tr>
            </a:tbl>
          </a:graphicData>
        </a:graphic>
      </p:graphicFrame>
      <p:sp>
        <p:nvSpPr>
          <p:cNvPr id="3" name="Espace réservé du numéro de diapositive 2"/>
          <p:cNvSpPr>
            <a:spLocks noGrp="1"/>
          </p:cNvSpPr>
          <p:nvPr>
            <p:ph type="sldNum" sz="quarter" idx="12"/>
          </p:nvPr>
        </p:nvSpPr>
        <p:spPr>
          <a:xfrm>
            <a:off x="9131808" y="6347206"/>
            <a:ext cx="2743200" cy="365125"/>
          </a:xfrm>
        </p:spPr>
        <p:txBody>
          <a:bodyPr/>
          <a:lstStyle/>
          <a:p>
            <a:fld id="{CA9E03D2-C399-4FB8-BC1A-71C2039434FC}" type="slidenum">
              <a:rPr lang="fr-LU" smtClean="0"/>
              <a:t>4</a:t>
            </a:fld>
            <a:endParaRPr lang="fr-LU" dirty="0"/>
          </a:p>
        </p:txBody>
      </p:sp>
    </p:spTree>
    <p:extLst>
      <p:ext uri="{BB962C8B-B14F-4D97-AF65-F5344CB8AC3E}">
        <p14:creationId xmlns:p14="http://schemas.microsoft.com/office/powerpoint/2010/main" val="652312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2255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182881" y="1823573"/>
            <a:ext cx="12009119" cy="697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929639" y="1794783"/>
            <a:ext cx="10515600" cy="2435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b="1" u="sng" dirty="0"/>
              <a:t>Liste des </a:t>
            </a:r>
            <a:r>
              <a:rPr lang="de-DE" sz="1600" b="1" u="sng" dirty="0" err="1"/>
              <a:t>débats</a:t>
            </a:r>
            <a:r>
              <a:rPr lang="de-DE" sz="1600" b="1" u="sng" dirty="0"/>
              <a:t> </a:t>
            </a:r>
            <a:r>
              <a:rPr lang="de-DE" sz="1600" b="1" u="sng" dirty="0" err="1"/>
              <a:t>publics</a:t>
            </a:r>
            <a:r>
              <a:rPr lang="de-DE" sz="1600" b="1" u="sng" dirty="0"/>
              <a:t> </a:t>
            </a:r>
            <a:r>
              <a:rPr lang="de-DE" sz="1600" b="1" u="sng" dirty="0" err="1"/>
              <a:t>prévus</a:t>
            </a:r>
            <a:r>
              <a:rPr lang="de-DE" sz="1600" b="1" u="sng" dirty="0"/>
              <a:t> </a:t>
            </a:r>
            <a:r>
              <a:rPr lang="de-DE" sz="1600" b="1" u="sng" dirty="0" err="1"/>
              <a:t>pour</a:t>
            </a:r>
            <a:r>
              <a:rPr lang="de-DE" sz="1600" b="1" u="sng" dirty="0"/>
              <a:t> </a:t>
            </a:r>
            <a:r>
              <a:rPr lang="de-DE" sz="1600" b="1" u="sng" dirty="0" err="1"/>
              <a:t>être</a:t>
            </a:r>
            <a:r>
              <a:rPr lang="de-DE" sz="1600" b="1" u="sng" dirty="0"/>
              <a:t> </a:t>
            </a:r>
            <a:r>
              <a:rPr lang="de-DE" sz="1600" b="1" u="sng" dirty="0" err="1"/>
              <a:t>évalués</a:t>
            </a:r>
            <a:r>
              <a:rPr lang="de-DE" sz="1600" b="1" u="sng" dirty="0"/>
              <a:t>, </a:t>
            </a:r>
            <a:r>
              <a:rPr lang="de-DE" sz="1600" b="1" u="sng" dirty="0" err="1"/>
              <a:t>dont</a:t>
            </a:r>
            <a:r>
              <a:rPr lang="de-DE" sz="1600" b="1" u="sng" dirty="0"/>
              <a:t> </a:t>
            </a:r>
            <a:r>
              <a:rPr lang="de-DE" sz="1600" b="1" u="sng" dirty="0" err="1"/>
              <a:t>ceux</a:t>
            </a:r>
            <a:r>
              <a:rPr lang="de-DE" sz="1600" b="1" u="sng" dirty="0"/>
              <a:t> </a:t>
            </a:r>
            <a:r>
              <a:rPr lang="de-DE" sz="1600" b="1" u="sng" dirty="0" err="1"/>
              <a:t>marqués</a:t>
            </a:r>
            <a:r>
              <a:rPr lang="de-DE" sz="1600" b="1" u="sng" dirty="0"/>
              <a:t> en </a:t>
            </a:r>
            <a:r>
              <a:rPr lang="de-DE" sz="1600" b="1" u="sng" dirty="0" err="1"/>
              <a:t>vert</a:t>
            </a:r>
            <a:r>
              <a:rPr lang="de-DE" sz="1600" b="1" u="sng" dirty="0"/>
              <a:t> </a:t>
            </a:r>
            <a:r>
              <a:rPr lang="de-DE" sz="1600" b="1" u="sng" dirty="0" err="1"/>
              <a:t>ont</a:t>
            </a:r>
            <a:r>
              <a:rPr lang="de-DE" sz="1600" b="1" u="sng" dirty="0"/>
              <a:t> </a:t>
            </a:r>
            <a:r>
              <a:rPr lang="de-DE" sz="1600" b="1" u="sng" dirty="0" err="1"/>
              <a:t>été</a:t>
            </a:r>
            <a:r>
              <a:rPr lang="de-DE" sz="1600" b="1" u="sng" dirty="0"/>
              <a:t> </a:t>
            </a:r>
            <a:r>
              <a:rPr lang="de-DE" sz="1600" b="1" u="sng" dirty="0" err="1"/>
              <a:t>évalués</a:t>
            </a:r>
            <a:r>
              <a:rPr lang="de-DE" sz="1600" b="1" u="sng" dirty="0"/>
              <a:t> </a:t>
            </a:r>
            <a:r>
              <a:rPr lang="de-DE" sz="1600" b="1" u="sng" dirty="0" err="1"/>
              <a:t>récemment</a:t>
            </a:r>
            <a:endParaRPr lang="fr-LU" sz="1600" dirty="0"/>
          </a:p>
        </p:txBody>
      </p:sp>
      <p:sp>
        <p:nvSpPr>
          <p:cNvPr id="3" name="Espace réservé du numéro de diapositive 2"/>
          <p:cNvSpPr>
            <a:spLocks noGrp="1"/>
          </p:cNvSpPr>
          <p:nvPr>
            <p:ph type="sldNum" sz="quarter" idx="12"/>
          </p:nvPr>
        </p:nvSpPr>
        <p:spPr/>
        <p:txBody>
          <a:bodyPr/>
          <a:lstStyle/>
          <a:p>
            <a:fld id="{CA9E03D2-C399-4FB8-BC1A-71C2039434FC}" type="slidenum">
              <a:rPr lang="fr-LU" smtClean="0"/>
              <a:t>40</a:t>
            </a:fld>
            <a:endParaRPr lang="fr-LU"/>
          </a:p>
        </p:txBody>
      </p:sp>
      <p:graphicFrame>
        <p:nvGraphicFramePr>
          <p:cNvPr id="15" name="Tableau 14"/>
          <p:cNvGraphicFramePr>
            <a:graphicFrameLocks noGrp="1"/>
          </p:cNvGraphicFramePr>
          <p:nvPr>
            <p:extLst>
              <p:ext uri="{D42A27DB-BD31-4B8C-83A1-F6EECF244321}">
                <p14:modId xmlns:p14="http://schemas.microsoft.com/office/powerpoint/2010/main" val="620737528"/>
              </p:ext>
            </p:extLst>
          </p:nvPr>
        </p:nvGraphicFramePr>
        <p:xfrm>
          <a:off x="263561" y="2165842"/>
          <a:ext cx="11847757" cy="4689602"/>
        </p:xfrm>
        <a:graphic>
          <a:graphicData uri="http://schemas.openxmlformats.org/drawingml/2006/table">
            <a:tbl>
              <a:tblPr firstRow="1" firstCol="1" bandRow="1"/>
              <a:tblGrid>
                <a:gridCol w="1309588">
                  <a:extLst>
                    <a:ext uri="{9D8B030D-6E8A-4147-A177-3AD203B41FA5}">
                      <a16:colId xmlns:a16="http://schemas.microsoft.com/office/drawing/2014/main" val="4276613806"/>
                    </a:ext>
                  </a:extLst>
                </a:gridCol>
                <a:gridCol w="1305336">
                  <a:extLst>
                    <a:ext uri="{9D8B030D-6E8A-4147-A177-3AD203B41FA5}">
                      <a16:colId xmlns:a16="http://schemas.microsoft.com/office/drawing/2014/main" val="2533432602"/>
                    </a:ext>
                  </a:extLst>
                </a:gridCol>
                <a:gridCol w="1448374">
                  <a:extLst>
                    <a:ext uri="{9D8B030D-6E8A-4147-A177-3AD203B41FA5}">
                      <a16:colId xmlns:a16="http://schemas.microsoft.com/office/drawing/2014/main" val="4006302577"/>
                    </a:ext>
                  </a:extLst>
                </a:gridCol>
                <a:gridCol w="1248614">
                  <a:extLst>
                    <a:ext uri="{9D8B030D-6E8A-4147-A177-3AD203B41FA5}">
                      <a16:colId xmlns:a16="http://schemas.microsoft.com/office/drawing/2014/main" val="2720761621"/>
                    </a:ext>
                  </a:extLst>
                </a:gridCol>
                <a:gridCol w="1307169">
                  <a:extLst>
                    <a:ext uri="{9D8B030D-6E8A-4147-A177-3AD203B41FA5}">
                      <a16:colId xmlns:a16="http://schemas.microsoft.com/office/drawing/2014/main" val="4251188331"/>
                    </a:ext>
                  </a:extLst>
                </a:gridCol>
                <a:gridCol w="1307169">
                  <a:extLst>
                    <a:ext uri="{9D8B030D-6E8A-4147-A177-3AD203B41FA5}">
                      <a16:colId xmlns:a16="http://schemas.microsoft.com/office/drawing/2014/main" val="1613233122"/>
                    </a:ext>
                  </a:extLst>
                </a:gridCol>
                <a:gridCol w="1307169">
                  <a:extLst>
                    <a:ext uri="{9D8B030D-6E8A-4147-A177-3AD203B41FA5}">
                      <a16:colId xmlns:a16="http://schemas.microsoft.com/office/drawing/2014/main" val="4278784732"/>
                    </a:ext>
                  </a:extLst>
                </a:gridCol>
                <a:gridCol w="1307169">
                  <a:extLst>
                    <a:ext uri="{9D8B030D-6E8A-4147-A177-3AD203B41FA5}">
                      <a16:colId xmlns:a16="http://schemas.microsoft.com/office/drawing/2014/main" val="1571348309"/>
                    </a:ext>
                  </a:extLst>
                </a:gridCol>
                <a:gridCol w="1307169">
                  <a:extLst>
                    <a:ext uri="{9D8B030D-6E8A-4147-A177-3AD203B41FA5}">
                      <a16:colId xmlns:a16="http://schemas.microsoft.com/office/drawing/2014/main" val="2781295149"/>
                    </a:ext>
                  </a:extLst>
                </a:gridCol>
              </a:tblGrid>
              <a:tr h="2425345">
                <a:tc>
                  <a:txBody>
                    <a:bodyPr/>
                    <a:lstStyle/>
                    <a:p>
                      <a:pPr algn="l">
                        <a:spcAft>
                          <a:spcPts val="0"/>
                        </a:spcAft>
                      </a:pPr>
                      <a:endParaRPr lang="fr-FR" sz="900" b="1" dirty="0" smtClean="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fr-FR" sz="900" b="1" dirty="0" smtClean="0">
                          <a:solidFill>
                            <a:srgbClr val="00B050"/>
                          </a:solidFill>
                          <a:effectLst/>
                          <a:latin typeface="Arial" panose="020B0604020202020204" pitchFamily="34" charset="0"/>
                          <a:ea typeface="Calibri" panose="020F0502020204030204" pitchFamily="34" charset="0"/>
                          <a:cs typeface="Arial" panose="020B0604020202020204" pitchFamily="34" charset="0"/>
                        </a:rPr>
                        <a:t>1</a:t>
                      </a:r>
                      <a:r>
                        <a:rPr lang="fr-FR" sz="9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Pétition publique 922 – Pour le tiers payant chez les médecins</a:t>
                      </a:r>
                      <a:endParaRPr lang="fr-LU" sz="900" b="1"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fr-FR" sz="9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Session 2017 – 2018</a:t>
                      </a:r>
                      <a:endParaRPr lang="fr-LU" sz="900" b="1"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fr-FR" sz="9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Débat : 26.02.2018</a:t>
                      </a:r>
                      <a:endParaRPr lang="fr-LU" sz="900" b="1"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fr-FR" sz="9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7.165 signatures</a:t>
                      </a:r>
                      <a:endParaRPr lang="fr-LU"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fr-LU" sz="9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LU" sz="900" dirty="0" smtClean="0">
                          <a:effectLst/>
                          <a:latin typeface="Arial" panose="020B0604020202020204" pitchFamily="34" charset="0"/>
                          <a:ea typeface="Calibri" panose="020F0502020204030204" pitchFamily="34" charset="0"/>
                          <a:cs typeface="Arial" panose="020B0604020202020204" pitchFamily="34" charset="0"/>
                        </a:rPr>
                        <a:t>2</a:t>
                      </a:r>
                      <a:r>
                        <a:rPr lang="fr-LU" sz="900" dirty="0">
                          <a:effectLst/>
                          <a:latin typeface="Arial" panose="020B0604020202020204" pitchFamily="34" charset="0"/>
                          <a:ea typeface="Calibri" panose="020F0502020204030204" pitchFamily="34" charset="0"/>
                          <a:cs typeface="Arial" panose="020B0604020202020204" pitchFamily="34" charset="0"/>
                        </a:rPr>
                        <a:t>) Pétition publique 966 – </a:t>
                      </a:r>
                      <a:r>
                        <a:rPr lang="fr-FR" sz="900" dirty="0">
                          <a:effectLst/>
                          <a:latin typeface="Arial" panose="020B0604020202020204" pitchFamily="34" charset="0"/>
                          <a:ea typeface="Times New Roman" panose="02020603050405020304" pitchFamily="18" charset="0"/>
                          <a:cs typeface="Arial" panose="020B0604020202020204" pitchFamily="34" charset="0"/>
                        </a:rPr>
                        <a:t>Abolition de la liste des chiens dits susceptibles d’être dangereux dans la loi du 9 mai 2008 relative aux chiens</a:t>
                      </a:r>
                      <a:r>
                        <a:rPr lang="fr-FR" sz="900" dirty="0">
                          <a:effectLst/>
                          <a:latin typeface="Arial" panose="020B0604020202020204" pitchFamily="34" charset="0"/>
                          <a:ea typeface="Calibri" panose="020F0502020204030204" pitchFamily="34" charset="0"/>
                          <a:cs typeface="Arial" panose="020B0604020202020204" pitchFamily="34" charset="0"/>
                        </a:rPr>
                        <a:t> </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solidFill>
                            <a:srgbClr val="FF0000"/>
                          </a:solidFill>
                          <a:effectLst/>
                          <a:latin typeface="Arial" panose="020B0604020202020204" pitchFamily="34" charset="0"/>
                          <a:ea typeface="Calibri" panose="020F0502020204030204" pitchFamily="34" charset="0"/>
                          <a:cs typeface="Arial" panose="020B0604020202020204" pitchFamily="34" charset="0"/>
                        </a:rPr>
                        <a:t>Session 2017 – 2018</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Débat : 07.06.2018</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4.805 signatures dont 313 sur papier</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de-DE" sz="900" b="1" dirty="0" smtClean="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de-DE" sz="900" b="1" dirty="0" smtClean="0">
                          <a:solidFill>
                            <a:srgbClr val="00B050"/>
                          </a:solidFill>
                          <a:effectLst/>
                          <a:latin typeface="Arial" panose="020B0604020202020204" pitchFamily="34" charset="0"/>
                          <a:ea typeface="Calibri" panose="020F0502020204030204" pitchFamily="34" charset="0"/>
                          <a:cs typeface="Arial" panose="020B0604020202020204" pitchFamily="34" charset="0"/>
                        </a:rPr>
                        <a:t>3</a:t>
                      </a:r>
                      <a:r>
                        <a:rPr lang="de-DE" sz="9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de-DE" sz="9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Pétition</a:t>
                      </a:r>
                      <a:r>
                        <a:rPr lang="de-DE" sz="9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de-DE" sz="9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publique</a:t>
                      </a:r>
                      <a:r>
                        <a:rPr lang="de-DE" sz="9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1016 – </a:t>
                      </a:r>
                      <a:r>
                        <a:rPr lang="de-DE" sz="9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Weltkulturerbe UNESCO Luxemburg – Aufwertung des immateriellen Weltkulturerbes « </a:t>
                      </a:r>
                      <a:r>
                        <a:rPr lang="de-DE" sz="9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Echternacher</a:t>
                      </a:r>
                      <a:r>
                        <a:rPr lang="de-DE" sz="9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Springprozession »</a:t>
                      </a:r>
                      <a:endParaRPr lang="fr-LU" sz="9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Session 2017 – 2018</a:t>
                      </a:r>
                      <a:endParaRPr lang="fr-LU" sz="9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Débat : 24.07.2018</a:t>
                      </a:r>
                      <a:endParaRPr lang="fr-LU" sz="9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7.581 signatures dont 4.679 sur papier</a:t>
                      </a:r>
                      <a:endParaRPr lang="fr-LU"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fr-FR" sz="900" dirty="0" smtClean="0">
                        <a:effectLst/>
                        <a:latin typeface="Arial" panose="020B0604020202020204" pitchFamily="34" charset="0"/>
                        <a:ea typeface="Times New Roman" panose="02020603050405020304" pitchFamily="18" charset="0"/>
                        <a:cs typeface="Arial" panose="020B0604020202020204" pitchFamily="34" charset="0"/>
                      </a:endParaRPr>
                    </a:p>
                    <a:p>
                      <a:pPr algn="l">
                        <a:lnSpc>
                          <a:spcPct val="107000"/>
                        </a:lnSpc>
                        <a:spcAft>
                          <a:spcPts val="0"/>
                        </a:spcAft>
                      </a:pPr>
                      <a:r>
                        <a:rPr lang="fr-FR" sz="900" dirty="0" smtClean="0">
                          <a:effectLst/>
                          <a:latin typeface="Arial" panose="020B0604020202020204" pitchFamily="34" charset="0"/>
                          <a:ea typeface="Times New Roman" panose="02020603050405020304" pitchFamily="18" charset="0"/>
                          <a:cs typeface="Arial" panose="020B0604020202020204" pitchFamily="34" charset="0"/>
                        </a:rPr>
                        <a:t>4</a:t>
                      </a:r>
                      <a:r>
                        <a:rPr lang="fr-FR" sz="900" dirty="0">
                          <a:effectLst/>
                          <a:latin typeface="Arial" panose="020B0604020202020204" pitchFamily="34" charset="0"/>
                          <a:ea typeface="Times New Roman" panose="02020603050405020304" pitchFamily="18" charset="0"/>
                          <a:cs typeface="Arial" panose="020B0604020202020204" pitchFamily="34" charset="0"/>
                        </a:rPr>
                        <a:t>) Pétition publique 1031 -</a:t>
                      </a:r>
                      <a:r>
                        <a:rPr lang="fr-FR" sz="900" baseline="0" dirty="0">
                          <a:effectLst/>
                          <a:latin typeface="Arial" panose="020B0604020202020204" pitchFamily="34" charset="0"/>
                          <a:ea typeface="Times New Roman" panose="02020603050405020304" pitchFamily="18" charset="0"/>
                          <a:cs typeface="Arial" panose="020B0604020202020204" pitchFamily="34" charset="0"/>
                        </a:rPr>
                        <a:t> </a:t>
                      </a:r>
                      <a:r>
                        <a:rPr lang="fr-FR" sz="900" dirty="0" err="1">
                          <a:effectLst/>
                          <a:latin typeface="Arial" panose="020B0604020202020204" pitchFamily="34" charset="0"/>
                          <a:ea typeface="Times New Roman" panose="02020603050405020304" pitchFamily="18" charset="0"/>
                          <a:cs typeface="Arial" panose="020B0604020202020204" pitchFamily="34" charset="0"/>
                        </a:rPr>
                        <a:t>Legalisierung</a:t>
                      </a:r>
                      <a:r>
                        <a:rPr lang="fr-FR" sz="900" dirty="0">
                          <a:effectLst/>
                          <a:latin typeface="Arial" panose="020B0604020202020204" pitchFamily="34" charset="0"/>
                          <a:ea typeface="Times New Roman" panose="02020603050405020304" pitchFamily="18" charset="0"/>
                          <a:cs typeface="Arial" panose="020B0604020202020204" pitchFamily="34" charset="0"/>
                        </a:rPr>
                        <a:t> des Cannabis </a:t>
                      </a:r>
                      <a:r>
                        <a:rPr lang="fr-FR" sz="900" dirty="0" err="1">
                          <a:effectLst/>
                          <a:latin typeface="Arial" panose="020B0604020202020204" pitchFamily="34" charset="0"/>
                          <a:ea typeface="Times New Roman" panose="02020603050405020304" pitchFamily="18" charset="0"/>
                          <a:cs typeface="Arial" panose="020B0604020202020204" pitchFamily="34" charset="0"/>
                        </a:rPr>
                        <a:t>mittels</a:t>
                      </a:r>
                      <a:r>
                        <a:rPr lang="fr-FR" sz="900" dirty="0">
                          <a:effectLst/>
                          <a:latin typeface="Arial" panose="020B0604020202020204" pitchFamily="34" charset="0"/>
                          <a:ea typeface="Times New Roman" panose="02020603050405020304" pitchFamily="18" charset="0"/>
                          <a:cs typeface="Arial" panose="020B0604020202020204" pitchFamily="34" charset="0"/>
                        </a:rPr>
                        <a:t> </a:t>
                      </a:r>
                      <a:r>
                        <a:rPr lang="fr-FR" sz="900" dirty="0" err="1">
                          <a:effectLst/>
                          <a:latin typeface="Arial" panose="020B0604020202020204" pitchFamily="34" charset="0"/>
                          <a:ea typeface="Times New Roman" panose="02020603050405020304" pitchFamily="18" charset="0"/>
                          <a:cs typeface="Arial" panose="020B0604020202020204" pitchFamily="34" charset="0"/>
                        </a:rPr>
                        <a:t>Coffeeshops</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solidFill>
                            <a:srgbClr val="FF0000"/>
                          </a:solidFill>
                          <a:effectLst/>
                          <a:latin typeface="Arial" panose="020B0604020202020204" pitchFamily="34" charset="0"/>
                          <a:ea typeface="Calibri" panose="020F0502020204030204" pitchFamily="34" charset="0"/>
                          <a:cs typeface="Arial" panose="020B0604020202020204" pitchFamily="34" charset="0"/>
                        </a:rPr>
                        <a:t>Session 2017 – 2018</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Débat : 26.07.2018</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7.314 signatures</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fr-FR" sz="900" b="1" dirty="0"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7000"/>
                        </a:lnSpc>
                        <a:spcAft>
                          <a:spcPts val="0"/>
                        </a:spcAft>
                      </a:pPr>
                      <a:r>
                        <a:rPr lang="fr-FR" sz="900" b="1" dirty="0"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5</a:t>
                      </a:r>
                      <a:r>
                        <a:rPr lang="fr-FR" sz="9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Pétition publique 1069 - Interdiction de fumer aux terrasses des restaurants</a:t>
                      </a:r>
                      <a:endParaRPr lang="fr-LU" sz="9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Session</a:t>
                      </a:r>
                      <a:r>
                        <a:rPr lang="fr-FR" sz="9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2018 – 2019</a:t>
                      </a:r>
                      <a:endParaRPr lang="fr-LU" sz="9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Débat : 30.01.2019</a:t>
                      </a:r>
                      <a:endParaRPr lang="fr-LU" sz="9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4.668 signatures</a:t>
                      </a:r>
                      <a:endParaRPr lang="fr-LU" sz="9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fr-LU" sz="9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fr-FR" sz="900" b="1" dirty="0"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7000"/>
                        </a:lnSpc>
                        <a:spcAft>
                          <a:spcPts val="0"/>
                        </a:spcAft>
                      </a:pPr>
                      <a:r>
                        <a:rPr lang="fr-FR" sz="900" b="1" dirty="0"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6</a:t>
                      </a:r>
                      <a:r>
                        <a:rPr lang="fr-FR" sz="9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Pétition publique 1080 - Pour conserver le droit de fumer aux terrasses des restaurants</a:t>
                      </a:r>
                      <a:endParaRPr lang="fr-LU" sz="9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Session 2018 – 2019</a:t>
                      </a:r>
                      <a:endParaRPr lang="fr-LU" sz="9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Débat : 30.01.2019</a:t>
                      </a:r>
                      <a:endParaRPr lang="fr-LU" sz="9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5.110 signatures</a:t>
                      </a:r>
                      <a:endParaRPr lang="fr-LU" sz="900" b="1"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fr-FR" sz="9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smtClean="0">
                          <a:effectLst/>
                          <a:latin typeface="Arial" panose="020B0604020202020204" pitchFamily="34" charset="0"/>
                          <a:ea typeface="Calibri" panose="020F0502020204030204" pitchFamily="34" charset="0"/>
                          <a:cs typeface="Arial" panose="020B0604020202020204" pitchFamily="34" charset="0"/>
                        </a:rPr>
                        <a:t>7</a:t>
                      </a:r>
                      <a:r>
                        <a:rPr lang="fr-FR" sz="900" dirty="0">
                          <a:effectLst/>
                          <a:latin typeface="Arial" panose="020B0604020202020204" pitchFamily="34" charset="0"/>
                          <a:ea typeface="Calibri" panose="020F0502020204030204" pitchFamily="34" charset="0"/>
                          <a:cs typeface="Arial" panose="020B0604020202020204" pitchFamily="34" charset="0"/>
                        </a:rPr>
                        <a:t>) Pétition publique 1107 - Restreindre l'usage des emballages plastiques au Luxembourg </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solidFill>
                            <a:srgbClr val="FF0000"/>
                          </a:solidFill>
                          <a:effectLst/>
                          <a:latin typeface="Arial" panose="020B0604020202020204" pitchFamily="34" charset="0"/>
                          <a:ea typeface="Calibri" panose="020F0502020204030204" pitchFamily="34" charset="0"/>
                          <a:cs typeface="Arial" panose="020B0604020202020204" pitchFamily="34" charset="0"/>
                        </a:rPr>
                        <a:t>Session 2018 – 2019</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Débat : 06.02.2019</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4.979 signatures</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fr-FR" sz="9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smtClean="0">
                          <a:effectLst/>
                          <a:latin typeface="Arial" panose="020B0604020202020204" pitchFamily="34" charset="0"/>
                          <a:ea typeface="Calibri" panose="020F0502020204030204" pitchFamily="34" charset="0"/>
                          <a:cs typeface="Arial" panose="020B0604020202020204" pitchFamily="34" charset="0"/>
                        </a:rPr>
                        <a:t>8</a:t>
                      </a:r>
                      <a:r>
                        <a:rPr lang="fr-FR" sz="900" dirty="0">
                          <a:effectLst/>
                          <a:latin typeface="Arial" panose="020B0604020202020204" pitchFamily="34" charset="0"/>
                          <a:ea typeface="Calibri" panose="020F0502020204030204" pitchFamily="34" charset="0"/>
                          <a:cs typeface="Arial" panose="020B0604020202020204" pitchFamily="34" charset="0"/>
                        </a:rPr>
                        <a:t>) Pétition publique 1182 - Pétition ayant pour objet une sensible réduction respectivement la gratuité des services bancaires de base par le biais de modifications à apporter à la loi du 13 juin 2017 relative aux comptes de paiement</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solidFill>
                            <a:srgbClr val="FF0000"/>
                          </a:solidFill>
                          <a:effectLst/>
                          <a:latin typeface="Arial" panose="020B0604020202020204" pitchFamily="34" charset="0"/>
                          <a:ea typeface="Calibri" panose="020F0502020204030204" pitchFamily="34" charset="0"/>
                          <a:cs typeface="Arial" panose="020B0604020202020204" pitchFamily="34" charset="0"/>
                        </a:rPr>
                        <a:t>Session 2018 – 2019</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Débat : 21.06.2019</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5.682 signatures</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3008904"/>
                  </a:ext>
                </a:extLst>
              </a:tr>
              <a:tr h="2264257">
                <a:tc>
                  <a:txBody>
                    <a:bodyPr/>
                    <a:lstStyle/>
                    <a:p>
                      <a:pPr algn="l">
                        <a:lnSpc>
                          <a:spcPct val="107000"/>
                        </a:lnSpc>
                        <a:spcAft>
                          <a:spcPts val="0"/>
                        </a:spcAft>
                      </a:pPr>
                      <a:endParaRPr lang="fr-FR" sz="9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smtClean="0">
                          <a:effectLst/>
                          <a:latin typeface="Arial" panose="020B0604020202020204" pitchFamily="34" charset="0"/>
                          <a:ea typeface="Calibri" panose="020F0502020204030204" pitchFamily="34" charset="0"/>
                          <a:cs typeface="Arial" panose="020B0604020202020204" pitchFamily="34" charset="0"/>
                        </a:rPr>
                        <a:t>9</a:t>
                      </a:r>
                      <a:r>
                        <a:rPr lang="fr-FR" sz="900" dirty="0">
                          <a:effectLst/>
                          <a:latin typeface="Arial" panose="020B0604020202020204" pitchFamily="34" charset="0"/>
                          <a:ea typeface="Calibri" panose="020F0502020204030204" pitchFamily="34" charset="0"/>
                          <a:cs typeface="Arial" panose="020B0604020202020204" pitchFamily="34" charset="0"/>
                        </a:rPr>
                        <a:t>) Pétition publique 1156 - </a:t>
                      </a:r>
                      <a:r>
                        <a:rPr lang="fr-FR" sz="900" dirty="0" err="1">
                          <a:effectLst/>
                          <a:latin typeface="Arial" panose="020B0604020202020204" pitchFamily="34" charset="0"/>
                          <a:ea typeface="Calibri" panose="020F0502020204030204" pitchFamily="34" charset="0"/>
                          <a:cs typeface="Arial" panose="020B0604020202020204" pitchFamily="34" charset="0"/>
                        </a:rPr>
                        <a:t>Fir</a:t>
                      </a:r>
                      <a:r>
                        <a:rPr lang="fr-FR" sz="900" dirty="0">
                          <a:effectLst/>
                          <a:latin typeface="Arial" panose="020B0604020202020204" pitchFamily="34" charset="0"/>
                          <a:ea typeface="Calibri" panose="020F0502020204030204" pitchFamily="34" charset="0"/>
                          <a:cs typeface="Arial" panose="020B0604020202020204" pitchFamily="34" charset="0"/>
                        </a:rPr>
                        <a:t> e </a:t>
                      </a:r>
                      <a:r>
                        <a:rPr lang="fr-FR" sz="900" dirty="0" err="1">
                          <a:effectLst/>
                          <a:latin typeface="Arial" panose="020B0604020202020204" pitchFamily="34" charset="0"/>
                          <a:ea typeface="Calibri" panose="020F0502020204030204" pitchFamily="34" charset="0"/>
                          <a:cs typeface="Arial" panose="020B0604020202020204" pitchFamily="34" charset="0"/>
                        </a:rPr>
                        <a:t>Verbuet</a:t>
                      </a:r>
                      <a:r>
                        <a:rPr lang="fr-FR" sz="900" dirty="0">
                          <a:effectLst/>
                          <a:latin typeface="Arial" panose="020B0604020202020204" pitchFamily="34" charset="0"/>
                          <a:ea typeface="Calibri" panose="020F0502020204030204" pitchFamily="34" charset="0"/>
                          <a:cs typeface="Arial" panose="020B0604020202020204" pitchFamily="34" charset="0"/>
                        </a:rPr>
                        <a:t> </a:t>
                      </a:r>
                      <a:r>
                        <a:rPr lang="fr-FR" sz="900" dirty="0" err="1">
                          <a:effectLst/>
                          <a:latin typeface="Arial" panose="020B0604020202020204" pitchFamily="34" charset="0"/>
                          <a:ea typeface="Calibri" panose="020F0502020204030204" pitchFamily="34" charset="0"/>
                          <a:cs typeface="Arial" panose="020B0604020202020204" pitchFamily="34" charset="0"/>
                        </a:rPr>
                        <a:t>vun</a:t>
                      </a:r>
                      <a:r>
                        <a:rPr lang="fr-FR" sz="900" dirty="0">
                          <a:effectLst/>
                          <a:latin typeface="Arial" panose="020B0604020202020204" pitchFamily="34" charset="0"/>
                          <a:ea typeface="Calibri" panose="020F0502020204030204" pitchFamily="34" charset="0"/>
                          <a:cs typeface="Arial" panose="020B0604020202020204" pitchFamily="34" charset="0"/>
                        </a:rPr>
                        <a:t> der </a:t>
                      </a:r>
                      <a:r>
                        <a:rPr lang="fr-FR" sz="900" dirty="0" err="1">
                          <a:effectLst/>
                          <a:latin typeface="Arial" panose="020B0604020202020204" pitchFamily="34" charset="0"/>
                          <a:ea typeface="Calibri" panose="020F0502020204030204" pitchFamily="34" charset="0"/>
                          <a:cs typeface="Arial" panose="020B0604020202020204" pitchFamily="34" charset="0"/>
                        </a:rPr>
                        <a:t>Klappjuegd</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solidFill>
                            <a:srgbClr val="FF0000"/>
                          </a:solidFill>
                          <a:effectLst/>
                          <a:latin typeface="Arial" panose="020B0604020202020204" pitchFamily="34" charset="0"/>
                          <a:ea typeface="Calibri" panose="020F0502020204030204" pitchFamily="34" charset="0"/>
                          <a:cs typeface="Arial" panose="020B0604020202020204" pitchFamily="34" charset="0"/>
                        </a:rPr>
                        <a:t>Session 2018 – 2019</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Débat : 05.07.2019</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6.562 signatures</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fr-FR" sz="9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smtClean="0">
                          <a:effectLst/>
                          <a:latin typeface="Arial" panose="020B0604020202020204" pitchFamily="34" charset="0"/>
                          <a:ea typeface="Calibri" panose="020F0502020204030204" pitchFamily="34" charset="0"/>
                          <a:cs typeface="Arial" panose="020B0604020202020204" pitchFamily="34" charset="0"/>
                        </a:rPr>
                        <a:t>10</a:t>
                      </a:r>
                      <a:r>
                        <a:rPr lang="fr-FR" sz="900" dirty="0">
                          <a:effectLst/>
                          <a:latin typeface="Arial" panose="020B0604020202020204" pitchFamily="34" charset="0"/>
                          <a:ea typeface="Calibri" panose="020F0502020204030204" pitchFamily="34" charset="0"/>
                          <a:cs typeface="Arial" panose="020B0604020202020204" pitchFamily="34" charset="0"/>
                        </a:rPr>
                        <a:t>) Pétition publique 1329 - Gratis Transport pour les personnes à mobilité réduite </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solidFill>
                            <a:srgbClr val="FF0000"/>
                          </a:solidFill>
                          <a:effectLst/>
                          <a:latin typeface="Arial" panose="020B0604020202020204" pitchFamily="34" charset="0"/>
                          <a:ea typeface="Calibri" panose="020F0502020204030204" pitchFamily="34" charset="0"/>
                          <a:cs typeface="Arial" panose="020B0604020202020204" pitchFamily="34" charset="0"/>
                        </a:rPr>
                        <a:t>Session 2019 – 2020</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Débat : 07.11.2019</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5.793 signatures</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fr-FR" sz="9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smtClean="0">
                          <a:effectLst/>
                          <a:latin typeface="Arial" panose="020B0604020202020204" pitchFamily="34" charset="0"/>
                          <a:ea typeface="Calibri" panose="020F0502020204030204" pitchFamily="34" charset="0"/>
                          <a:cs typeface="Arial" panose="020B0604020202020204" pitchFamily="34" charset="0"/>
                        </a:rPr>
                        <a:t>11</a:t>
                      </a:r>
                      <a:r>
                        <a:rPr lang="fr-FR" sz="900" dirty="0">
                          <a:effectLst/>
                          <a:latin typeface="Arial" panose="020B0604020202020204" pitchFamily="34" charset="0"/>
                          <a:ea typeface="Calibri" panose="020F0502020204030204" pitchFamily="34" charset="0"/>
                          <a:cs typeface="Arial" panose="020B0604020202020204" pitchFamily="34" charset="0"/>
                        </a:rPr>
                        <a:t>) Pétition publique 1319 - </a:t>
                      </a:r>
                      <a:r>
                        <a:rPr lang="fr-FR" sz="900" dirty="0" err="1">
                          <a:effectLst/>
                          <a:latin typeface="Arial" panose="020B0604020202020204" pitchFamily="34" charset="0"/>
                          <a:ea typeface="Calibri" panose="020F0502020204030204" pitchFamily="34" charset="0"/>
                          <a:cs typeface="Arial" panose="020B0604020202020204" pitchFamily="34" charset="0"/>
                        </a:rPr>
                        <a:t>Recht</a:t>
                      </a:r>
                      <a:r>
                        <a:rPr lang="fr-FR" sz="900" dirty="0">
                          <a:effectLst/>
                          <a:latin typeface="Arial" panose="020B0604020202020204" pitchFamily="34" charset="0"/>
                          <a:ea typeface="Calibri" panose="020F0502020204030204" pitchFamily="34" charset="0"/>
                          <a:cs typeface="Arial" panose="020B0604020202020204" pitchFamily="34" charset="0"/>
                        </a:rPr>
                        <a:t> </a:t>
                      </a:r>
                      <a:r>
                        <a:rPr lang="fr-FR" sz="900" dirty="0" err="1">
                          <a:effectLst/>
                          <a:latin typeface="Arial" panose="020B0604020202020204" pitchFamily="34" charset="0"/>
                          <a:ea typeface="Calibri" panose="020F0502020204030204" pitchFamily="34" charset="0"/>
                          <a:cs typeface="Arial" panose="020B0604020202020204" pitchFamily="34" charset="0"/>
                        </a:rPr>
                        <a:t>auf</a:t>
                      </a:r>
                      <a:r>
                        <a:rPr lang="fr-FR" sz="900" dirty="0">
                          <a:effectLst/>
                          <a:latin typeface="Arial" panose="020B0604020202020204" pitchFamily="34" charset="0"/>
                          <a:ea typeface="Calibri" panose="020F0502020204030204" pitchFamily="34" charset="0"/>
                          <a:cs typeface="Arial" panose="020B0604020202020204" pitchFamily="34" charset="0"/>
                        </a:rPr>
                        <a:t> </a:t>
                      </a:r>
                      <a:r>
                        <a:rPr lang="fr-FR" sz="900" dirty="0" err="1">
                          <a:effectLst/>
                          <a:latin typeface="Arial" panose="020B0604020202020204" pitchFamily="34" charset="0"/>
                          <a:ea typeface="Calibri" panose="020F0502020204030204" pitchFamily="34" charset="0"/>
                          <a:cs typeface="Arial" panose="020B0604020202020204" pitchFamily="34" charset="0"/>
                        </a:rPr>
                        <a:t>Leitungswasser</a:t>
                      </a:r>
                      <a:r>
                        <a:rPr lang="fr-FR" sz="900" dirty="0">
                          <a:effectLst/>
                          <a:latin typeface="Arial" panose="020B0604020202020204" pitchFamily="34" charset="0"/>
                          <a:ea typeface="Calibri" panose="020F0502020204030204" pitchFamily="34" charset="0"/>
                          <a:cs typeface="Arial" panose="020B0604020202020204" pitchFamily="34" charset="0"/>
                        </a:rPr>
                        <a:t> / The right for </a:t>
                      </a:r>
                      <a:r>
                        <a:rPr lang="fr-FR" sz="900" dirty="0" err="1">
                          <a:effectLst/>
                          <a:latin typeface="Arial" panose="020B0604020202020204" pitchFamily="34" charset="0"/>
                          <a:ea typeface="Calibri" panose="020F0502020204030204" pitchFamily="34" charset="0"/>
                          <a:cs typeface="Arial" panose="020B0604020202020204" pitchFamily="34" charset="0"/>
                        </a:rPr>
                        <a:t>tap</a:t>
                      </a:r>
                      <a:r>
                        <a:rPr lang="fr-FR" sz="900" dirty="0">
                          <a:effectLst/>
                          <a:latin typeface="Arial" panose="020B0604020202020204" pitchFamily="34" charset="0"/>
                          <a:ea typeface="Calibri" panose="020F0502020204030204" pitchFamily="34" charset="0"/>
                          <a:cs typeface="Arial" panose="020B0604020202020204" pitchFamily="34" charset="0"/>
                        </a:rPr>
                        <a:t> water / Droit à l'eau du robinet</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solidFill>
                            <a:srgbClr val="FF0000"/>
                          </a:solidFill>
                          <a:effectLst/>
                          <a:latin typeface="Arial" panose="020B0604020202020204" pitchFamily="34" charset="0"/>
                          <a:ea typeface="Calibri" panose="020F0502020204030204" pitchFamily="34" charset="0"/>
                          <a:cs typeface="Arial" panose="020B0604020202020204" pitchFamily="34" charset="0"/>
                        </a:rPr>
                        <a:t>Session 2019 – 2020</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Débat : 12.11.2019</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5.114 signatures</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fr-FR" sz="9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smtClean="0">
                          <a:effectLst/>
                          <a:latin typeface="Arial" panose="020B0604020202020204" pitchFamily="34" charset="0"/>
                          <a:ea typeface="Calibri" panose="020F0502020204030204" pitchFamily="34" charset="0"/>
                          <a:cs typeface="Arial" panose="020B0604020202020204" pitchFamily="34" charset="0"/>
                        </a:rPr>
                        <a:t>12</a:t>
                      </a:r>
                      <a:r>
                        <a:rPr lang="fr-FR" sz="900" dirty="0">
                          <a:effectLst/>
                          <a:latin typeface="Arial" panose="020B0604020202020204" pitchFamily="34" charset="0"/>
                          <a:ea typeface="Calibri" panose="020F0502020204030204" pitchFamily="34" charset="0"/>
                          <a:cs typeface="Arial" panose="020B0604020202020204" pitchFamily="34" charset="0"/>
                        </a:rPr>
                        <a:t>) Pétition publique 1188 - Baisse d'impôts pour les célibataires</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solidFill>
                            <a:srgbClr val="FF0000"/>
                          </a:solidFill>
                          <a:effectLst/>
                          <a:latin typeface="Arial" panose="020B0604020202020204" pitchFamily="34" charset="0"/>
                          <a:ea typeface="Calibri" panose="020F0502020204030204" pitchFamily="34" charset="0"/>
                          <a:cs typeface="Arial" panose="020B0604020202020204" pitchFamily="34" charset="0"/>
                        </a:rPr>
                        <a:t>Session 2019 – 2020</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Débat : 25.11.2019</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6.800 signatures</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fr-FR" sz="9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smtClean="0">
                          <a:effectLst/>
                          <a:latin typeface="Arial" panose="020B0604020202020204" pitchFamily="34" charset="0"/>
                          <a:ea typeface="Calibri" panose="020F0502020204030204" pitchFamily="34" charset="0"/>
                          <a:cs typeface="Arial" panose="020B0604020202020204" pitchFamily="34" charset="0"/>
                        </a:rPr>
                        <a:t>13</a:t>
                      </a:r>
                      <a:r>
                        <a:rPr lang="fr-FR" sz="900" dirty="0">
                          <a:effectLst/>
                          <a:latin typeface="Arial" panose="020B0604020202020204" pitchFamily="34" charset="0"/>
                          <a:ea typeface="Calibri" panose="020F0502020204030204" pitchFamily="34" charset="0"/>
                          <a:cs typeface="Arial" panose="020B0604020202020204" pitchFamily="34" charset="0"/>
                        </a:rPr>
                        <a:t>) Pétition publique 1535 - Une prime unique pour tout le personnel des hôpitaux, cliniques, maisons médicales et maisons de soins pour leur engagement exceptionnel dans cette période de crise contre le COVID-19</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solidFill>
                            <a:srgbClr val="FF0000"/>
                          </a:solidFill>
                          <a:effectLst/>
                          <a:latin typeface="Arial" panose="020B0604020202020204" pitchFamily="34" charset="0"/>
                          <a:ea typeface="Calibri" panose="020F0502020204030204" pitchFamily="34" charset="0"/>
                          <a:cs typeface="Arial" panose="020B0604020202020204" pitchFamily="34" charset="0"/>
                        </a:rPr>
                        <a:t>Session 2019 – 2020</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Débat : 29.06.2020</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r>
                        <a:rPr lang="fr-FR" sz="900" dirty="0">
                          <a:effectLst/>
                          <a:latin typeface="Arial" panose="020B0604020202020204" pitchFamily="34" charset="0"/>
                          <a:ea typeface="Calibri" panose="020F0502020204030204" pitchFamily="34" charset="0"/>
                          <a:cs typeface="Arial" panose="020B0604020202020204" pitchFamily="34" charset="0"/>
                        </a:rPr>
                        <a:t>4.624 signatures</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fr-FR" sz="9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smtClean="0">
                          <a:effectLst/>
                          <a:latin typeface="Arial" panose="020B0604020202020204" pitchFamily="34" charset="0"/>
                          <a:ea typeface="Calibri" panose="020F0502020204030204" pitchFamily="34" charset="0"/>
                          <a:cs typeface="Arial" panose="020B0604020202020204" pitchFamily="34" charset="0"/>
                        </a:rPr>
                        <a:t>14</a:t>
                      </a:r>
                      <a:r>
                        <a:rPr lang="fr-FR" sz="900" dirty="0">
                          <a:effectLst/>
                          <a:latin typeface="Arial" panose="020B0604020202020204" pitchFamily="34" charset="0"/>
                          <a:ea typeface="Calibri" panose="020F0502020204030204" pitchFamily="34" charset="0"/>
                          <a:cs typeface="Arial" panose="020B0604020202020204" pitchFamily="34" charset="0"/>
                        </a:rPr>
                        <a:t>) Pétition publique 1550 - Ouverture de toutes les écoles, lycées, crèches, maisons relais seulement en septembre pour protéger tous les enfants</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solidFill>
                            <a:srgbClr val="FF0000"/>
                          </a:solidFill>
                          <a:effectLst/>
                          <a:latin typeface="Arial" panose="020B0604020202020204" pitchFamily="34" charset="0"/>
                          <a:ea typeface="Calibri" panose="020F0502020204030204" pitchFamily="34" charset="0"/>
                          <a:cs typeface="Arial" panose="020B0604020202020204" pitchFamily="34" charset="0"/>
                        </a:rPr>
                        <a:t>Session 2019 – 2020</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Débat : 10.07.2020</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r>
                        <a:rPr lang="fr-FR" sz="900" dirty="0">
                          <a:effectLst/>
                          <a:latin typeface="Arial" panose="020B0604020202020204" pitchFamily="34" charset="0"/>
                          <a:ea typeface="Calibri" panose="020F0502020204030204" pitchFamily="34" charset="0"/>
                          <a:cs typeface="Arial" panose="020B0604020202020204" pitchFamily="34" charset="0"/>
                        </a:rPr>
                        <a:t>6.443 signatures</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fr-FR" sz="9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smtClean="0">
                          <a:effectLst/>
                          <a:latin typeface="Arial" panose="020B0604020202020204" pitchFamily="34" charset="0"/>
                          <a:ea typeface="Calibri" panose="020F0502020204030204" pitchFamily="34" charset="0"/>
                          <a:cs typeface="Arial" panose="020B0604020202020204" pitchFamily="34" charset="0"/>
                        </a:rPr>
                        <a:t>15</a:t>
                      </a:r>
                      <a:r>
                        <a:rPr lang="fr-FR" sz="900" dirty="0">
                          <a:effectLst/>
                          <a:latin typeface="Arial" panose="020B0604020202020204" pitchFamily="34" charset="0"/>
                          <a:ea typeface="Calibri" panose="020F0502020204030204" pitchFamily="34" charset="0"/>
                          <a:cs typeface="Arial" panose="020B0604020202020204" pitchFamily="34" charset="0"/>
                        </a:rPr>
                        <a:t>) Pétition publique 1560 - Stopper définitivement le déploiement de la 5G au Luxembourg</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solidFill>
                            <a:srgbClr val="FF0000"/>
                          </a:solidFill>
                          <a:effectLst/>
                          <a:latin typeface="Arial" panose="020B0604020202020204" pitchFamily="34" charset="0"/>
                          <a:ea typeface="Calibri" panose="020F0502020204030204" pitchFamily="34" charset="0"/>
                          <a:cs typeface="Arial" panose="020B0604020202020204" pitchFamily="34" charset="0"/>
                        </a:rPr>
                        <a:t>Session 2019 – 2020</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Débat : 06.10.2020</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r>
                        <a:rPr lang="fr-FR" sz="900" dirty="0">
                          <a:effectLst/>
                          <a:latin typeface="Arial" panose="020B0604020202020204" pitchFamily="34" charset="0"/>
                          <a:ea typeface="Calibri" panose="020F0502020204030204" pitchFamily="34" charset="0"/>
                          <a:cs typeface="Arial" panose="020B0604020202020204" pitchFamily="34" charset="0"/>
                        </a:rPr>
                        <a:t>7.306 signatures</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fr-FR" sz="9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smtClean="0">
                          <a:effectLst/>
                          <a:latin typeface="Arial" panose="020B0604020202020204" pitchFamily="34" charset="0"/>
                          <a:ea typeface="Calibri" panose="020F0502020204030204" pitchFamily="34" charset="0"/>
                          <a:cs typeface="Arial" panose="020B0604020202020204" pitchFamily="34" charset="0"/>
                        </a:rPr>
                        <a:t>16</a:t>
                      </a:r>
                      <a:r>
                        <a:rPr lang="fr-FR" sz="900" dirty="0">
                          <a:effectLst/>
                          <a:latin typeface="Arial" panose="020B0604020202020204" pitchFamily="34" charset="0"/>
                          <a:ea typeface="Calibri" panose="020F0502020204030204" pitchFamily="34" charset="0"/>
                          <a:cs typeface="Arial" panose="020B0604020202020204" pitchFamily="34" charset="0"/>
                        </a:rPr>
                        <a:t>) Pétition publique 1556 - Instauration d'un droit au télétravail</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solidFill>
                            <a:srgbClr val="FF0000"/>
                          </a:solidFill>
                          <a:effectLst/>
                          <a:latin typeface="Arial" panose="020B0604020202020204" pitchFamily="34" charset="0"/>
                          <a:ea typeface="Calibri" panose="020F0502020204030204" pitchFamily="34" charset="0"/>
                          <a:cs typeface="Arial" panose="020B0604020202020204" pitchFamily="34" charset="0"/>
                        </a:rPr>
                        <a:t>Session 2020 – 2021</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Débat :19.10.2020</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r>
                        <a:rPr lang="fr-FR" sz="900" dirty="0">
                          <a:effectLst/>
                          <a:latin typeface="Arial" panose="020B0604020202020204" pitchFamily="34" charset="0"/>
                          <a:ea typeface="Calibri" panose="020F0502020204030204" pitchFamily="34" charset="0"/>
                          <a:cs typeface="Arial" panose="020B0604020202020204" pitchFamily="34" charset="0"/>
                        </a:rPr>
                        <a:t>5.824 signatures</a:t>
                      </a:r>
                      <a:endParaRPr lang="fr-LU"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fr-FR" sz="9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fr-FR" sz="900" dirty="0" smtClean="0">
                          <a:effectLst/>
                          <a:latin typeface="Arial" panose="020B0604020202020204" pitchFamily="34" charset="0"/>
                          <a:ea typeface="Calibri" panose="020F0502020204030204" pitchFamily="34" charset="0"/>
                          <a:cs typeface="Arial" panose="020B0604020202020204" pitchFamily="34" charset="0"/>
                        </a:rPr>
                        <a:t>17</a:t>
                      </a:r>
                      <a:r>
                        <a:rPr lang="fr-FR" sz="900" dirty="0">
                          <a:effectLst/>
                          <a:latin typeface="Arial" panose="020B0604020202020204" pitchFamily="34" charset="0"/>
                          <a:ea typeface="Calibri" panose="020F0502020204030204" pitchFamily="34" charset="0"/>
                          <a:cs typeface="Arial" panose="020B0604020202020204" pitchFamily="34" charset="0"/>
                        </a:rPr>
                        <a:t>) Pétition publique 1638 - Appel urgent pour la protection du patrimoine architectural luxembourgeois</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fr-FR" sz="900" dirty="0">
                          <a:solidFill>
                            <a:srgbClr val="FF0000"/>
                          </a:solidFill>
                          <a:effectLst/>
                          <a:latin typeface="Arial" panose="020B0604020202020204" pitchFamily="34" charset="0"/>
                          <a:ea typeface="Calibri" panose="020F0502020204030204" pitchFamily="34" charset="0"/>
                          <a:cs typeface="Arial" panose="020B0604020202020204" pitchFamily="34" charset="0"/>
                        </a:rPr>
                        <a:t>Session 2020 – 2021</a:t>
                      </a:r>
                      <a:endParaRPr lang="fr-LU" sz="9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Débat : 21.10.2020</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fr-FR" sz="900" dirty="0">
                          <a:effectLst/>
                          <a:latin typeface="Arial" panose="020B0604020202020204" pitchFamily="34" charset="0"/>
                          <a:ea typeface="Calibri" panose="020F0502020204030204" pitchFamily="34" charset="0"/>
                          <a:cs typeface="Arial" panose="020B0604020202020204" pitchFamily="34" charset="0"/>
                        </a:rPr>
                        <a:t>5.280 signatures</a:t>
                      </a:r>
                      <a:endParaRPr lang="fr-LU"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800"/>
                        </a:spcAft>
                      </a:pPr>
                      <a:endParaRPr lang="fr-LU"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875082"/>
                  </a:ext>
                </a:extLst>
              </a:tr>
            </a:tbl>
          </a:graphicData>
        </a:graphic>
      </p:graphicFrame>
    </p:spTree>
    <p:extLst>
      <p:ext uri="{BB962C8B-B14F-4D97-AF65-F5344CB8AC3E}">
        <p14:creationId xmlns:p14="http://schemas.microsoft.com/office/powerpoint/2010/main" val="2715710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182881" y="1823573"/>
            <a:ext cx="12009119" cy="697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txBox="1">
            <a:spLocks/>
          </p:cNvSpPr>
          <p:nvPr/>
        </p:nvSpPr>
        <p:spPr>
          <a:xfrm>
            <a:off x="-2810200" y="1361752"/>
            <a:ext cx="10319273"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LU" sz="1800" b="1" u="sng" dirty="0">
                <a:latin typeface="+mn-lt"/>
                <a:cs typeface="Arial" panose="020B0604020202020204" pitchFamily="34" charset="0"/>
              </a:rPr>
              <a:t>Où trouver les débats publics? </a:t>
            </a:r>
          </a:p>
        </p:txBody>
      </p:sp>
      <p:pic>
        <p:nvPicPr>
          <p:cNvPr id="7" name="Image 6"/>
          <p:cNvPicPr>
            <a:picLocks noChangeAspect="1"/>
          </p:cNvPicPr>
          <p:nvPr/>
        </p:nvPicPr>
        <p:blipFill>
          <a:blip r:embed="rId5"/>
          <a:stretch>
            <a:fillRect/>
          </a:stretch>
        </p:blipFill>
        <p:spPr>
          <a:xfrm>
            <a:off x="986802" y="3273001"/>
            <a:ext cx="3451167" cy="2056320"/>
          </a:xfrm>
          <a:prstGeom prst="rect">
            <a:avLst/>
          </a:prstGeom>
          <a:ln w="88900" cap="sq" cmpd="thickThin">
            <a:solidFill>
              <a:srgbClr val="000000"/>
            </a:solidFill>
            <a:prstDash val="solid"/>
            <a:miter lim="800000"/>
          </a:ln>
          <a:effectLst>
            <a:innerShdw blurRad="76200">
              <a:srgbClr val="000000"/>
            </a:innerShdw>
          </a:effectLst>
        </p:spPr>
      </p:pic>
      <p:pic>
        <p:nvPicPr>
          <p:cNvPr id="11" name="Espace réservé du contenu 9"/>
          <p:cNvPicPr>
            <a:picLocks noChangeAspect="1"/>
          </p:cNvPicPr>
          <p:nvPr/>
        </p:nvPicPr>
        <p:blipFill>
          <a:blip r:embed="rId6"/>
          <a:stretch>
            <a:fillRect/>
          </a:stretch>
        </p:blipFill>
        <p:spPr>
          <a:xfrm>
            <a:off x="6335585" y="1977166"/>
            <a:ext cx="3795468" cy="4647989"/>
          </a:xfrm>
          <a:prstGeom prst="rect">
            <a:avLst/>
          </a:prstGeom>
          <a:ln w="88900" cap="sq" cmpd="thickThin">
            <a:solidFill>
              <a:srgbClr val="000000"/>
            </a:solidFill>
            <a:prstDash val="solid"/>
            <a:miter lim="800000"/>
          </a:ln>
          <a:effectLst>
            <a:innerShdw blurRad="76200">
              <a:srgbClr val="000000"/>
            </a:innerShdw>
          </a:effectLst>
        </p:spPr>
      </p:pic>
      <p:cxnSp>
        <p:nvCxnSpPr>
          <p:cNvPr id="12" name="Connecteur droit avec flèche 11"/>
          <p:cNvCxnSpPr/>
          <p:nvPr/>
        </p:nvCxnSpPr>
        <p:spPr>
          <a:xfrm flipV="1">
            <a:off x="2716085" y="5262316"/>
            <a:ext cx="15240" cy="770868"/>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1756956" y="6033184"/>
            <a:ext cx="4430484" cy="646331"/>
          </a:xfrm>
          <a:prstGeom prst="rect">
            <a:avLst/>
          </a:prstGeom>
          <a:noFill/>
        </p:spPr>
        <p:txBody>
          <a:bodyPr wrap="square" rtlCol="0">
            <a:spAutoFit/>
          </a:bodyPr>
          <a:lstStyle/>
          <a:p>
            <a:r>
              <a:rPr lang="fr-LU" b="1" u="sng" dirty="0">
                <a:cs typeface="Arial" panose="020B0604020202020204" pitchFamily="34" charset="0"/>
              </a:rPr>
              <a:t>www.petitiounen.lu</a:t>
            </a:r>
          </a:p>
          <a:p>
            <a:endParaRPr lang="fr-LU" dirty="0"/>
          </a:p>
        </p:txBody>
      </p:sp>
      <p:sp>
        <p:nvSpPr>
          <p:cNvPr id="4" name="Espace réservé du numéro de diapositive 3"/>
          <p:cNvSpPr>
            <a:spLocks noGrp="1"/>
          </p:cNvSpPr>
          <p:nvPr>
            <p:ph type="sldNum" sz="quarter" idx="12"/>
          </p:nvPr>
        </p:nvSpPr>
        <p:spPr/>
        <p:txBody>
          <a:bodyPr/>
          <a:lstStyle/>
          <a:p>
            <a:fld id="{CA9E03D2-C399-4FB8-BC1A-71C2039434FC}" type="slidenum">
              <a:rPr lang="fr-LU" smtClean="0"/>
              <a:t>41</a:t>
            </a:fld>
            <a:endParaRPr lang="fr-LU" dirty="0"/>
          </a:p>
        </p:txBody>
      </p:sp>
    </p:spTree>
    <p:extLst>
      <p:ext uri="{BB962C8B-B14F-4D97-AF65-F5344CB8AC3E}">
        <p14:creationId xmlns:p14="http://schemas.microsoft.com/office/powerpoint/2010/main" val="878604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182881" y="1823573"/>
            <a:ext cx="12009119" cy="697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92705" y="2001684"/>
            <a:ext cx="8606586" cy="369332"/>
          </a:xfrm>
          <a:prstGeom prst="rect">
            <a:avLst/>
          </a:prstGeom>
        </p:spPr>
        <p:txBody>
          <a:bodyPr wrap="square">
            <a:spAutoFit/>
          </a:bodyPr>
          <a:lstStyle/>
          <a:p>
            <a:r>
              <a:rPr lang="fr-LU" b="1" u="sng" dirty="0">
                <a:cs typeface="Arial" panose="020B0604020202020204" pitchFamily="34" charset="0"/>
              </a:rPr>
              <a:t>Présentation du 12 juillet 2022 du rapport d'activités de l'Ombudsman de l’année 2021</a:t>
            </a:r>
          </a:p>
        </p:txBody>
      </p:sp>
      <p:pic>
        <p:nvPicPr>
          <p:cNvPr id="13" name="Image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497" y="2680247"/>
            <a:ext cx="2777999" cy="1851999"/>
          </a:xfrm>
          <a:prstGeom prst="rect">
            <a:avLst/>
          </a:prstGeom>
        </p:spPr>
      </p:pic>
      <p:pic>
        <p:nvPicPr>
          <p:cNvPr id="14" name="Image 1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580064" y="2928474"/>
            <a:ext cx="3773736" cy="2515824"/>
          </a:xfrm>
          <a:prstGeom prst="rect">
            <a:avLst/>
          </a:prstGeom>
        </p:spPr>
      </p:pic>
      <p:pic>
        <p:nvPicPr>
          <p:cNvPr id="15" name="Image 1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2498" y="4696198"/>
            <a:ext cx="2777999" cy="1851999"/>
          </a:xfrm>
          <a:prstGeom prst="rect">
            <a:avLst/>
          </a:prstGeom>
        </p:spPr>
      </p:pic>
      <p:sp>
        <p:nvSpPr>
          <p:cNvPr id="16" name="ZoneTexte 15"/>
          <p:cNvSpPr txBox="1"/>
          <p:nvPr/>
        </p:nvSpPr>
        <p:spPr>
          <a:xfrm>
            <a:off x="3942156" y="2680247"/>
            <a:ext cx="3426246" cy="2862322"/>
          </a:xfrm>
          <a:prstGeom prst="rect">
            <a:avLst/>
          </a:prstGeom>
          <a:noFill/>
        </p:spPr>
        <p:txBody>
          <a:bodyPr wrap="square" rtlCol="0">
            <a:spAutoFit/>
          </a:bodyPr>
          <a:lstStyle/>
          <a:p>
            <a:pPr algn="just"/>
            <a:r>
              <a:rPr lang="fr-LU" dirty="0"/>
              <a:t>Le 12 juillet 2022, l’Ombudsman Claudia Monti a présenté le rapport annuel 2021. 975 réclamations ont été introduites en 2021 par des citoyens qui ont estimé que leur dossier n’a pas été traité convenablement par les administrations publiques de l’État et des communes. </a:t>
            </a:r>
            <a:r>
              <a:rPr lang="fr-LU" b="1" dirty="0">
                <a:solidFill>
                  <a:srgbClr val="00B050"/>
                </a:solidFill>
              </a:rPr>
              <a:t>Un débat sur le rapport d’activités 2021 suivra</a:t>
            </a:r>
            <a:r>
              <a:rPr lang="fr-LU" dirty="0"/>
              <a:t>. </a:t>
            </a:r>
          </a:p>
        </p:txBody>
      </p:sp>
      <p:sp>
        <p:nvSpPr>
          <p:cNvPr id="3" name="Rectangle 2"/>
          <p:cNvSpPr/>
          <p:nvPr/>
        </p:nvSpPr>
        <p:spPr>
          <a:xfrm>
            <a:off x="3815862" y="5963422"/>
            <a:ext cx="8185637" cy="646331"/>
          </a:xfrm>
          <a:prstGeom prst="rect">
            <a:avLst/>
          </a:prstGeom>
        </p:spPr>
        <p:txBody>
          <a:bodyPr wrap="square">
            <a:spAutoFit/>
          </a:bodyPr>
          <a:lstStyle/>
          <a:p>
            <a:pPr algn="just"/>
            <a:r>
              <a:rPr lang="fr-LU" dirty="0"/>
              <a:t>Lire le rapport : </a:t>
            </a:r>
            <a:r>
              <a:rPr lang="fr-LU" dirty="0">
                <a:hlinkClick r:id="rId8"/>
              </a:rPr>
              <a:t>https://www.ombudsman.lu/uploads/RA/RA2021.pdf</a:t>
            </a:r>
            <a:endParaRPr lang="fr-LU" dirty="0"/>
          </a:p>
          <a:p>
            <a:pPr algn="just"/>
            <a:r>
              <a:rPr lang="fr-LU" dirty="0"/>
              <a:t>Voir la présentation : </a:t>
            </a:r>
            <a:r>
              <a:rPr lang="fr-LU" dirty="0">
                <a:hlinkClick r:id="rId9"/>
              </a:rPr>
              <a:t>https://www.chd.lu/ArchivePlayer/video/3708.html</a:t>
            </a:r>
            <a:r>
              <a:rPr lang="fr-LU" dirty="0"/>
              <a:t> </a:t>
            </a:r>
          </a:p>
        </p:txBody>
      </p:sp>
      <p:sp>
        <p:nvSpPr>
          <p:cNvPr id="5" name="Espace réservé du numéro de diapositive 4"/>
          <p:cNvSpPr>
            <a:spLocks noGrp="1"/>
          </p:cNvSpPr>
          <p:nvPr>
            <p:ph type="sldNum" sz="quarter" idx="12"/>
          </p:nvPr>
        </p:nvSpPr>
        <p:spPr/>
        <p:txBody>
          <a:bodyPr/>
          <a:lstStyle/>
          <a:p>
            <a:fld id="{CA9E03D2-C399-4FB8-BC1A-71C2039434FC}" type="slidenum">
              <a:rPr lang="fr-LU" smtClean="0"/>
              <a:t>42</a:t>
            </a:fld>
            <a:endParaRPr lang="fr-LU" dirty="0"/>
          </a:p>
        </p:txBody>
      </p:sp>
    </p:spTree>
    <p:extLst>
      <p:ext uri="{BB962C8B-B14F-4D97-AF65-F5344CB8AC3E}">
        <p14:creationId xmlns:p14="http://schemas.microsoft.com/office/powerpoint/2010/main" val="2194458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182881" y="1823573"/>
            <a:ext cx="12009119" cy="697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737360" y="5716508"/>
            <a:ext cx="8489852" cy="646331"/>
          </a:xfrm>
          <a:prstGeom prst="rect">
            <a:avLst/>
          </a:prstGeom>
          <a:noFill/>
        </p:spPr>
        <p:txBody>
          <a:bodyPr wrap="square" rtlCol="0">
            <a:spAutoFit/>
          </a:bodyPr>
          <a:lstStyle/>
          <a:p>
            <a:pPr algn="ctr"/>
            <a:r>
              <a:rPr lang="fr-LU" dirty="0"/>
              <a:t>Lire le rapport : </a:t>
            </a:r>
            <a:r>
              <a:rPr lang="fr-LU" dirty="0">
                <a:hlinkClick r:id="rId5"/>
              </a:rPr>
              <a:t>https://www.ombudsman.lu/uploads/RA/RA2020.pdf</a:t>
            </a:r>
            <a:r>
              <a:rPr lang="fr-LU" dirty="0"/>
              <a:t> </a:t>
            </a:r>
          </a:p>
          <a:p>
            <a:pPr algn="ctr"/>
            <a:r>
              <a:rPr lang="fr-LU" dirty="0"/>
              <a:t>Voir le débat : </a:t>
            </a:r>
            <a:r>
              <a:rPr lang="fr-LU" dirty="0">
                <a:hlinkClick r:id="rId6"/>
              </a:rPr>
              <a:t>https://www.chd.lu/ArchivePlayer/video/3664/sequence/202013.html</a:t>
            </a:r>
            <a:r>
              <a:rPr lang="fr-LU" dirty="0"/>
              <a:t> </a:t>
            </a:r>
          </a:p>
        </p:txBody>
      </p:sp>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4370" y="2538596"/>
            <a:ext cx="4498994" cy="2530684"/>
          </a:xfrm>
          <a:prstGeom prst="rect">
            <a:avLst/>
          </a:prstGeom>
        </p:spPr>
      </p:pic>
      <p:pic>
        <p:nvPicPr>
          <p:cNvPr id="9" name="Imag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9092" y="2543529"/>
            <a:ext cx="4498994" cy="2530684"/>
          </a:xfrm>
          <a:prstGeom prst="rect">
            <a:avLst/>
          </a:prstGeom>
        </p:spPr>
      </p:pic>
      <p:sp>
        <p:nvSpPr>
          <p:cNvPr id="10" name="ZoneTexte 9"/>
          <p:cNvSpPr txBox="1"/>
          <p:nvPr/>
        </p:nvSpPr>
        <p:spPr>
          <a:xfrm>
            <a:off x="1914041" y="5129252"/>
            <a:ext cx="3626603" cy="307777"/>
          </a:xfrm>
          <a:prstGeom prst="rect">
            <a:avLst/>
          </a:prstGeom>
          <a:noFill/>
        </p:spPr>
        <p:txBody>
          <a:bodyPr wrap="square" rtlCol="0">
            <a:spAutoFit/>
          </a:bodyPr>
          <a:lstStyle/>
          <a:p>
            <a:r>
              <a:rPr lang="fr-LU" sz="1400" dirty="0"/>
              <a:t>L’Ombudsman Claudia Monti</a:t>
            </a:r>
          </a:p>
        </p:txBody>
      </p:sp>
      <p:sp>
        <p:nvSpPr>
          <p:cNvPr id="11" name="ZoneTexte 10"/>
          <p:cNvSpPr txBox="1"/>
          <p:nvPr/>
        </p:nvSpPr>
        <p:spPr>
          <a:xfrm>
            <a:off x="6484370" y="5118733"/>
            <a:ext cx="4960869" cy="307777"/>
          </a:xfrm>
          <a:prstGeom prst="rect">
            <a:avLst/>
          </a:prstGeom>
          <a:noFill/>
        </p:spPr>
        <p:txBody>
          <a:bodyPr wrap="square" rtlCol="0">
            <a:spAutoFit/>
          </a:bodyPr>
          <a:lstStyle/>
          <a:p>
            <a:r>
              <a:rPr lang="fr-LU" sz="1400" dirty="0"/>
              <a:t>La </a:t>
            </a:r>
            <a:r>
              <a:rPr lang="fr-LU" sz="1400" dirty="0" err="1"/>
              <a:t>rapportrice</a:t>
            </a:r>
            <a:r>
              <a:rPr lang="fr-LU" sz="1400" dirty="0"/>
              <a:t> du rapport 2020 Nathalie </a:t>
            </a:r>
            <a:r>
              <a:rPr lang="fr-LU" sz="1400" dirty="0" err="1"/>
              <a:t>Oberweis</a:t>
            </a:r>
            <a:r>
              <a:rPr lang="fr-LU" sz="1400" dirty="0"/>
              <a:t> (</a:t>
            </a:r>
            <a:r>
              <a:rPr lang="fr-LU" sz="1400" dirty="0" err="1"/>
              <a:t>déi</a:t>
            </a:r>
            <a:r>
              <a:rPr lang="fr-LU" sz="1400" dirty="0"/>
              <a:t> </a:t>
            </a:r>
            <a:r>
              <a:rPr lang="fr-LU" sz="1400" dirty="0" err="1"/>
              <a:t>Lénk</a:t>
            </a:r>
            <a:r>
              <a:rPr lang="fr-LU" sz="1400" dirty="0"/>
              <a:t>) </a:t>
            </a:r>
          </a:p>
        </p:txBody>
      </p:sp>
      <p:sp>
        <p:nvSpPr>
          <p:cNvPr id="12" name="Espace réservé du contenu 2"/>
          <p:cNvSpPr txBox="1">
            <a:spLocks/>
          </p:cNvSpPr>
          <p:nvPr/>
        </p:nvSpPr>
        <p:spPr>
          <a:xfrm>
            <a:off x="1089684" y="1943821"/>
            <a:ext cx="10515600" cy="5910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LU" sz="1800" b="1" u="sng" dirty="0">
                <a:cs typeface="Arial" panose="020B0604020202020204" pitchFamily="34" charset="0"/>
              </a:rPr>
              <a:t>Débat d'orientation du 9 juin 2022 sur le rapport d'activités de l'Ombudsman de l’année 2020 </a:t>
            </a:r>
          </a:p>
        </p:txBody>
      </p:sp>
      <p:sp>
        <p:nvSpPr>
          <p:cNvPr id="3" name="Espace réservé du numéro de diapositive 2"/>
          <p:cNvSpPr>
            <a:spLocks noGrp="1"/>
          </p:cNvSpPr>
          <p:nvPr>
            <p:ph type="sldNum" sz="quarter" idx="12"/>
          </p:nvPr>
        </p:nvSpPr>
        <p:spPr/>
        <p:txBody>
          <a:bodyPr/>
          <a:lstStyle/>
          <a:p>
            <a:fld id="{CA9E03D2-C399-4FB8-BC1A-71C2039434FC}" type="slidenum">
              <a:rPr lang="fr-LU" smtClean="0"/>
              <a:t>43</a:t>
            </a:fld>
            <a:endParaRPr lang="fr-LU" dirty="0"/>
          </a:p>
        </p:txBody>
      </p:sp>
    </p:spTree>
    <p:extLst>
      <p:ext uri="{BB962C8B-B14F-4D97-AF65-F5344CB8AC3E}">
        <p14:creationId xmlns:p14="http://schemas.microsoft.com/office/powerpoint/2010/main" val="846444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182881" y="1823573"/>
            <a:ext cx="12009119" cy="697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2"/>
          <p:cNvSpPr txBox="1">
            <a:spLocks/>
          </p:cNvSpPr>
          <p:nvPr/>
        </p:nvSpPr>
        <p:spPr>
          <a:xfrm>
            <a:off x="838200" y="2330248"/>
            <a:ext cx="10515600" cy="5910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LU" b="1" u="sng" dirty="0">
                <a:cs typeface="Arial" panose="020B0604020202020204" pitchFamily="34" charset="0"/>
              </a:rPr>
              <a:t>Les dossiers législatifs en cours </a:t>
            </a:r>
          </a:p>
        </p:txBody>
      </p:sp>
      <p:sp>
        <p:nvSpPr>
          <p:cNvPr id="9" name="ZoneTexte 8"/>
          <p:cNvSpPr txBox="1"/>
          <p:nvPr/>
        </p:nvSpPr>
        <p:spPr>
          <a:xfrm>
            <a:off x="1562098" y="3278584"/>
            <a:ext cx="9067800" cy="2646878"/>
          </a:xfrm>
          <a:prstGeom prst="rect">
            <a:avLst/>
          </a:prstGeom>
          <a:noFill/>
        </p:spPr>
        <p:txBody>
          <a:bodyPr wrap="square" rtlCol="0">
            <a:spAutoFit/>
          </a:bodyPr>
          <a:lstStyle/>
          <a:p>
            <a:pPr algn="just"/>
            <a:r>
              <a:rPr lang="fr-LU" sz="2800" b="1" dirty="0"/>
              <a:t>Résolution</a:t>
            </a:r>
            <a:r>
              <a:rPr lang="fr-LU" sz="2800" dirty="0"/>
              <a:t> de la sensibilité politique </a:t>
            </a:r>
            <a:r>
              <a:rPr lang="fr-LU" sz="2800" dirty="0" err="1"/>
              <a:t>Piraten</a:t>
            </a:r>
            <a:r>
              <a:rPr lang="fr-LU" sz="2800" dirty="0"/>
              <a:t> (9/6/22)</a:t>
            </a:r>
          </a:p>
          <a:p>
            <a:pPr marL="285750" indent="-285750" algn="just">
              <a:buFont typeface="Arial" panose="020B0604020202020204" pitchFamily="34" charset="0"/>
              <a:buChar char="•"/>
            </a:pPr>
            <a:r>
              <a:rPr lang="fr-LU" dirty="0"/>
              <a:t>La Commission des Pétitions se charge de mettre en œuvre la recommandation n°51 qui demande une extension des compétences du médiateur en vue du contrôle des entités de droit privé exerçant des missions publiques.   </a:t>
            </a:r>
          </a:p>
          <a:p>
            <a:pPr marL="285750" indent="-285750" algn="just">
              <a:buFont typeface="Arial" panose="020B0604020202020204" pitchFamily="34" charset="0"/>
              <a:buChar char="•"/>
            </a:pPr>
            <a:endParaRPr lang="fr-LU" sz="2800" dirty="0"/>
          </a:p>
          <a:p>
            <a:pPr algn="just"/>
            <a:r>
              <a:rPr lang="fr-LU" sz="2800" b="1" dirty="0"/>
              <a:t>Proposition de loi </a:t>
            </a:r>
            <a:r>
              <a:rPr lang="fr-LU" sz="2800" dirty="0"/>
              <a:t>(dossier 8038) : nouvelle dénomination de l’Ombudsman </a:t>
            </a:r>
          </a:p>
        </p:txBody>
      </p:sp>
      <p:sp>
        <p:nvSpPr>
          <p:cNvPr id="3" name="Espace réservé du numéro de diapositive 2"/>
          <p:cNvSpPr>
            <a:spLocks noGrp="1"/>
          </p:cNvSpPr>
          <p:nvPr>
            <p:ph type="sldNum" sz="quarter" idx="12"/>
          </p:nvPr>
        </p:nvSpPr>
        <p:spPr/>
        <p:txBody>
          <a:bodyPr/>
          <a:lstStyle/>
          <a:p>
            <a:fld id="{CA9E03D2-C399-4FB8-BC1A-71C2039434FC}" type="slidenum">
              <a:rPr lang="fr-LU" smtClean="0"/>
              <a:t>44</a:t>
            </a:fld>
            <a:endParaRPr lang="fr-LU" dirty="0"/>
          </a:p>
        </p:txBody>
      </p:sp>
    </p:spTree>
    <p:extLst>
      <p:ext uri="{BB962C8B-B14F-4D97-AF65-F5344CB8AC3E}">
        <p14:creationId xmlns:p14="http://schemas.microsoft.com/office/powerpoint/2010/main" val="2222975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665464" y="6319774"/>
            <a:ext cx="2743200" cy="365125"/>
          </a:xfrm>
        </p:spPr>
        <p:txBody>
          <a:bodyPr/>
          <a:lstStyle/>
          <a:p>
            <a:fld id="{CA9E03D2-C399-4FB8-BC1A-71C2039434FC}" type="slidenum">
              <a:rPr lang="fr-LU" smtClean="0"/>
              <a:t>45</a:t>
            </a:fld>
            <a:endParaRPr lang="fr-LU" dirty="0"/>
          </a:p>
        </p:txBody>
      </p:sp>
      <p:sp>
        <p:nvSpPr>
          <p:cNvPr id="3" name="ZoneTexte 2"/>
          <p:cNvSpPr txBox="1"/>
          <p:nvPr/>
        </p:nvSpPr>
        <p:spPr>
          <a:xfrm>
            <a:off x="1152144" y="466344"/>
            <a:ext cx="8421624" cy="2031325"/>
          </a:xfrm>
          <a:prstGeom prst="rect">
            <a:avLst/>
          </a:prstGeom>
          <a:noFill/>
        </p:spPr>
        <p:txBody>
          <a:bodyPr wrap="square" rtlCol="0">
            <a:spAutoFit/>
          </a:bodyPr>
          <a:lstStyle/>
          <a:p>
            <a:pPr algn="just"/>
            <a:r>
              <a:rPr lang="fr-LU" b="1" dirty="0" smtClean="0"/>
              <a:t>Au cas où vous auriez des questions ou si vous souhaitez obtenir des </a:t>
            </a:r>
            <a:r>
              <a:rPr lang="fr-LU" b="1" dirty="0" smtClean="0"/>
              <a:t>informations </a:t>
            </a:r>
            <a:r>
              <a:rPr lang="fr-LU" b="1" smtClean="0"/>
              <a:t>supplémentaires, vous </a:t>
            </a:r>
            <a:r>
              <a:rPr lang="fr-LU" b="1" dirty="0" smtClean="0"/>
              <a:t>pouvez vous adresser à </a:t>
            </a:r>
            <a:r>
              <a:rPr lang="fr-LU" b="1" u="sng" dirty="0" smtClean="0"/>
              <a:t>Mme Nancy Arendt, ép. Kemp, Présidente de la Commission des Pétitions</a:t>
            </a:r>
            <a:r>
              <a:rPr lang="fr-LU" b="1" dirty="0" smtClean="0"/>
              <a:t> </a:t>
            </a:r>
            <a:r>
              <a:rPr lang="fr-LU" b="1" dirty="0"/>
              <a:t>: </a:t>
            </a:r>
            <a:endParaRPr lang="fr-LU" b="1" dirty="0" smtClean="0"/>
          </a:p>
          <a:p>
            <a:pPr algn="just"/>
            <a:endParaRPr lang="fr-LU" b="1" dirty="0"/>
          </a:p>
          <a:p>
            <a:pPr marL="285750" indent="-285750" algn="just">
              <a:buFontTx/>
              <a:buChar char="-"/>
            </a:pPr>
            <a:r>
              <a:rPr lang="fr-LU" b="1" dirty="0" err="1" smtClean="0"/>
              <a:t>gsm</a:t>
            </a:r>
            <a:r>
              <a:rPr lang="fr-LU" b="1" dirty="0"/>
              <a:t>: 621 319 477 </a:t>
            </a:r>
            <a:endParaRPr lang="fr-LU" b="1" dirty="0" smtClean="0"/>
          </a:p>
          <a:p>
            <a:pPr marL="285750" indent="-285750" algn="just">
              <a:buFontTx/>
              <a:buChar char="-"/>
            </a:pPr>
            <a:r>
              <a:rPr lang="fr-LU" b="1" dirty="0" smtClean="0"/>
              <a:t>Email : narendt@chd.lu</a:t>
            </a:r>
            <a:endParaRPr lang="fr-LU" b="1" dirty="0"/>
          </a:p>
          <a:p>
            <a:pPr algn="just"/>
            <a:endParaRPr lang="fr-LU" dirty="0"/>
          </a:p>
        </p:txBody>
      </p:sp>
    </p:spTree>
    <p:extLst>
      <p:ext uri="{BB962C8B-B14F-4D97-AF65-F5344CB8AC3E}">
        <p14:creationId xmlns:p14="http://schemas.microsoft.com/office/powerpoint/2010/main" val="381124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371808" y="2024534"/>
            <a:ext cx="3448380" cy="369332"/>
          </a:xfrm>
          <a:prstGeom prst="rect">
            <a:avLst/>
          </a:prstGeom>
        </p:spPr>
        <p:txBody>
          <a:bodyPr wrap="none">
            <a:spAutoFit/>
          </a:bodyPr>
          <a:lstStyle/>
          <a:p>
            <a:pPr algn="ctr"/>
            <a:r>
              <a:rPr lang="fr-LU" b="1" u="sng" dirty="0">
                <a:cs typeface="Arial" panose="020B0604020202020204" pitchFamily="34" charset="0"/>
              </a:rPr>
              <a:t>Dépôts de demandes de pétitions </a:t>
            </a:r>
          </a:p>
        </p:txBody>
      </p:sp>
      <p:pic>
        <p:nvPicPr>
          <p:cNvPr id="7" name="Image 6"/>
          <p:cNvPicPr>
            <a:picLocks noChangeAspect="1"/>
          </p:cNvPicPr>
          <p:nvPr/>
        </p:nvPicPr>
        <p:blipFill>
          <a:blip r:embed="rId5"/>
          <a:stretch>
            <a:fillRect/>
          </a:stretch>
        </p:blipFill>
        <p:spPr>
          <a:xfrm>
            <a:off x="589617" y="2715280"/>
            <a:ext cx="11243832" cy="3330434"/>
          </a:xfrm>
          <a:prstGeom prst="rect">
            <a:avLst/>
          </a:prstGeom>
        </p:spPr>
      </p:pic>
      <p:sp>
        <p:nvSpPr>
          <p:cNvPr id="4" name="Espace réservé du numéro de diapositive 3"/>
          <p:cNvSpPr>
            <a:spLocks noGrp="1"/>
          </p:cNvSpPr>
          <p:nvPr>
            <p:ph type="sldNum" sz="quarter" idx="12"/>
          </p:nvPr>
        </p:nvSpPr>
        <p:spPr/>
        <p:txBody>
          <a:bodyPr/>
          <a:lstStyle/>
          <a:p>
            <a:fld id="{CA9E03D2-C399-4FB8-BC1A-71C2039434FC}" type="slidenum">
              <a:rPr lang="fr-LU" smtClean="0"/>
              <a:t>5</a:t>
            </a:fld>
            <a:endParaRPr lang="fr-LU" dirty="0"/>
          </a:p>
        </p:txBody>
      </p:sp>
    </p:spTree>
    <p:extLst>
      <p:ext uri="{BB962C8B-B14F-4D97-AF65-F5344CB8AC3E}">
        <p14:creationId xmlns:p14="http://schemas.microsoft.com/office/powerpoint/2010/main" val="3086084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5"/>
          <a:stretch>
            <a:fillRect/>
          </a:stretch>
        </p:blipFill>
        <p:spPr>
          <a:xfrm>
            <a:off x="586713" y="2718350"/>
            <a:ext cx="11234063" cy="2871400"/>
          </a:xfrm>
          <a:prstGeom prst="rect">
            <a:avLst/>
          </a:prstGeom>
        </p:spPr>
      </p:pic>
      <p:sp>
        <p:nvSpPr>
          <p:cNvPr id="3" name="Espace réservé du numéro de diapositive 2"/>
          <p:cNvSpPr>
            <a:spLocks noGrp="1"/>
          </p:cNvSpPr>
          <p:nvPr>
            <p:ph type="sldNum" sz="quarter" idx="12"/>
          </p:nvPr>
        </p:nvSpPr>
        <p:spPr/>
        <p:txBody>
          <a:bodyPr/>
          <a:lstStyle/>
          <a:p>
            <a:fld id="{CA9E03D2-C399-4FB8-BC1A-71C2039434FC}" type="slidenum">
              <a:rPr lang="fr-LU" smtClean="0"/>
              <a:t>6</a:t>
            </a:fld>
            <a:endParaRPr lang="fr-LU" dirty="0"/>
          </a:p>
        </p:txBody>
      </p:sp>
    </p:spTree>
    <p:extLst>
      <p:ext uri="{BB962C8B-B14F-4D97-AF65-F5344CB8AC3E}">
        <p14:creationId xmlns:p14="http://schemas.microsoft.com/office/powerpoint/2010/main" val="2554988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5"/>
          <a:stretch>
            <a:fillRect/>
          </a:stretch>
        </p:blipFill>
        <p:spPr>
          <a:xfrm>
            <a:off x="586713" y="2753660"/>
            <a:ext cx="11234063" cy="2715134"/>
          </a:xfrm>
          <a:prstGeom prst="rect">
            <a:avLst/>
          </a:prstGeom>
        </p:spPr>
      </p:pic>
      <p:sp>
        <p:nvSpPr>
          <p:cNvPr id="3" name="Espace réservé du numéro de diapositive 2"/>
          <p:cNvSpPr>
            <a:spLocks noGrp="1"/>
          </p:cNvSpPr>
          <p:nvPr>
            <p:ph type="sldNum" sz="quarter" idx="12"/>
          </p:nvPr>
        </p:nvSpPr>
        <p:spPr/>
        <p:txBody>
          <a:bodyPr/>
          <a:lstStyle/>
          <a:p>
            <a:fld id="{CA9E03D2-C399-4FB8-BC1A-71C2039434FC}" type="slidenum">
              <a:rPr lang="fr-LU" smtClean="0"/>
              <a:t>7</a:t>
            </a:fld>
            <a:endParaRPr lang="fr-LU" dirty="0"/>
          </a:p>
        </p:txBody>
      </p:sp>
    </p:spTree>
    <p:extLst>
      <p:ext uri="{BB962C8B-B14F-4D97-AF65-F5344CB8AC3E}">
        <p14:creationId xmlns:p14="http://schemas.microsoft.com/office/powerpoint/2010/main" val="171994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367102" y="2024534"/>
            <a:ext cx="3752437" cy="369332"/>
          </a:xfrm>
          <a:prstGeom prst="rect">
            <a:avLst/>
          </a:prstGeom>
        </p:spPr>
        <p:txBody>
          <a:bodyPr wrap="none">
            <a:spAutoFit/>
          </a:bodyPr>
          <a:lstStyle/>
          <a:p>
            <a:r>
              <a:rPr lang="fr-LU" b="1" u="sng" dirty="0">
                <a:cs typeface="Arial" panose="020B0604020202020204" pitchFamily="34" charset="0"/>
              </a:rPr>
              <a:t>Thématiques des pétitions publiques </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608475"/>
            <a:ext cx="6128238" cy="3970745"/>
          </a:xfrm>
          <a:prstGeom prst="rect">
            <a:avLst/>
          </a:prstGeom>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050" y="2608475"/>
            <a:ext cx="6105525" cy="3381375"/>
          </a:xfrm>
          <a:prstGeom prst="rect">
            <a:avLst/>
          </a:prstGeom>
        </p:spPr>
      </p:pic>
      <p:sp>
        <p:nvSpPr>
          <p:cNvPr id="6" name="Espace réservé du numéro de diapositive 5"/>
          <p:cNvSpPr>
            <a:spLocks noGrp="1"/>
          </p:cNvSpPr>
          <p:nvPr>
            <p:ph type="sldNum" sz="quarter" idx="12"/>
          </p:nvPr>
        </p:nvSpPr>
        <p:spPr/>
        <p:txBody>
          <a:bodyPr/>
          <a:lstStyle/>
          <a:p>
            <a:fld id="{CA9E03D2-C399-4FB8-BC1A-71C2039434FC}" type="slidenum">
              <a:rPr lang="fr-LU" smtClean="0"/>
              <a:t>8</a:t>
            </a:fld>
            <a:endParaRPr lang="fr-LU" dirty="0"/>
          </a:p>
        </p:txBody>
      </p:sp>
    </p:spTree>
    <p:extLst>
      <p:ext uri="{BB962C8B-B14F-4D97-AF65-F5344CB8AC3E}">
        <p14:creationId xmlns:p14="http://schemas.microsoft.com/office/powerpoint/2010/main" val="374858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30000" b="-30000"/>
          </a:stretch>
        </a:blipFill>
        <a:effectLst/>
      </p:bgPr>
    </p:bg>
    <p:spTree>
      <p:nvGrpSpPr>
        <p:cNvPr id="1" name=""/>
        <p:cNvGrpSpPr/>
        <p:nvPr/>
      </p:nvGrpSpPr>
      <p:grpSpPr>
        <a:xfrm>
          <a:off x="0" y="0"/>
          <a:ext cx="0" cy="0"/>
          <a:chOff x="0" y="0"/>
          <a:chExt cx="0" cy="0"/>
        </a:xfrm>
      </p:grpSpPr>
      <p:sp>
        <p:nvSpPr>
          <p:cNvPr id="23" name="ZoneTexte 22"/>
          <p:cNvSpPr txBox="1"/>
          <p:nvPr/>
        </p:nvSpPr>
        <p:spPr>
          <a:xfrm>
            <a:off x="0" y="0"/>
            <a:ext cx="12192000" cy="17186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1"/>
          <p:cNvSpPr>
            <a:spLocks noGrp="1"/>
          </p:cNvSpPr>
          <p:nvPr/>
        </p:nvSpPr>
        <p:spPr>
          <a:xfrm>
            <a:off x="2082801" y="1718631"/>
            <a:ext cx="8321040" cy="889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LU" sz="3200" b="1" i="0" u="none" strike="noStrike" kern="1200" cap="none" spc="0" normalizeH="0" baseline="0" noProof="0" dirty="0">
              <a:ln>
                <a:noFill/>
              </a:ln>
              <a:solidFill>
                <a:srgbClr val="852E3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19" name="Picture 4" descr="CDD_Logo_Couleur_Pantone_Entete Lettre.tif">
            <a:extLst>
              <a:ext uri="{FF2B5EF4-FFF2-40B4-BE49-F238E27FC236}">
                <a16:creationId xmlns:a16="http://schemas.microsoft.com/office/drawing/2014/main" id="{65950296-E0A4-48F8-ACEC-E426B5EC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13" y="305903"/>
            <a:ext cx="11018571" cy="130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8542" y="1718631"/>
            <a:ext cx="5342058" cy="5166647"/>
          </a:xfrm>
          <a:prstGeom prst="rect">
            <a:avLst/>
          </a:prstGeom>
        </p:spPr>
      </p:pic>
      <p:sp>
        <p:nvSpPr>
          <p:cNvPr id="4" name="Espace réservé du numéro de diapositive 3"/>
          <p:cNvSpPr>
            <a:spLocks noGrp="1"/>
          </p:cNvSpPr>
          <p:nvPr>
            <p:ph type="sldNum" sz="quarter" idx="12"/>
          </p:nvPr>
        </p:nvSpPr>
        <p:spPr/>
        <p:txBody>
          <a:bodyPr/>
          <a:lstStyle/>
          <a:p>
            <a:fld id="{CA9E03D2-C399-4FB8-BC1A-71C2039434FC}" type="slidenum">
              <a:rPr lang="fr-LU" smtClean="0"/>
              <a:t>9</a:t>
            </a:fld>
            <a:endParaRPr lang="fr-LU" dirty="0"/>
          </a:p>
        </p:txBody>
      </p:sp>
    </p:spTree>
    <p:extLst>
      <p:ext uri="{BB962C8B-B14F-4D97-AF65-F5344CB8AC3E}">
        <p14:creationId xmlns:p14="http://schemas.microsoft.com/office/powerpoint/2010/main" val="17592495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5014</TotalTime>
  <Words>6944</Words>
  <Application>Microsoft Office PowerPoint</Application>
  <PresentationFormat>Grand écran</PresentationFormat>
  <Paragraphs>730</Paragraphs>
  <Slides>45</Slides>
  <Notes>27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45</vt:i4>
      </vt:variant>
    </vt:vector>
  </HeadingPairs>
  <TitlesOfParts>
    <vt:vector size="51" baseType="lpstr">
      <vt:lpstr>Arial</vt:lpstr>
      <vt:lpstr>Calibri</vt:lpstr>
      <vt:lpstr>Calibri Light</vt:lpstr>
      <vt:lpstr>Times New Roman</vt:lpstr>
      <vt:lpstr>Wingdings</vt:lpstr>
      <vt:lpstr>Thème Office</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"Nein" zur neuen Reform betreffend die Ausbildung zum/r Erzieher/in in Luxemburg</vt:lpstr>
      <vt:lpstr>Conclusions</vt:lpstr>
      <vt:lpstr>E Referendum iwwert ons Verfassungsreform</vt:lpstr>
      <vt:lpstr>Conclusions</vt:lpstr>
      <vt:lpstr>Pétition contre la vaccination obligatoire COVID19 pour les citoyens + Stop aux Vaccins de type thérapie génétique (COVID-19) à nos Enfants </vt:lpstr>
      <vt:lpstr>Conclusions </vt:lpstr>
      <vt:lpstr>Egalisation des mesures ,,CovidCheck" à l'ensemble de la population + Tests gratuit PCR aux résidents </vt:lpstr>
      <vt:lpstr>Conclusions </vt:lpstr>
      <vt:lpstr>Pétition contre l'obligation de présenter le Covid Check dans les institutions publiques (les hôpitaux, les écoles, etc.) et les entreprises privées</vt:lpstr>
      <vt:lpstr>Conclusions </vt:lpstr>
      <vt:lpstr>Ënnerstëtzung fir d'Elteren deenen hier Kanner NET an eng Maison relais ginn.</vt:lpstr>
      <vt:lpstr>Conclusions </vt:lpstr>
      <vt:lpstr>Überarbeitung, Änderung und Anpassung des Sexualstrafrechts in Luxemburg</vt:lpstr>
      <vt:lpstr>Conclusions</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Conférence de presse (date)</dc:title>
  <dc:creator>Carole Closener</dc:creator>
  <cp:lastModifiedBy>Pascal Gross</cp:lastModifiedBy>
  <cp:revision>475</cp:revision>
  <cp:lastPrinted>2022-07-18T08:27:49Z</cp:lastPrinted>
  <dcterms:created xsi:type="dcterms:W3CDTF">2017-05-10T08:57:50Z</dcterms:created>
  <dcterms:modified xsi:type="dcterms:W3CDTF">2022-07-19T16:50:26Z</dcterms:modified>
</cp:coreProperties>
</file>